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260" r:id="rId2"/>
    <p:sldId id="256" r:id="rId3"/>
    <p:sldId id="257" r:id="rId4"/>
    <p:sldId id="258" r:id="rId5"/>
    <p:sldId id="259" r:id="rId6"/>
    <p:sldId id="261" r:id="rId7"/>
    <p:sldId id="262" r:id="rId8"/>
    <p:sldId id="263" r:id="rId9"/>
    <p:sldId id="264" r:id="rId10"/>
    <p:sldId id="265" r:id="rId11"/>
    <p:sldId id="267" r:id="rId12"/>
    <p:sldId id="272" r:id="rId13"/>
    <p:sldId id="274" r:id="rId14"/>
    <p:sldId id="275" r:id="rId15"/>
    <p:sldId id="270" r:id="rId16"/>
    <p:sldId id="276" r:id="rId17"/>
    <p:sldId id="277" r:id="rId18"/>
    <p:sldId id="279" r:id="rId19"/>
    <p:sldId id="278" r:id="rId20"/>
    <p:sldId id="280" r:id="rId21"/>
    <p:sldId id="281" r:id="rId22"/>
    <p:sldId id="287" r:id="rId23"/>
    <p:sldId id="289" r:id="rId24"/>
    <p:sldId id="286" r:id="rId25"/>
    <p:sldId id="284" r:id="rId26"/>
    <p:sldId id="283" r:id="rId27"/>
    <p:sldId id="285" r:id="rId28"/>
    <p:sldId id="290" r:id="rId29"/>
    <p:sldId id="291" r:id="rId30"/>
    <p:sldId id="292" r:id="rId31"/>
    <p:sldId id="298" r:id="rId32"/>
    <p:sldId id="299" r:id="rId33"/>
    <p:sldId id="293" r:id="rId34"/>
    <p:sldId id="294" r:id="rId35"/>
    <p:sldId id="295" r:id="rId36"/>
    <p:sldId id="297" r:id="rId37"/>
    <p:sldId id="300" r:id="rId38"/>
    <p:sldId id="301" r:id="rId39"/>
    <p:sldId id="302" r:id="rId40"/>
    <p:sldId id="303" r:id="rId41"/>
    <p:sldId id="288" r:id="rId42"/>
    <p:sldId id="305" r:id="rId43"/>
    <p:sldId id="304" r:id="rId44"/>
    <p:sldId id="310" r:id="rId45"/>
    <p:sldId id="306" r:id="rId46"/>
    <p:sldId id="307" r:id="rId47"/>
    <p:sldId id="308" r:id="rId48"/>
    <p:sldId id="309" r:id="rId49"/>
    <p:sldId id="311" r:id="rId50"/>
    <p:sldId id="312" r:id="rId51"/>
    <p:sldId id="313" r:id="rId52"/>
    <p:sldId id="31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424"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63D10C-48C9-5A4D-89E7-89C1CC0469B1}" type="datetimeFigureOut">
              <a:rPr lang="en-US" smtClean="0"/>
              <a:t>9/8/15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156C11-7ACA-F54B-8B96-1C08CC28D313}" type="slidenum">
              <a:rPr lang="en-US" smtClean="0"/>
              <a:t>‹#›</a:t>
            </a:fld>
            <a:endParaRPr lang="en-US"/>
          </a:p>
        </p:txBody>
      </p:sp>
    </p:spTree>
    <p:extLst>
      <p:ext uri="{BB962C8B-B14F-4D97-AF65-F5344CB8AC3E}">
        <p14:creationId xmlns:p14="http://schemas.microsoft.com/office/powerpoint/2010/main" val="145944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E9837-F42D-A946-A9B7-B9C17AEC6A33}" type="datetimeFigureOut">
              <a:rPr lang="en-US" smtClean="0"/>
              <a:t>9/8/15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DEA04-6D46-C043-A7F8-49E43A2461A3}" type="slidenum">
              <a:rPr lang="en-US" smtClean="0"/>
              <a:t>‹#›</a:t>
            </a:fld>
            <a:endParaRPr lang="en-US"/>
          </a:p>
        </p:txBody>
      </p:sp>
    </p:spTree>
    <p:extLst>
      <p:ext uri="{BB962C8B-B14F-4D97-AF65-F5344CB8AC3E}">
        <p14:creationId xmlns:p14="http://schemas.microsoft.com/office/powerpoint/2010/main" val="38295859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1</a:t>
            </a:fld>
            <a:endParaRPr lang="en-US"/>
          </a:p>
        </p:txBody>
      </p:sp>
    </p:spTree>
    <p:extLst>
      <p:ext uri="{BB962C8B-B14F-4D97-AF65-F5344CB8AC3E}">
        <p14:creationId xmlns:p14="http://schemas.microsoft.com/office/powerpoint/2010/main" val="299110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thing you can do is ask yourself</a:t>
            </a:r>
            <a:r>
              <a:rPr lang="en-US" baseline="0" dirty="0" smtClean="0"/>
              <a:t> if your answer makes sense. Given the prices, should you get more or less of Good B?</a:t>
            </a:r>
          </a:p>
          <a:p>
            <a:endParaRPr lang="en-US" baseline="0" dirty="0" smtClean="0"/>
          </a:p>
          <a:p>
            <a:r>
              <a:rPr lang="en-US" baseline="0" dirty="0" smtClean="0"/>
              <a:t>Milkshake = ¾ = .75</a:t>
            </a:r>
          </a:p>
          <a:p>
            <a:r>
              <a:rPr lang="en-US" baseline="0" dirty="0" smtClean="0"/>
              <a:t>Fries = 3/2 = 1.5</a:t>
            </a:r>
          </a:p>
          <a:p>
            <a:r>
              <a:rPr lang="en-US" baseline="0" dirty="0" smtClean="0"/>
              <a:t>Soda = 3/1 = 3</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10</a:t>
            </a:fld>
            <a:endParaRPr lang="en-US"/>
          </a:p>
        </p:txBody>
      </p:sp>
    </p:spTree>
    <p:extLst>
      <p:ext uri="{BB962C8B-B14F-4D97-AF65-F5344CB8AC3E}">
        <p14:creationId xmlns:p14="http://schemas.microsoft.com/office/powerpoint/2010/main" val="188816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11</a:t>
            </a:fld>
            <a:endParaRPr lang="en-US"/>
          </a:p>
        </p:txBody>
      </p:sp>
    </p:spTree>
    <p:extLst>
      <p:ext uri="{BB962C8B-B14F-4D97-AF65-F5344CB8AC3E}">
        <p14:creationId xmlns:p14="http://schemas.microsoft.com/office/powerpoint/2010/main" val="361534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12</a:t>
            </a:fld>
            <a:endParaRPr lang="en-US"/>
          </a:p>
        </p:txBody>
      </p:sp>
    </p:spTree>
    <p:extLst>
      <p:ext uri="{BB962C8B-B14F-4D97-AF65-F5344CB8AC3E}">
        <p14:creationId xmlns:p14="http://schemas.microsoft.com/office/powerpoint/2010/main" val="321043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13</a:t>
            </a:fld>
            <a:endParaRPr lang="en-US"/>
          </a:p>
        </p:txBody>
      </p:sp>
    </p:spTree>
    <p:extLst>
      <p:ext uri="{BB962C8B-B14F-4D97-AF65-F5344CB8AC3E}">
        <p14:creationId xmlns:p14="http://schemas.microsoft.com/office/powerpoint/2010/main" val="81981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Demand-side economics deals with the CONSUMER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Supply-side economics deals with the PRODUCER</a:t>
            </a:r>
            <a:endParaRPr lang="en-US" dirty="0" smtClean="0"/>
          </a:p>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14</a:t>
            </a:fld>
            <a:endParaRPr lang="en-US"/>
          </a:p>
        </p:txBody>
      </p:sp>
    </p:spTree>
    <p:extLst>
      <p:ext uri="{BB962C8B-B14F-4D97-AF65-F5344CB8AC3E}">
        <p14:creationId xmlns:p14="http://schemas.microsoft.com/office/powerpoint/2010/main" val="3667952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begin, take</a:t>
            </a:r>
            <a:r>
              <a:rPr lang="en-US" baseline="0" dirty="0" smtClean="0"/>
              <a:t> a look at the numbers. Do you think baking a pie will cost a lot of caramel apples, or just a few? You should always think about whether your answer should be &lt;1 or &gt;1.</a:t>
            </a:r>
          </a:p>
          <a:p>
            <a:endParaRPr lang="en-US" baseline="0" dirty="0" smtClean="0"/>
          </a:p>
          <a:p>
            <a:r>
              <a:rPr lang="en-US" baseline="0" dirty="0" smtClean="0"/>
              <a:t>OC Pie = 120/15 = 240/30 = 24/3 = 8 caramel apples</a:t>
            </a:r>
          </a:p>
          <a:p>
            <a:r>
              <a:rPr lang="en-US" baseline="0" dirty="0" smtClean="0"/>
              <a:t>OC Caramel = 15/120 = 30/240 = 3/24 = 1/8 pies</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15</a:t>
            </a:fld>
            <a:endParaRPr lang="en-US"/>
          </a:p>
        </p:txBody>
      </p:sp>
    </p:spTree>
    <p:extLst>
      <p:ext uri="{BB962C8B-B14F-4D97-AF65-F5344CB8AC3E}">
        <p14:creationId xmlns:p14="http://schemas.microsoft.com/office/powerpoint/2010/main" val="30909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a:t>
            </a:r>
            <a:r>
              <a:rPr lang="en-US" baseline="0" dirty="0" smtClean="0"/>
              <a:t> is the reciprocal of how we calculate OC when using prices. Don’t mix these up.</a:t>
            </a:r>
          </a:p>
          <a:p>
            <a:endParaRPr lang="en-US" baseline="0" dirty="0" smtClean="0"/>
          </a:p>
          <a:p>
            <a:r>
              <a:rPr lang="en-US" baseline="0" dirty="0" smtClean="0"/>
              <a:t>Again, the best thing you can do is ask yourself, “Does this make sense?”</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16</a:t>
            </a:fld>
            <a:endParaRPr lang="en-US"/>
          </a:p>
        </p:txBody>
      </p:sp>
    </p:spTree>
    <p:extLst>
      <p:ext uri="{BB962C8B-B14F-4D97-AF65-F5344CB8AC3E}">
        <p14:creationId xmlns:p14="http://schemas.microsoft.com/office/powerpoint/2010/main" val="61578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markets</a:t>
            </a:r>
            <a:r>
              <a:rPr lang="en-US" baseline="0" dirty="0" smtClean="0"/>
              <a:t> have the resources to produce pizza and sandwiches. The number of pizzas and sandwiches each market can make in an hour is shown in the table.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19</a:t>
            </a:fld>
            <a:endParaRPr lang="en-US"/>
          </a:p>
        </p:txBody>
      </p:sp>
    </p:spTree>
    <p:extLst>
      <p:ext uri="{BB962C8B-B14F-4D97-AF65-F5344CB8AC3E}">
        <p14:creationId xmlns:p14="http://schemas.microsoft.com/office/powerpoint/2010/main" val="40158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 OC is a COST. We always want a lower cost. This means we don’t have to give up as much to produce it.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20</a:t>
            </a:fld>
            <a:endParaRPr lang="en-US"/>
          </a:p>
        </p:txBody>
      </p:sp>
    </p:spTree>
    <p:extLst>
      <p:ext uri="{BB962C8B-B14F-4D97-AF65-F5344CB8AC3E}">
        <p14:creationId xmlns:p14="http://schemas.microsoft.com/office/powerpoint/2010/main" val="40158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discussion:</a:t>
            </a:r>
          </a:p>
          <a:p>
            <a:pPr marL="171450" indent="-171450">
              <a:buFont typeface="Arial"/>
              <a:buChar char="•"/>
            </a:pPr>
            <a:r>
              <a:rPr lang="en-US" dirty="0" smtClean="0"/>
              <a:t>Think</a:t>
            </a:r>
            <a:r>
              <a:rPr lang="en-US" baseline="0" dirty="0" smtClean="0"/>
              <a:t> back to the first activity we ever did in class.</a:t>
            </a:r>
          </a:p>
          <a:p>
            <a:pPr marL="171450" indent="-171450">
              <a:buFont typeface="Arial"/>
              <a:buChar char="•"/>
            </a:pPr>
            <a:r>
              <a:rPr lang="en-US" baseline="0" dirty="0" smtClean="0"/>
              <a:t>If everyone specialized in what they were most efficient at, then they could trade and everyone would be better off.</a:t>
            </a:r>
          </a:p>
          <a:p>
            <a:pPr marL="0" indent="0">
              <a:buFont typeface="Arial"/>
              <a:buNone/>
            </a:pPr>
            <a:endParaRPr lang="en-US" baseline="0" dirty="0" smtClean="0"/>
          </a:p>
          <a:p>
            <a:pPr marL="171450" lvl="0" indent="-171450">
              <a:buFont typeface="Arial"/>
              <a:buChar char="•"/>
            </a:pPr>
            <a:r>
              <a:rPr lang="en-US" baseline="0" dirty="0" smtClean="0"/>
              <a:t>Let’s assume both markets operate for just two hours.</a:t>
            </a:r>
          </a:p>
          <a:p>
            <a:pPr marL="628650" lvl="1" indent="-171450">
              <a:buFont typeface="Arial"/>
              <a:buChar char="•"/>
            </a:pPr>
            <a:r>
              <a:rPr lang="en-US" baseline="0" dirty="0" smtClean="0"/>
              <a:t>Each market spends 1 hour making pizza and 1 hour making sandwiches</a:t>
            </a:r>
          </a:p>
          <a:p>
            <a:pPr marL="628650" lvl="1" indent="-171450">
              <a:buFont typeface="Arial"/>
              <a:buChar char="•"/>
            </a:pPr>
            <a:r>
              <a:rPr lang="en-US" dirty="0" smtClean="0"/>
              <a:t>R&amp;C = 45 sandwiches</a:t>
            </a:r>
            <a:r>
              <a:rPr lang="en-US" baseline="0" dirty="0" smtClean="0"/>
              <a:t> + 15 pizzas</a:t>
            </a:r>
          </a:p>
          <a:p>
            <a:pPr marL="628650" lvl="1" indent="-171450">
              <a:buFont typeface="Arial"/>
              <a:buChar char="•"/>
            </a:pPr>
            <a:r>
              <a:rPr lang="en-US" baseline="0" dirty="0" err="1" smtClean="0"/>
              <a:t>Nica’s</a:t>
            </a:r>
            <a:r>
              <a:rPr lang="en-US" baseline="0" dirty="0" smtClean="0"/>
              <a:t> = 50 sandwiches + 25 pizzas</a:t>
            </a:r>
          </a:p>
          <a:p>
            <a:pPr marL="628650" lvl="1" indent="-171450">
              <a:buFont typeface="Arial"/>
              <a:buChar char="•"/>
            </a:pPr>
            <a:r>
              <a:rPr lang="en-US" baseline="0" dirty="0" smtClean="0"/>
              <a:t>Total production = 95 sandwiches + 40 pizzas</a:t>
            </a:r>
          </a:p>
          <a:p>
            <a:pPr marL="171450" lvl="0" indent="-171450">
              <a:buFont typeface="Arial"/>
              <a:buChar char="•"/>
            </a:pPr>
            <a:r>
              <a:rPr lang="en-US" baseline="0" dirty="0" smtClean="0"/>
              <a:t>Let’s assume the markets specialize and trade</a:t>
            </a:r>
          </a:p>
          <a:p>
            <a:pPr marL="628650" lvl="1" indent="-171450">
              <a:buFont typeface="Arial"/>
              <a:buChar char="•"/>
            </a:pPr>
            <a:r>
              <a:rPr lang="en-US" baseline="0" dirty="0" smtClean="0"/>
              <a:t>Each market only produces what it’s most efficient at making.</a:t>
            </a:r>
          </a:p>
          <a:p>
            <a:pPr marL="628650" lvl="1" indent="-171450">
              <a:buFont typeface="Arial"/>
              <a:buChar char="•"/>
            </a:pPr>
            <a:r>
              <a:rPr lang="en-US" baseline="0" dirty="0" smtClean="0"/>
              <a:t>R&amp;C = 90 sandwiches</a:t>
            </a:r>
          </a:p>
          <a:p>
            <a:pPr marL="628650" lvl="1" indent="-171450">
              <a:buFont typeface="Arial"/>
              <a:buChar char="•"/>
            </a:pPr>
            <a:r>
              <a:rPr lang="en-US" baseline="0" dirty="0" err="1" smtClean="0"/>
              <a:t>Nica’s</a:t>
            </a:r>
            <a:r>
              <a:rPr lang="en-US" baseline="0" dirty="0" smtClean="0"/>
              <a:t> = 50 pizzas</a:t>
            </a:r>
          </a:p>
          <a:p>
            <a:pPr marL="628650" lvl="1" indent="-171450">
              <a:buFont typeface="Arial"/>
              <a:buChar char="•"/>
            </a:pPr>
            <a:r>
              <a:rPr lang="en-US" baseline="0" dirty="0" smtClean="0"/>
              <a:t>Total production = 90 sandwiches and 50 pizzas</a:t>
            </a:r>
          </a:p>
          <a:p>
            <a:pPr marL="628650" lvl="1" indent="-171450">
              <a:buFont typeface="Arial"/>
              <a:buChar char="•"/>
            </a:pPr>
            <a:endParaRPr lang="en-US" baseline="0" dirty="0" smtClean="0"/>
          </a:p>
          <a:p>
            <a:pPr marL="628650" lvl="1" indent="-171450">
              <a:buFont typeface="Arial"/>
              <a:buChar char="•"/>
            </a:pPr>
            <a:r>
              <a:rPr lang="en-US" baseline="0" dirty="0" smtClean="0"/>
              <a:t>Although there are 5 fewer sandwiches, there are 10 more pizzas. OC</a:t>
            </a:r>
            <a:r>
              <a:rPr lang="en-US" baseline="-25000" dirty="0" smtClean="0"/>
              <a:t>P</a:t>
            </a:r>
            <a:r>
              <a:rPr lang="en-US" baseline="0" dirty="0" smtClean="0"/>
              <a:t> = 5/10 = ½ sandwich, instead of 2 or 3 sandwiches when they worked alone.</a:t>
            </a:r>
            <a:endParaRPr lang="en-US" dirty="0" smtClean="0"/>
          </a:p>
        </p:txBody>
      </p:sp>
      <p:sp>
        <p:nvSpPr>
          <p:cNvPr id="4" name="Slide Number Placeholder 3"/>
          <p:cNvSpPr>
            <a:spLocks noGrp="1"/>
          </p:cNvSpPr>
          <p:nvPr>
            <p:ph type="sldNum" sz="quarter" idx="10"/>
          </p:nvPr>
        </p:nvSpPr>
        <p:spPr/>
        <p:txBody>
          <a:bodyPr/>
          <a:lstStyle/>
          <a:p>
            <a:fld id="{B27DEA04-6D46-C043-A7F8-49E43A2461A3}" type="slidenum">
              <a:rPr lang="en-US" smtClean="0"/>
              <a:t>21</a:t>
            </a:fld>
            <a:endParaRPr lang="en-US"/>
          </a:p>
        </p:txBody>
      </p:sp>
    </p:spTree>
    <p:extLst>
      <p:ext uri="{BB962C8B-B14F-4D97-AF65-F5344CB8AC3E}">
        <p14:creationId xmlns:p14="http://schemas.microsoft.com/office/powerpoint/2010/main" val="268646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2</a:t>
            </a:fld>
            <a:endParaRPr lang="en-US"/>
          </a:p>
        </p:txBody>
      </p:sp>
    </p:spTree>
    <p:extLst>
      <p:ext uri="{BB962C8B-B14F-4D97-AF65-F5344CB8AC3E}">
        <p14:creationId xmlns:p14="http://schemas.microsoft.com/office/powerpoint/2010/main" val="1761673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27DEA04-6D46-C043-A7F8-49E43A2461A3}" type="slidenum">
              <a:rPr lang="en-US" smtClean="0"/>
              <a:t>24</a:t>
            </a:fld>
            <a:endParaRPr lang="en-US"/>
          </a:p>
        </p:txBody>
      </p:sp>
    </p:spTree>
    <p:extLst>
      <p:ext uri="{BB962C8B-B14F-4D97-AF65-F5344CB8AC3E}">
        <p14:creationId xmlns:p14="http://schemas.microsoft.com/office/powerpoint/2010/main" val="268646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25</a:t>
            </a:fld>
            <a:endParaRPr lang="en-US"/>
          </a:p>
        </p:txBody>
      </p:sp>
    </p:spTree>
    <p:extLst>
      <p:ext uri="{BB962C8B-B14F-4D97-AF65-F5344CB8AC3E}">
        <p14:creationId xmlns:p14="http://schemas.microsoft.com/office/powerpoint/2010/main" val="40158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26</a:t>
            </a:fld>
            <a:endParaRPr lang="en-US"/>
          </a:p>
        </p:txBody>
      </p:sp>
    </p:spTree>
    <p:extLst>
      <p:ext uri="{BB962C8B-B14F-4D97-AF65-F5344CB8AC3E}">
        <p14:creationId xmlns:p14="http://schemas.microsoft.com/office/powerpoint/2010/main" val="40158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27</a:t>
            </a:fld>
            <a:endParaRPr lang="en-US"/>
          </a:p>
        </p:txBody>
      </p:sp>
    </p:spTree>
    <p:extLst>
      <p:ext uri="{BB962C8B-B14F-4D97-AF65-F5344CB8AC3E}">
        <p14:creationId xmlns:p14="http://schemas.microsoft.com/office/powerpoint/2010/main" val="40158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activity,</a:t>
            </a:r>
            <a:r>
              <a:rPr lang="en-US" baseline="0" dirty="0" smtClean="0"/>
              <a:t> ask the following prompting questions.</a:t>
            </a:r>
          </a:p>
          <a:p>
            <a:pPr marL="228600" indent="-228600">
              <a:buFont typeface="+mj-lt"/>
              <a:buAutoNum type="arabicPeriod"/>
            </a:pPr>
            <a:r>
              <a:rPr lang="en-US" baseline="0" dirty="0" smtClean="0"/>
              <a:t>What indicates efficiency in this scenario? Everyone’s making 20 of each good, so how can we tell who is more efficient at production; that is, who has the lower OC?</a:t>
            </a:r>
          </a:p>
          <a:p>
            <a:pPr marL="228600" indent="-228600">
              <a:buFont typeface="+mj-lt"/>
              <a:buAutoNum type="arabicPeriod"/>
            </a:pPr>
            <a:r>
              <a:rPr lang="en-US" baseline="0" dirty="0" smtClean="0"/>
              <a:t>How do we calculate OC given an input problem?</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32</a:t>
            </a:fld>
            <a:endParaRPr lang="en-US"/>
          </a:p>
        </p:txBody>
      </p:sp>
    </p:spTree>
    <p:extLst>
      <p:ext uri="{BB962C8B-B14F-4D97-AF65-F5344CB8AC3E}">
        <p14:creationId xmlns:p14="http://schemas.microsoft.com/office/powerpoint/2010/main" val="127472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you’re done. Ask yourself</a:t>
            </a:r>
            <a:r>
              <a:rPr lang="en-US" baseline="0" dirty="0" smtClean="0"/>
              <a:t> if your answer makes sense. People make a lot of mistakes here because they don’t read the directions closely. They see the numbers and assume that’s how many of that product can be produced, when in actuality it’s how many hours it takes to produce the product. For input problems, we want to use fewer resources to produce. Comparative advantage is determined by who can produce more efficiently, and that’s determined by who has the lower OC.</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34</a:t>
            </a:fld>
            <a:endParaRPr lang="en-US"/>
          </a:p>
        </p:txBody>
      </p:sp>
    </p:spTree>
    <p:extLst>
      <p:ext uri="{BB962C8B-B14F-4D97-AF65-F5344CB8AC3E}">
        <p14:creationId xmlns:p14="http://schemas.microsoft.com/office/powerpoint/2010/main" val="383962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Any</a:t>
            </a:r>
            <a:r>
              <a:rPr lang="en-US" baseline="0" dirty="0" smtClean="0"/>
              <a:t> point on the PPF indicates efficient use of resources because they’re obtaining the maximum number of resources possible.</a:t>
            </a:r>
          </a:p>
          <a:p>
            <a:pPr marL="171450" indent="-171450">
              <a:buFont typeface="Arial"/>
              <a:buChar char="•"/>
            </a:pPr>
            <a:r>
              <a:rPr lang="en-US" baseline="0" dirty="0" smtClean="0"/>
              <a:t>Any point inside the PPF indicates inefficient use of resources because they could make more of either or both goods. The move between an inefficient point and an efficient point is known as a “free lunch”</a:t>
            </a:r>
          </a:p>
          <a:p>
            <a:pPr marL="171450" indent="-171450">
              <a:buFont typeface="Arial"/>
              <a:buChar char="•"/>
            </a:pPr>
            <a:r>
              <a:rPr lang="en-US" baseline="0" dirty="0" smtClean="0"/>
              <a:t>Any point outside the PPF indicates an unattainable combinations of goods, meaning the firm doesn’t have enough resources to support production.</a:t>
            </a:r>
          </a:p>
          <a:p>
            <a:pPr marL="171450" indent="-171450">
              <a:buFont typeface="Arial"/>
              <a:buChar char="•"/>
            </a:pPr>
            <a:r>
              <a:rPr lang="en-US" baseline="0" dirty="0" smtClean="0"/>
              <a:t>Movement from one efficient point to another is known as a tradeoff. For example, to have 5 more donuts, you must sacrifice 2 loaves of bread. This is the same principal as opportunity cost.</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42</a:t>
            </a:fld>
            <a:endParaRPr lang="en-US"/>
          </a:p>
        </p:txBody>
      </p:sp>
    </p:spTree>
    <p:extLst>
      <p:ext uri="{BB962C8B-B14F-4D97-AF65-F5344CB8AC3E}">
        <p14:creationId xmlns:p14="http://schemas.microsoft.com/office/powerpoint/2010/main" val="2452165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same calculations (same formula) as before, except we have to do them</a:t>
            </a:r>
            <a:r>
              <a:rPr lang="en-US" baseline="0" dirty="0" smtClean="0"/>
              <a:t> multiple times.</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45</a:t>
            </a:fld>
            <a:endParaRPr lang="en-US"/>
          </a:p>
        </p:txBody>
      </p:sp>
    </p:spTree>
    <p:extLst>
      <p:ext uri="{BB962C8B-B14F-4D97-AF65-F5344CB8AC3E}">
        <p14:creationId xmlns:p14="http://schemas.microsoft.com/office/powerpoint/2010/main" val="951805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slide, assign each group to </a:t>
            </a:r>
            <a:r>
              <a:rPr lang="en-US" dirty="0" err="1" smtClean="0"/>
              <a:t>resketch</a:t>
            </a:r>
            <a:r>
              <a:rPr lang="en-US" baseline="0" dirty="0" smtClean="0"/>
              <a:t> the graph to show how the PPF will shift. Once groups have had a chance to talk, h</a:t>
            </a:r>
            <a:r>
              <a:rPr lang="en-US" dirty="0" smtClean="0"/>
              <a:t>ave students come to the board and place the magnets (magnet strip) on the board where they think the PPF will move.</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49</a:t>
            </a:fld>
            <a:endParaRPr lang="en-US"/>
          </a:p>
        </p:txBody>
      </p:sp>
    </p:spTree>
    <p:extLst>
      <p:ext uri="{BB962C8B-B14F-4D97-AF65-F5344CB8AC3E}">
        <p14:creationId xmlns:p14="http://schemas.microsoft.com/office/powerpoint/2010/main" val="110106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51</a:t>
            </a:fld>
            <a:endParaRPr lang="en-US"/>
          </a:p>
        </p:txBody>
      </p:sp>
    </p:spTree>
    <p:extLst>
      <p:ext uri="{BB962C8B-B14F-4D97-AF65-F5344CB8AC3E}">
        <p14:creationId xmlns:p14="http://schemas.microsoft.com/office/powerpoint/2010/main" val="6323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3</a:t>
            </a:fld>
            <a:endParaRPr lang="en-US"/>
          </a:p>
        </p:txBody>
      </p:sp>
    </p:spTree>
    <p:extLst>
      <p:ext uri="{BB962C8B-B14F-4D97-AF65-F5344CB8AC3E}">
        <p14:creationId xmlns:p14="http://schemas.microsoft.com/office/powerpoint/2010/main" val="376014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discount</a:t>
            </a:r>
            <a:r>
              <a:rPr lang="en-US" baseline="0" dirty="0" smtClean="0"/>
              <a:t> on soda, if Regal gets a 20% discount, then they will be able to afford more soda machines. The question becomes “How many more </a:t>
            </a:r>
            <a:r>
              <a:rPr lang="en-US" baseline="0" smtClean="0"/>
              <a:t>soda machines?” 4 = .8x </a:t>
            </a:r>
            <a:r>
              <a:rPr lang="en-US" baseline="0" smtClean="0">
                <a:sym typeface="Wingdings"/>
              </a:rPr>
              <a:t> x = 5</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52</a:t>
            </a:fld>
            <a:endParaRPr lang="en-US"/>
          </a:p>
        </p:txBody>
      </p:sp>
    </p:spTree>
    <p:extLst>
      <p:ext uri="{BB962C8B-B14F-4D97-AF65-F5344CB8AC3E}">
        <p14:creationId xmlns:p14="http://schemas.microsoft.com/office/powerpoint/2010/main" val="395510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4</a:t>
            </a:fld>
            <a:endParaRPr lang="en-US"/>
          </a:p>
        </p:txBody>
      </p:sp>
    </p:spTree>
    <p:extLst>
      <p:ext uri="{BB962C8B-B14F-4D97-AF65-F5344CB8AC3E}">
        <p14:creationId xmlns:p14="http://schemas.microsoft.com/office/powerpoint/2010/main" val="325502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DEA04-6D46-C043-A7F8-49E43A2461A3}" type="slidenum">
              <a:rPr lang="en-US" smtClean="0"/>
              <a:t>5</a:t>
            </a:fld>
            <a:endParaRPr lang="en-US"/>
          </a:p>
        </p:txBody>
      </p:sp>
    </p:spTree>
    <p:extLst>
      <p:ext uri="{BB962C8B-B14F-4D97-AF65-F5344CB8AC3E}">
        <p14:creationId xmlns:p14="http://schemas.microsoft.com/office/powerpoint/2010/main" val="324687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Economics studies</a:t>
            </a:r>
            <a:r>
              <a:rPr lang="en-US" baseline="0" dirty="0" smtClean="0"/>
              <a:t> the margins; that is, it looks at unit changes.</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6</a:t>
            </a:fld>
            <a:endParaRPr lang="en-US"/>
          </a:p>
        </p:txBody>
      </p:sp>
    </p:spTree>
    <p:extLst>
      <p:ext uri="{BB962C8B-B14F-4D97-AF65-F5344CB8AC3E}">
        <p14:creationId xmlns:p14="http://schemas.microsoft.com/office/powerpoint/2010/main" val="407607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always measure opportunity cost in dollars, however. In economics we assume we will spend our money. So if we don’t buy good A, we’ll buy good B. Therefore, we often like to determine how much of good B we sacrifice to have one additional unit of good A.</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7</a:t>
            </a:fld>
            <a:endParaRPr lang="en-US"/>
          </a:p>
        </p:txBody>
      </p:sp>
    </p:spTree>
    <p:extLst>
      <p:ext uri="{BB962C8B-B14F-4D97-AF65-F5344CB8AC3E}">
        <p14:creationId xmlns:p14="http://schemas.microsoft.com/office/powerpoint/2010/main" val="407607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opportunity cost of a hamburger isn’t 1 soda, however. If soda is $1, then the opportunity cost of a hamburger is actually 3 sodas. Therefore, buying one hamburger means you must GIVE UP or forego 3 sodas. This is what we mean by opportunity cost.</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8</a:t>
            </a:fld>
            <a:endParaRPr lang="en-US"/>
          </a:p>
        </p:txBody>
      </p:sp>
    </p:spTree>
    <p:extLst>
      <p:ext uri="{BB962C8B-B14F-4D97-AF65-F5344CB8AC3E}">
        <p14:creationId xmlns:p14="http://schemas.microsoft.com/office/powerpoint/2010/main" val="166137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figure this out?</a:t>
            </a:r>
            <a:r>
              <a:rPr lang="en-US" baseline="0" dirty="0" smtClean="0"/>
              <a:t> Do we have to give up more or less than one slice of pizza?</a:t>
            </a:r>
            <a:endParaRPr lang="en-US" dirty="0"/>
          </a:p>
        </p:txBody>
      </p:sp>
      <p:sp>
        <p:nvSpPr>
          <p:cNvPr id="4" name="Slide Number Placeholder 3"/>
          <p:cNvSpPr>
            <a:spLocks noGrp="1"/>
          </p:cNvSpPr>
          <p:nvPr>
            <p:ph type="sldNum" sz="quarter" idx="10"/>
          </p:nvPr>
        </p:nvSpPr>
        <p:spPr/>
        <p:txBody>
          <a:bodyPr/>
          <a:lstStyle/>
          <a:p>
            <a:fld id="{B27DEA04-6D46-C043-A7F8-49E43A2461A3}" type="slidenum">
              <a:rPr lang="en-US" smtClean="0"/>
              <a:t>9</a:t>
            </a:fld>
            <a:endParaRPr lang="en-US"/>
          </a:p>
        </p:txBody>
      </p:sp>
    </p:spTree>
    <p:extLst>
      <p:ext uri="{BB962C8B-B14F-4D97-AF65-F5344CB8AC3E}">
        <p14:creationId xmlns:p14="http://schemas.microsoft.com/office/powerpoint/2010/main" val="241079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AFF1E0B-9613-6E45-BFFA-AA7D989E45B4}"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B73-E3AE-4E49-9B70-8DC66B4AA3F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F1E0B-9613-6E45-BFFA-AA7D989E45B4}" type="datetimeFigureOut">
              <a:rPr lang="en-US" smtClean="0"/>
              <a:t>9/8/15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FEB73-E3AE-4E49-9B70-8DC66B4AA3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F1E0B-9613-6E45-BFFA-AA7D989E45B4}"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F1E0B-9613-6E45-BFFA-AA7D989E45B4}"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FF1E0B-9613-6E45-BFFA-AA7D989E45B4}" type="datetimeFigureOut">
              <a:rPr lang="en-US" smtClean="0"/>
              <a:t>9/8/15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FEB73-E3AE-4E49-9B70-8DC66B4AA3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FF1E0B-9613-6E45-BFFA-AA7D989E45B4}" type="datetimeFigureOut">
              <a:rPr lang="en-US" smtClean="0"/>
              <a:t>9/8/15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AFF1E0B-9613-6E45-BFFA-AA7D989E45B4}" type="datetimeFigureOut">
              <a:rPr lang="en-US" smtClean="0"/>
              <a:t>9/8/15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D3FEB73-E3AE-4E49-9B70-8DC66B4AA3F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AFF1E0B-9613-6E45-BFFA-AA7D989E45B4}" type="datetimeFigureOut">
              <a:rPr lang="en-US" smtClean="0"/>
              <a:t>9/8/15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AFF1E0B-9613-6E45-BFFA-AA7D989E45B4}" type="datetimeFigureOut">
              <a:rPr lang="en-US" smtClean="0"/>
              <a:t>9/8/15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B73-E3AE-4E49-9B70-8DC66B4AA3F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FF1E0B-9613-6E45-BFFA-AA7D989E45B4}" type="datetimeFigureOut">
              <a:rPr lang="en-US" smtClean="0"/>
              <a:t>9/8/15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FEB73-E3AE-4E49-9B70-8DC66B4AA3F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AFF1E0B-9613-6E45-BFFA-AA7D989E45B4}" type="datetimeFigureOut">
              <a:rPr lang="en-US" smtClean="0"/>
              <a:t>9/8/15</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0D3FEB73-E3AE-4E49-9B70-8DC66B4AA3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19.png"/><Relationship Id="rId5" Type="http://schemas.microsoft.com/office/2007/relationships/hdphoto" Target="../media/hdphoto8.wdp"/><Relationship Id="rId6" Type="http://schemas.openxmlformats.org/officeDocument/2006/relationships/image" Target="../media/image20.png"/><Relationship Id="rId7" Type="http://schemas.microsoft.com/office/2007/relationships/hdphoto" Target="../media/hdphoto9.wdp"/><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2.wdp"/><Relationship Id="rId5" Type="http://schemas.openxmlformats.org/officeDocument/2006/relationships/image" Target="../media/image10.png"/><Relationship Id="rId6" Type="http://schemas.microsoft.com/office/2007/relationships/hdphoto" Target="../media/hdphoto3.wdp"/><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10.png"/><Relationship Id="rId6" Type="http://schemas.microsoft.com/office/2007/relationships/hdphoto" Target="../media/hdphoto4.wdp"/><Relationship Id="rId7" Type="http://schemas.microsoft.com/office/2007/relationships/hdphoto" Target="../media/hdphoto5.wdp"/><Relationship Id="rId8"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Economic Principles</a:t>
            </a:r>
            <a:endParaRPr lang="en-US" dirty="0"/>
          </a:p>
        </p:txBody>
      </p:sp>
      <p:sp>
        <p:nvSpPr>
          <p:cNvPr id="5" name="Subtitle 4"/>
          <p:cNvSpPr>
            <a:spLocks noGrp="1"/>
          </p:cNvSpPr>
          <p:nvPr>
            <p:ph type="subTitle" idx="1"/>
          </p:nvPr>
        </p:nvSpPr>
        <p:spPr/>
        <p:txBody>
          <a:bodyPr/>
          <a:lstStyle/>
          <a:p>
            <a:r>
              <a:rPr lang="en-US" dirty="0" smtClean="0"/>
              <a:t>Unit 1</a:t>
            </a:r>
            <a:endParaRPr lang="en-US" dirty="0"/>
          </a:p>
        </p:txBody>
      </p:sp>
    </p:spTree>
    <p:extLst>
      <p:ext uri="{BB962C8B-B14F-4D97-AF65-F5344CB8AC3E}">
        <p14:creationId xmlns:p14="http://schemas.microsoft.com/office/powerpoint/2010/main" val="186555179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OC given Prices</a:t>
            </a:r>
            <a:br>
              <a:rPr lang="en-US" dirty="0" smtClean="0"/>
            </a:br>
            <a:r>
              <a:rPr lang="en-US" sz="2000" dirty="0" smtClean="0"/>
              <a:t>The Consumer Problem</a:t>
            </a:r>
            <a:endParaRPr lang="en-US" sz="20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52462377"/>
              </p:ext>
            </p:extLst>
          </p:nvPr>
        </p:nvGraphicFramePr>
        <p:xfrm>
          <a:off x="3440113" y="3214231"/>
          <a:ext cx="2262187" cy="1508125"/>
        </p:xfrm>
        <a:graphic>
          <a:graphicData uri="http://schemas.openxmlformats.org/presentationml/2006/ole">
            <mc:AlternateContent xmlns:mc="http://schemas.openxmlformats.org/markup-compatibility/2006">
              <mc:Choice xmlns:v="urn:schemas-microsoft-com:vml" Requires="v">
                <p:oleObj spid="_x0000_s1236" name="Equation" r:id="rId4" imgW="647700" imgH="431800" progId="Equation.3">
                  <p:embed/>
                </p:oleObj>
              </mc:Choice>
              <mc:Fallback>
                <p:oleObj name="Equation" r:id="rId4" imgW="647700" imgH="431800" progId="Equation.3">
                  <p:embed/>
                  <p:pic>
                    <p:nvPicPr>
                      <p:cNvPr id="0" name=""/>
                      <p:cNvPicPr/>
                      <p:nvPr/>
                    </p:nvPicPr>
                    <p:blipFill>
                      <a:blip r:embed="rId5"/>
                      <a:stretch>
                        <a:fillRect/>
                      </a:stretch>
                    </p:blipFill>
                    <p:spPr>
                      <a:xfrm>
                        <a:off x="3440113" y="3214231"/>
                        <a:ext cx="2262187" cy="1508125"/>
                      </a:xfrm>
                      <a:prstGeom prst="rect">
                        <a:avLst/>
                      </a:prstGeom>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1836391"/>
              </p:ext>
            </p:extLst>
          </p:nvPr>
        </p:nvGraphicFramePr>
        <p:xfrm>
          <a:off x="5334184" y="2868156"/>
          <a:ext cx="3132892" cy="1854200"/>
        </p:xfrm>
        <a:graphic>
          <a:graphicData uri="http://schemas.openxmlformats.org/drawingml/2006/table">
            <a:tbl>
              <a:tblPr firstRow="1" bandRow="1">
                <a:tableStyleId>{5C22544A-7EE6-4342-B048-85BDC9FD1C3A}</a:tableStyleId>
              </a:tblPr>
              <a:tblGrid>
                <a:gridCol w="1566446"/>
                <a:gridCol w="1566446"/>
              </a:tblGrid>
              <a:tr h="370840">
                <a:tc>
                  <a:txBody>
                    <a:bodyPr/>
                    <a:lstStyle/>
                    <a:p>
                      <a:pPr algn="ctr"/>
                      <a:r>
                        <a:rPr lang="en-US" dirty="0" smtClean="0"/>
                        <a:t>Good</a:t>
                      </a:r>
                      <a:endParaRPr lang="en-US" dirty="0"/>
                    </a:p>
                  </a:txBody>
                  <a:tcPr/>
                </a:tc>
                <a:tc>
                  <a:txBody>
                    <a:bodyPr/>
                    <a:lstStyle/>
                    <a:p>
                      <a:pPr algn="ctr"/>
                      <a:r>
                        <a:rPr lang="en-US" dirty="0" smtClean="0"/>
                        <a:t>Price</a:t>
                      </a:r>
                      <a:endParaRPr lang="en-US" dirty="0"/>
                    </a:p>
                  </a:txBody>
                  <a:tcPr/>
                </a:tc>
              </a:tr>
              <a:tr h="370840">
                <a:tc>
                  <a:txBody>
                    <a:bodyPr/>
                    <a:lstStyle/>
                    <a:p>
                      <a:pPr algn="ctr"/>
                      <a:r>
                        <a:rPr lang="en-US" dirty="0" smtClean="0"/>
                        <a:t>Milkshake</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Hamburger</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Fries</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Soda</a:t>
                      </a:r>
                      <a:endParaRPr lang="en-US" dirty="0"/>
                    </a:p>
                  </a:txBody>
                  <a:tcPr/>
                </a:tc>
                <a:tc>
                  <a:txBody>
                    <a:bodyPr/>
                    <a:lstStyle/>
                    <a:p>
                      <a:pPr algn="ctr"/>
                      <a:r>
                        <a:rPr lang="en-US" dirty="0" smtClean="0"/>
                        <a:t>$1</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1587435"/>
              </p:ext>
            </p:extLst>
          </p:nvPr>
        </p:nvGraphicFramePr>
        <p:xfrm>
          <a:off x="1524000" y="5323450"/>
          <a:ext cx="6096000" cy="1134923"/>
        </p:xfrm>
        <a:graphic>
          <a:graphicData uri="http://schemas.openxmlformats.org/drawingml/2006/table">
            <a:tbl>
              <a:tblPr firstRow="1" bandRow="1">
                <a:tableStyleId>{5C22544A-7EE6-4342-B048-85BDC9FD1C3A}</a:tableStyleId>
              </a:tblPr>
              <a:tblGrid>
                <a:gridCol w="1524000"/>
                <a:gridCol w="1524000"/>
                <a:gridCol w="1524000"/>
                <a:gridCol w="1524000"/>
              </a:tblGrid>
              <a:tr h="373405">
                <a:tc>
                  <a:txBody>
                    <a:bodyPr/>
                    <a:lstStyle/>
                    <a:p>
                      <a:pPr algn="ctr"/>
                      <a:endParaRPr lang="en-US" dirty="0"/>
                    </a:p>
                  </a:txBody>
                  <a:tcPr/>
                </a:tc>
                <a:tc>
                  <a:txBody>
                    <a:bodyPr/>
                    <a:lstStyle/>
                    <a:p>
                      <a:pPr algn="ctr"/>
                      <a:r>
                        <a:rPr lang="en-US" dirty="0" smtClean="0"/>
                        <a:t>Milkshake</a:t>
                      </a:r>
                      <a:endParaRPr lang="en-US" dirty="0"/>
                    </a:p>
                  </a:txBody>
                  <a:tcPr/>
                </a:tc>
                <a:tc>
                  <a:txBody>
                    <a:bodyPr/>
                    <a:lstStyle/>
                    <a:p>
                      <a:pPr algn="ctr"/>
                      <a:r>
                        <a:rPr lang="en-US" dirty="0" smtClean="0"/>
                        <a:t>Fries</a:t>
                      </a:r>
                      <a:endParaRPr lang="en-US" dirty="0"/>
                    </a:p>
                  </a:txBody>
                  <a:tcPr/>
                </a:tc>
                <a:tc>
                  <a:txBody>
                    <a:bodyPr/>
                    <a:lstStyle/>
                    <a:p>
                      <a:pPr algn="ctr"/>
                      <a:r>
                        <a:rPr lang="en-US" dirty="0" smtClean="0"/>
                        <a:t>Soda</a:t>
                      </a:r>
                      <a:endParaRPr lang="en-US" dirty="0"/>
                    </a:p>
                  </a:txBody>
                  <a:tcPr/>
                </a:tc>
              </a:tr>
              <a:tr h="761518">
                <a:tc>
                  <a:txBody>
                    <a:bodyPr/>
                    <a:lstStyle/>
                    <a:p>
                      <a:pPr algn="ctr"/>
                      <a:r>
                        <a:rPr lang="en-US" dirty="0" err="1" smtClean="0"/>
                        <a:t>OC</a:t>
                      </a:r>
                      <a:r>
                        <a:rPr lang="en-US" baseline="-25000" dirty="0" err="1" smtClean="0"/>
                        <a:t>Burger</a:t>
                      </a:r>
                      <a:endParaRPr lang="en-US" baseline="-25000"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135916959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3308E-6 2.83368E-6 L -0.27988 2.83368E-6 " pathEditMode="relative" ptsTypes="AA">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Identify 5 goods (products) that you might have to decide between when you go shopping. Identify their prices.</a:t>
            </a:r>
          </a:p>
          <a:p>
            <a:r>
              <a:rPr lang="en-US" dirty="0" smtClean="0"/>
              <a:t>Calculate the opportunity cost to buy the most expensive of the products instead of the other products. You should have 4 calculations.</a:t>
            </a:r>
            <a:endParaRPr lang="en-US" dirty="0"/>
          </a:p>
        </p:txBody>
      </p:sp>
    </p:spTree>
    <p:extLst>
      <p:ext uri="{BB962C8B-B14F-4D97-AF65-F5344CB8AC3E}">
        <p14:creationId xmlns:p14="http://schemas.microsoft.com/office/powerpoint/2010/main" val="227918565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Cost and Comparative Advantage</a:t>
            </a:r>
            <a:endParaRPr lang="en-US" dirty="0"/>
          </a:p>
        </p:txBody>
      </p:sp>
      <p:sp>
        <p:nvSpPr>
          <p:cNvPr id="3" name="Text Placeholder 2"/>
          <p:cNvSpPr>
            <a:spLocks noGrp="1"/>
          </p:cNvSpPr>
          <p:nvPr>
            <p:ph type="body" idx="1"/>
          </p:nvPr>
        </p:nvSpPr>
        <p:spPr/>
        <p:txBody>
          <a:bodyPr/>
          <a:lstStyle/>
          <a:p>
            <a:r>
              <a:rPr lang="en-US" dirty="0" smtClean="0"/>
              <a:t>Lesson 3</a:t>
            </a:r>
            <a:endParaRPr lang="en-US" dirty="0"/>
          </a:p>
        </p:txBody>
      </p:sp>
    </p:spTree>
    <p:extLst>
      <p:ext uri="{BB962C8B-B14F-4D97-AF65-F5344CB8AC3E}">
        <p14:creationId xmlns:p14="http://schemas.microsoft.com/office/powerpoint/2010/main" val="290259928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Calculate the </a:t>
            </a:r>
            <a:r>
              <a:rPr lang="en-US" dirty="0" err="1" smtClean="0"/>
              <a:t>OC</a:t>
            </a:r>
            <a:r>
              <a:rPr lang="en-US" baseline="-25000" dirty="0" err="1" smtClean="0"/>
              <a:t>Furby</a:t>
            </a:r>
            <a:endParaRPr lang="en-US" dirty="0"/>
          </a:p>
        </p:txBody>
      </p:sp>
      <p:pic>
        <p:nvPicPr>
          <p:cNvPr id="4" name="Picture 3"/>
          <p:cNvPicPr>
            <a:picLocks noChangeAspect="1"/>
          </p:cNvPicPr>
          <p:nvPr/>
        </p:nvPicPr>
        <p:blipFill>
          <a:blip r:embed="rId3"/>
          <a:stretch>
            <a:fillRect/>
          </a:stretch>
        </p:blipFill>
        <p:spPr>
          <a:xfrm>
            <a:off x="818243" y="3117850"/>
            <a:ext cx="2717800" cy="2946400"/>
          </a:xfrm>
          <a:prstGeom prst="rect">
            <a:avLst/>
          </a:prstGeom>
        </p:spPr>
      </p:pic>
      <p:pic>
        <p:nvPicPr>
          <p:cNvPr id="5" name="Picture 4"/>
          <p:cNvPicPr>
            <a:picLocks noChangeAspect="1"/>
          </p:cNvPicPr>
          <p:nvPr/>
        </p:nvPicPr>
        <p:blipFill>
          <a:blip r:embed="rId4"/>
          <a:stretch>
            <a:fillRect/>
          </a:stretch>
        </p:blipFill>
        <p:spPr>
          <a:xfrm>
            <a:off x="5194300" y="3740150"/>
            <a:ext cx="3492500" cy="2324100"/>
          </a:xfrm>
          <a:prstGeom prst="rect">
            <a:avLst/>
          </a:prstGeom>
        </p:spPr>
      </p:pic>
      <p:sp>
        <p:nvSpPr>
          <p:cNvPr id="6" name="Rectangle 5"/>
          <p:cNvSpPr/>
          <p:nvPr/>
        </p:nvSpPr>
        <p:spPr>
          <a:xfrm>
            <a:off x="1576818" y="2194520"/>
            <a:ext cx="123693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6319361" y="2194520"/>
            <a:ext cx="123693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4391193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v. Producer</a:t>
            </a:r>
            <a:endParaRPr lang="en-US" dirty="0"/>
          </a:p>
        </p:txBody>
      </p:sp>
      <p:sp>
        <p:nvSpPr>
          <p:cNvPr id="3" name="Content Placeholder 2"/>
          <p:cNvSpPr>
            <a:spLocks noGrp="1"/>
          </p:cNvSpPr>
          <p:nvPr>
            <p:ph idx="1"/>
          </p:nvPr>
        </p:nvSpPr>
        <p:spPr/>
        <p:txBody>
          <a:bodyPr/>
          <a:lstStyle/>
          <a:p>
            <a:r>
              <a:rPr lang="en-US" dirty="0" smtClean="0"/>
              <a:t>OC is not always about money</a:t>
            </a:r>
          </a:p>
          <a:p>
            <a:r>
              <a:rPr lang="en-US" dirty="0" smtClean="0"/>
              <a:t>Demand-Side v. Supply-Side Economics</a:t>
            </a:r>
          </a:p>
          <a:p>
            <a:pPr lvl="1"/>
            <a:r>
              <a:rPr lang="en-US" dirty="0" smtClean="0"/>
              <a:t>Demand = Consumer</a:t>
            </a:r>
          </a:p>
          <a:p>
            <a:pPr lvl="1"/>
            <a:r>
              <a:rPr lang="en-US" dirty="0" smtClean="0"/>
              <a:t>Supply = Producer</a:t>
            </a:r>
          </a:p>
          <a:p>
            <a:r>
              <a:rPr lang="en-US" dirty="0" smtClean="0"/>
              <a:t>OC = Next Best Alternative</a:t>
            </a:r>
          </a:p>
          <a:p>
            <a:pPr lvl="1"/>
            <a:r>
              <a:rPr lang="en-US" dirty="0" smtClean="0"/>
              <a:t>Consumer: What else could you buy with your money?</a:t>
            </a:r>
          </a:p>
          <a:p>
            <a:pPr lvl="1"/>
            <a:r>
              <a:rPr lang="en-US" dirty="0" smtClean="0"/>
              <a:t>Producer: What else could you produce with your resources?</a:t>
            </a:r>
          </a:p>
          <a:p>
            <a:endParaRPr lang="en-US" dirty="0"/>
          </a:p>
        </p:txBody>
      </p:sp>
    </p:spTree>
    <p:extLst>
      <p:ext uri="{BB962C8B-B14F-4D97-AF65-F5344CB8AC3E}">
        <p14:creationId xmlns:p14="http://schemas.microsoft.com/office/powerpoint/2010/main" val="233554479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Johnny Appleseed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59974710"/>
              </p:ext>
            </p:extLst>
          </p:nvPr>
        </p:nvGraphicFramePr>
        <p:xfrm>
          <a:off x="5029200" y="995363"/>
          <a:ext cx="3657600" cy="2520950"/>
        </p:xfrm>
        <a:graphic>
          <a:graphicData uri="http://schemas.openxmlformats.org/drawingml/2006/table">
            <a:tbl>
              <a:tblPr firstRow="1" bandRow="1">
                <a:tableStyleId>{5C22544A-7EE6-4342-B048-85BDC9FD1C3A}</a:tableStyleId>
              </a:tblPr>
              <a:tblGrid>
                <a:gridCol w="1828800"/>
                <a:gridCol w="1828800"/>
              </a:tblGrid>
              <a:tr h="1260475">
                <a:tc>
                  <a:txBody>
                    <a:bodyPr/>
                    <a:lstStyle/>
                    <a:p>
                      <a:pPr algn="ctr"/>
                      <a:r>
                        <a:rPr lang="en-US" sz="2600" dirty="0" smtClean="0"/>
                        <a:t>Apple Pie</a:t>
                      </a:r>
                      <a:endParaRPr lang="en-US" sz="2600" dirty="0"/>
                    </a:p>
                  </a:txBody>
                  <a:tcPr anchor="ctr"/>
                </a:tc>
                <a:tc>
                  <a:txBody>
                    <a:bodyPr/>
                    <a:lstStyle/>
                    <a:p>
                      <a:pPr algn="ctr"/>
                      <a:r>
                        <a:rPr lang="en-US" sz="2600" dirty="0" smtClean="0"/>
                        <a:t>Caramel Apples</a:t>
                      </a:r>
                      <a:endParaRPr lang="en-US" sz="2600" dirty="0"/>
                    </a:p>
                  </a:txBody>
                  <a:tcPr anchor="ctr"/>
                </a:tc>
              </a:tr>
              <a:tr h="1260475">
                <a:tc>
                  <a:txBody>
                    <a:bodyPr/>
                    <a:lstStyle/>
                    <a:p>
                      <a:pPr algn="ctr"/>
                      <a:r>
                        <a:rPr lang="en-US" sz="2600" dirty="0" smtClean="0"/>
                        <a:t>15</a:t>
                      </a:r>
                      <a:endParaRPr lang="en-US" sz="2600" dirty="0"/>
                    </a:p>
                  </a:txBody>
                  <a:tcPr anchor="ctr"/>
                </a:tc>
                <a:tc>
                  <a:txBody>
                    <a:bodyPr/>
                    <a:lstStyle/>
                    <a:p>
                      <a:pPr algn="ctr"/>
                      <a:r>
                        <a:rPr lang="en-US" sz="2600" dirty="0" smtClean="0"/>
                        <a:t>120</a:t>
                      </a:r>
                      <a:endParaRPr lang="en-US" sz="2600" dirty="0"/>
                    </a:p>
                  </a:txBody>
                  <a:tcPr anchor="ctr"/>
                </a:tc>
              </a:tr>
            </a:tbl>
          </a:graphicData>
        </a:graphic>
      </p:graphicFrame>
      <p:sp>
        <p:nvSpPr>
          <p:cNvPr id="4" name="Text Placeholder 3"/>
          <p:cNvSpPr>
            <a:spLocks noGrp="1"/>
          </p:cNvSpPr>
          <p:nvPr>
            <p:ph type="body" sz="half" idx="2"/>
          </p:nvPr>
        </p:nvSpPr>
        <p:spPr/>
        <p:txBody>
          <a:bodyPr/>
          <a:lstStyle/>
          <a:p>
            <a:r>
              <a:rPr lang="en-US" dirty="0"/>
              <a:t>picked a bushel of apples and plans to either bake a bunch of apple pies or </a:t>
            </a:r>
            <a:r>
              <a:rPr lang="en-US" dirty="0" smtClean="0"/>
              <a:t>make a bunch of caramel apples for his town’s Autumn Festival bake sale. The table to the right indicates the maximum number of each he can produce if he ONLY produces that one product (or good).</a:t>
            </a:r>
            <a:endParaRPr lang="en-US" dirty="0"/>
          </a:p>
        </p:txBody>
      </p:sp>
      <p:sp>
        <p:nvSpPr>
          <p:cNvPr id="8" name="TextBox 7"/>
          <p:cNvSpPr txBox="1"/>
          <p:nvPr/>
        </p:nvSpPr>
        <p:spPr>
          <a:xfrm>
            <a:off x="5029200" y="4354286"/>
            <a:ext cx="2408690" cy="492443"/>
          </a:xfrm>
          <a:prstGeom prst="rect">
            <a:avLst/>
          </a:prstGeom>
          <a:noFill/>
        </p:spPr>
        <p:txBody>
          <a:bodyPr wrap="none" rtlCol="0">
            <a:spAutoFit/>
          </a:bodyPr>
          <a:lstStyle/>
          <a:p>
            <a:r>
              <a:rPr lang="en-US" sz="2600" dirty="0" smtClean="0"/>
              <a:t>Calculate </a:t>
            </a:r>
            <a:r>
              <a:rPr lang="en-US" sz="2600" dirty="0" err="1" smtClean="0"/>
              <a:t>OC</a:t>
            </a:r>
            <a:r>
              <a:rPr lang="en-US" sz="2600" baseline="-25000" dirty="0" err="1" smtClean="0"/>
              <a:t>Pie</a:t>
            </a:r>
            <a:endParaRPr lang="en-US" sz="2600" dirty="0"/>
          </a:p>
        </p:txBody>
      </p:sp>
      <p:sp>
        <p:nvSpPr>
          <p:cNvPr id="9" name="TextBox 8"/>
          <p:cNvSpPr txBox="1"/>
          <p:nvPr/>
        </p:nvSpPr>
        <p:spPr>
          <a:xfrm>
            <a:off x="5772872" y="5544820"/>
            <a:ext cx="2913928" cy="492443"/>
          </a:xfrm>
          <a:prstGeom prst="rect">
            <a:avLst/>
          </a:prstGeom>
          <a:noFill/>
        </p:spPr>
        <p:txBody>
          <a:bodyPr wrap="none" rtlCol="0">
            <a:spAutoFit/>
          </a:bodyPr>
          <a:lstStyle/>
          <a:p>
            <a:r>
              <a:rPr lang="en-US" sz="2600" dirty="0" smtClean="0"/>
              <a:t>Calculate </a:t>
            </a:r>
            <a:r>
              <a:rPr lang="en-US" sz="2600" dirty="0" err="1" smtClean="0"/>
              <a:t>OC</a:t>
            </a:r>
            <a:r>
              <a:rPr lang="en-US" sz="2600" baseline="-25000" dirty="0" err="1" smtClean="0"/>
              <a:t>Caramel</a:t>
            </a:r>
            <a:endParaRPr lang="en-US" sz="2600" dirty="0"/>
          </a:p>
        </p:txBody>
      </p:sp>
    </p:spTree>
    <p:extLst>
      <p:ext uri="{BB962C8B-B14F-4D97-AF65-F5344CB8AC3E}">
        <p14:creationId xmlns:p14="http://schemas.microsoft.com/office/powerpoint/2010/main" val="242963440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Calculating the Producer’s OC</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35400699"/>
              </p:ext>
            </p:extLst>
          </p:nvPr>
        </p:nvGraphicFramePr>
        <p:xfrm>
          <a:off x="3237594" y="3148693"/>
          <a:ext cx="2853604" cy="1830614"/>
        </p:xfrm>
        <a:graphic>
          <a:graphicData uri="http://schemas.openxmlformats.org/presentationml/2006/ole">
            <mc:AlternateContent xmlns:mc="http://schemas.openxmlformats.org/markup-compatibility/2006">
              <mc:Choice xmlns:v="urn:schemas-microsoft-com:vml" Requires="v">
                <p:oleObj spid="_x0000_s2226" name="Equation" r:id="rId4" imgW="673100" imgH="431800" progId="Equation.3">
                  <p:embed/>
                </p:oleObj>
              </mc:Choice>
              <mc:Fallback>
                <p:oleObj name="Equation" r:id="rId4" imgW="673100" imgH="431800" progId="Equation.3">
                  <p:embed/>
                  <p:pic>
                    <p:nvPicPr>
                      <p:cNvPr id="0" name=""/>
                      <p:cNvPicPr/>
                      <p:nvPr/>
                    </p:nvPicPr>
                    <p:blipFill>
                      <a:blip r:embed="rId5"/>
                      <a:stretch>
                        <a:fillRect/>
                      </a:stretch>
                    </p:blipFill>
                    <p:spPr>
                      <a:xfrm>
                        <a:off x="3237594" y="3148693"/>
                        <a:ext cx="2853604" cy="1830614"/>
                      </a:xfrm>
                      <a:prstGeom prst="rect">
                        <a:avLst/>
                      </a:prstGeom>
                    </p:spPr>
                  </p:pic>
                </p:oleObj>
              </mc:Fallback>
            </mc:AlternateContent>
          </a:graphicData>
        </a:graphic>
      </p:graphicFrame>
    </p:spTree>
    <p:extLst>
      <p:ext uri="{BB962C8B-B14F-4D97-AF65-F5344CB8AC3E}">
        <p14:creationId xmlns:p14="http://schemas.microsoft.com/office/powerpoint/2010/main" val="390039410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backgroundRemoval t="3417" b="45500" l="35688" r="62625"/>
                    </a14:imgEffect>
                  </a14:imgLayer>
                </a14:imgProps>
              </a:ext>
            </a:extLst>
          </a:blip>
          <a:srcRect l="33929" t="3703" r="36706" b="52117"/>
          <a:stretch/>
        </p:blipFill>
        <p:spPr>
          <a:xfrm>
            <a:off x="634999" y="0"/>
            <a:ext cx="2685143" cy="3029857"/>
          </a:xfrm>
          <a:prstGeom prst="rect">
            <a:avLst/>
          </a:prstGeom>
        </p:spPr>
      </p:pic>
      <p:sp>
        <p:nvSpPr>
          <p:cNvPr id="4" name="Title 3"/>
          <p:cNvSpPr>
            <a:spLocks noGrp="1"/>
          </p:cNvSpPr>
          <p:nvPr>
            <p:ph type="title"/>
          </p:nvPr>
        </p:nvSpPr>
        <p:spPr/>
        <p:txBody>
          <a:bodyPr/>
          <a:lstStyle/>
          <a:p>
            <a:r>
              <a:rPr lang="en-US" dirty="0" smtClean="0"/>
              <a:t>Darth Vader</a:t>
            </a:r>
            <a:endParaRPr lang="en-US" dirty="0"/>
          </a:p>
        </p:txBody>
      </p:sp>
      <p:sp>
        <p:nvSpPr>
          <p:cNvPr id="6" name="Text Placeholder 5"/>
          <p:cNvSpPr>
            <a:spLocks noGrp="1"/>
          </p:cNvSpPr>
          <p:nvPr>
            <p:ph type="body" sz="half" idx="2"/>
          </p:nvPr>
        </p:nvSpPr>
        <p:spPr/>
        <p:txBody>
          <a:bodyPr/>
          <a:lstStyle/>
          <a:p>
            <a:r>
              <a:rPr lang="en-US" dirty="0" smtClean="0"/>
              <a:t>has the resources to produce drones or TIE fighters.</a:t>
            </a:r>
            <a:endParaRPr lang="en-US"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563" b="99531" l="0" r="97679"/>
                    </a14:imgEffect>
                  </a14:imgLayer>
                </a14:imgProps>
              </a:ext>
            </a:extLst>
          </a:blip>
          <a:stretch>
            <a:fillRect/>
          </a:stretch>
        </p:blipFill>
        <p:spPr>
          <a:xfrm>
            <a:off x="9182121" y="489857"/>
            <a:ext cx="1643061" cy="1877784"/>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2676" b="100000" l="9524" r="89881"/>
                    </a14:imgEffect>
                  </a14:imgLayer>
                </a14:imgProps>
              </a:ext>
            </a:extLst>
          </a:blip>
          <a:stretch>
            <a:fillRect/>
          </a:stretch>
        </p:blipFill>
        <p:spPr>
          <a:xfrm>
            <a:off x="-1121338" y="4862286"/>
            <a:ext cx="1121338" cy="1995714"/>
          </a:xfrm>
          <a:prstGeom prst="rect">
            <a:avLst/>
          </a:prstGeom>
        </p:spPr>
      </p:pic>
      <p:cxnSp>
        <p:nvCxnSpPr>
          <p:cNvPr id="10" name="Straight Connector 9"/>
          <p:cNvCxnSpPr/>
          <p:nvPr/>
        </p:nvCxnSpPr>
        <p:spPr>
          <a:xfrm>
            <a:off x="9182121" y="5551714"/>
            <a:ext cx="778308"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2256971" y="5551714"/>
            <a:ext cx="2256971" cy="2079386"/>
            <a:chOff x="4662715" y="1367971"/>
            <a:chExt cx="2256971" cy="2079386"/>
          </a:xfrm>
        </p:grpSpPr>
        <p:cxnSp>
          <p:nvCxnSpPr>
            <p:cNvPr id="16" name="Straight Connector 15"/>
            <p:cNvCxnSpPr/>
            <p:nvPr/>
          </p:nvCxnSpPr>
          <p:spPr>
            <a:xfrm flipH="1">
              <a:off x="4662715" y="2231571"/>
              <a:ext cx="979714" cy="7982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642429" y="1767114"/>
              <a:ext cx="1023258" cy="8236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939972" y="1367971"/>
              <a:ext cx="979714" cy="7982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967515" y="2649071"/>
              <a:ext cx="979714" cy="7982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aphicFrame>
        <p:nvGraphicFramePr>
          <p:cNvPr id="23" name="Content Placeholder 6"/>
          <p:cNvGraphicFramePr>
            <a:graphicFrameLocks noGrp="1"/>
          </p:cNvGraphicFramePr>
          <p:nvPr>
            <p:ph idx="1"/>
            <p:extLst>
              <p:ext uri="{D42A27DB-BD31-4B8C-83A1-F6EECF244321}">
                <p14:modId xmlns:p14="http://schemas.microsoft.com/office/powerpoint/2010/main" val="1956907617"/>
              </p:ext>
            </p:extLst>
          </p:nvPr>
        </p:nvGraphicFramePr>
        <p:xfrm>
          <a:off x="5029200" y="995363"/>
          <a:ext cx="3657600" cy="2520950"/>
        </p:xfrm>
        <a:graphic>
          <a:graphicData uri="http://schemas.openxmlformats.org/drawingml/2006/table">
            <a:tbl>
              <a:tblPr firstRow="1" bandRow="1">
                <a:tableStyleId>{073A0DAA-6AF3-43AB-8588-CEC1D06C72B9}</a:tableStyleId>
              </a:tblPr>
              <a:tblGrid>
                <a:gridCol w="1828800"/>
                <a:gridCol w="1828800"/>
              </a:tblGrid>
              <a:tr h="1260475">
                <a:tc>
                  <a:txBody>
                    <a:bodyPr/>
                    <a:lstStyle/>
                    <a:p>
                      <a:pPr algn="ctr"/>
                      <a:r>
                        <a:rPr lang="en-US" sz="2600" dirty="0" smtClean="0"/>
                        <a:t>Drones</a:t>
                      </a:r>
                      <a:endParaRPr lang="en-US" sz="2600" dirty="0"/>
                    </a:p>
                  </a:txBody>
                  <a:tcPr anchor="ctr"/>
                </a:tc>
                <a:tc>
                  <a:txBody>
                    <a:bodyPr/>
                    <a:lstStyle/>
                    <a:p>
                      <a:pPr algn="ctr"/>
                      <a:r>
                        <a:rPr lang="en-US" sz="2600" dirty="0" smtClean="0"/>
                        <a:t>TIE Fighters</a:t>
                      </a:r>
                      <a:endParaRPr lang="en-US" sz="2600" dirty="0"/>
                    </a:p>
                  </a:txBody>
                  <a:tcPr anchor="ctr"/>
                </a:tc>
              </a:tr>
              <a:tr h="1260475">
                <a:tc>
                  <a:txBody>
                    <a:bodyPr/>
                    <a:lstStyle/>
                    <a:p>
                      <a:pPr algn="ctr"/>
                      <a:r>
                        <a:rPr lang="en-US" sz="2600" dirty="0" smtClean="0"/>
                        <a:t>150</a:t>
                      </a:r>
                      <a:endParaRPr lang="en-US" sz="2600" dirty="0"/>
                    </a:p>
                  </a:txBody>
                  <a:tcPr anchor="ctr"/>
                </a:tc>
                <a:tc>
                  <a:txBody>
                    <a:bodyPr/>
                    <a:lstStyle/>
                    <a:p>
                      <a:pPr algn="ctr"/>
                      <a:r>
                        <a:rPr lang="en-US" sz="2600" dirty="0" smtClean="0"/>
                        <a:t>30</a:t>
                      </a:r>
                      <a:endParaRPr lang="en-US" sz="2600" dirty="0"/>
                    </a:p>
                  </a:txBody>
                  <a:tcPr anchor="ctr"/>
                </a:tc>
              </a:tr>
            </a:tbl>
          </a:graphicData>
        </a:graphic>
      </p:graphicFrame>
      <p:sp>
        <p:nvSpPr>
          <p:cNvPr id="24" name="TextBox 23"/>
          <p:cNvSpPr txBox="1"/>
          <p:nvPr/>
        </p:nvSpPr>
        <p:spPr>
          <a:xfrm>
            <a:off x="5029200" y="4354286"/>
            <a:ext cx="2712050" cy="492443"/>
          </a:xfrm>
          <a:prstGeom prst="rect">
            <a:avLst/>
          </a:prstGeom>
          <a:noFill/>
        </p:spPr>
        <p:txBody>
          <a:bodyPr wrap="none" rtlCol="0">
            <a:spAutoFit/>
          </a:bodyPr>
          <a:lstStyle/>
          <a:p>
            <a:r>
              <a:rPr lang="en-US" sz="2600" dirty="0" smtClean="0"/>
              <a:t>Calculate </a:t>
            </a:r>
            <a:r>
              <a:rPr lang="en-US" sz="2600" dirty="0" err="1" smtClean="0"/>
              <a:t>OC</a:t>
            </a:r>
            <a:r>
              <a:rPr lang="en-US" sz="2600" baseline="-25000" dirty="0" err="1" smtClean="0"/>
              <a:t>Drone</a:t>
            </a:r>
            <a:endParaRPr lang="en-US" sz="2600" dirty="0"/>
          </a:p>
        </p:txBody>
      </p:sp>
      <p:sp>
        <p:nvSpPr>
          <p:cNvPr id="25" name="TextBox 24"/>
          <p:cNvSpPr txBox="1"/>
          <p:nvPr/>
        </p:nvSpPr>
        <p:spPr>
          <a:xfrm>
            <a:off x="6203871" y="5544820"/>
            <a:ext cx="2482929" cy="492443"/>
          </a:xfrm>
          <a:prstGeom prst="rect">
            <a:avLst/>
          </a:prstGeom>
          <a:noFill/>
        </p:spPr>
        <p:txBody>
          <a:bodyPr wrap="none" rtlCol="0">
            <a:spAutoFit/>
          </a:bodyPr>
          <a:lstStyle/>
          <a:p>
            <a:r>
              <a:rPr lang="en-US" sz="2600" dirty="0" smtClean="0"/>
              <a:t>Calculate OC</a:t>
            </a:r>
            <a:r>
              <a:rPr lang="en-US" sz="2600" baseline="-25000" dirty="0" smtClean="0"/>
              <a:t>TIE</a:t>
            </a:r>
            <a:endParaRPr lang="en-US" sz="2600" dirty="0"/>
          </a:p>
        </p:txBody>
      </p:sp>
    </p:spTree>
    <p:extLst>
      <p:ext uri="{BB962C8B-B14F-4D97-AF65-F5344CB8AC3E}">
        <p14:creationId xmlns:p14="http://schemas.microsoft.com/office/powerpoint/2010/main" val="154151409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1511 -0.80556 L -5.55556E-7 1.11111E-6 " pathEditMode="relative" ptsTypes="AA">
                                      <p:cBhvr>
                                        <p:cTn id="6" dur="1000" fill="hold"/>
                                        <p:tgtEl>
                                          <p:spTgt spid="2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11111E-6 1.48148E-6 C -0.0158 0.00394 -0.04184 0.02431 -0.05555 0.03704 C -0.06111 0.0419 -0.06545 0.04931 -0.07153 0.05278 C -0.07482 0.0544 -0.07812 0.05648 -0.08142 0.0581 C -0.08663 0.06019 -0.09722 0.06343 -0.09722 0.06343 C -0.11284 0.07685 -0.09305 0.06088 -0.11111 0.0713 C -0.11736 0.07454 -0.12309 0.08033 -0.12899 0.08449 C -0.1434 0.09375 -0.15903 0.1007 -0.17066 0.11644 C -0.1743 0.12107 -0.17673 0.12778 -0.18055 0.13218 C -0.19253 0.14514 -0.21337 0.1581 -0.22621 0.16921 C -0.26927 0.20602 -0.30052 0.25 -0.3533 0.25926 C -0.37257 0.25648 -0.39184 0.25556 -0.41076 0.25116 C -0.45104 0.24121 -0.50798 0.19769 -0.53177 0.1507 C -0.53559 0.13171 -0.53663 0.13102 -0.53177 0.10301 C -0.5309 0.09769 -0.51979 0.08496 -0.51788 0.08195 C -0.51302 0.07338 -0.51041 0.06227 -0.50399 0.05556 C -0.49392 0.04445 -0.48281 0.03634 -0.47222 0.02639 C -0.45538 0.01019 -0.44132 -0.00416 -0.42066 -0.01065 C -0.3743 -0.00416 -0.38941 -0.01389 -0.36718 0.01574 C -0.36354 0.03033 -0.36146 0.02963 -0.3592 0.04746 C -0.35989 0.0632 -0.35903 0.0794 -0.36111 0.09514 C -0.3618 0.09861 -0.36562 0.09977 -0.36718 0.10301 C -0.38246 0.13079 -0.35625 0.09329 -0.37899 0.12685 C -0.38281 0.13241 -0.38646 0.1382 -0.39097 0.14283 C -0.39375 0.14537 -0.3967 0.14746 -0.39896 0.1507 C -0.41441 0.17107 -0.39375 0.15232 -0.41475 0.16921 C -0.42291 0.18241 -0.43107 0.19537 -0.43854 0.20903 C -0.44861 0.25857 -0.46962 0.33681 -0.43455 0.36759 C -0.43125 0.37361 -0.42899 0.38102 -0.42465 0.38611 C -0.42205 0.38912 -0.41823 0.38912 -0.41475 0.39144 C -0.40364 0.39884 -0.41458 0.39537 -0.40087 0.40209 C -0.39843 0.40324 -0.39548 0.40347 -0.39288 0.40463 C -0.38958 0.40602 -0.38628 0.4081 -0.38298 0.40996 C -0.33194 0.4081 -0.29948 0.42431 -0.27986 0.35972 C -0.28455 0.32037 -0.27899 0.32292 -0.30364 0.31204 C -0.31701 0.31296 -0.33038 0.31134 -0.3434 0.31482 C -0.35781 0.31829 -0.37378 0.35301 -0.38507 0.36505 C -0.39583 0.37616 -0.40937 0.38889 -0.41875 0.40209 C -0.43159 0.41898 -0.4375 0.44259 -0.44653 0.46296 C -0.45382 0.47917 -0.46319 0.4963 -0.47222 0.51042 C -0.47691 0.51759 -0.47916 0.52732 -0.4842 0.53426 C -0.48889 0.54051 -0.49479 0.54468 -0.5 0.55023 C -0.50347 0.55371 -0.50607 0.55903 -0.51007 0.56088 C -0.52153 0.56574 -0.53212 0.5706 -0.54375 0.57408 C -0.56232 0.57222 -0.5809 0.57176 -0.5993 0.56875 C -0.6125 0.56644 -0.62587 0.54468 -0.63298 0.53171 C -0.6408 0.50232 -0.63975 0.46366 -0.61909 0.44445 C -0.61319 0.43866 -0.60399 0.43773 -0.59722 0.43634 C -0.57864 0.43866 -0.56962 0.44051 -0.55364 0.45232 C -0.53437 0.46644 -0.51823 0.49005 -0.49618 0.49722 C -0.4592 0.52176 -0.41354 0.51898 -0.37309 0.52639 C -0.34479 0.53704 -0.3151 0.53727 -0.28576 0.53959 C -0.27257 0.53866 -0.25937 0.53889 -0.24618 0.53704 C -0.23177 0.53472 -0.19948 0.49283 -0.19062 0.48148 C -0.18125 0.46875 -0.18003 0.46366 -0.17274 0.44977 C -0.16857 0.44144 -0.15885 0.42593 -0.15885 0.42593 C -0.15521 0.41111 -0.15312 0.41181 -0.15087 0.39421 C -0.15156 0.37384 -0.15139 0.35347 -0.15278 0.33334 C -0.15364 0.32246 -0.15972 0.31088 -0.16284 0.30162 C -0.16944 0.28218 -0.17656 0.25857 -0.19253 0.25116 C -0.19722 0.24676 -0.20139 0.24121 -0.20642 0.23796 C -0.20955 0.23588 -0.21319 0.23681 -0.21632 0.23542 C -0.21927 0.23403 -0.2217 0.23171 -0.2243 0.23009 C -0.24218 0.23195 -0.26111 0.2294 -0.27778 0.23796 C -0.30191 0.24977 -0.32534 0.26505 -0.3493 0.27778 C -0.35538 0.28079 -0.36146 0.28426 -0.36718 0.2882 C -0.37656 0.29398 -0.39496 0.30671 -0.39496 0.30671 C -0.42031 0.34097 -0.38003 0.28796 -0.41666 0.32801 C -0.43264 0.34514 -0.44548 0.37338 -0.46441 0.38611 C -0.47639 0.39398 -0.48941 0.39931 -0.5 0.40996 C -0.51041 0.41991 -0.51684 0.43496 -0.52986 0.43912 C -0.53784 0.44144 -0.54583 0.44259 -0.55364 0.44445 C -0.59687 0.46829 -0.64496 0.46921 -0.69062 0.48148 C -0.74583 0.49584 -0.7993 0.51829 -0.85521 0.52639 C -0.86788 0.52546 -0.88073 0.52755 -0.89288 0.52384 C -0.89357 0.52361 -0.9026 0.5007 -0.90486 0.49468 C -0.90225 0.46736 -0.90034 0.43982 -0.89687 0.41273 C -0.89514 0.39815 -0.88958 0.38472 -0.88298 0.37292 C -0.86302 0.33565 -0.84184 0.33426 -0.80955 0.33056 C -0.79444 0.33218 -0.77882 0.33056 -0.76389 0.33588 C -0.75989 0.33727 -0.75798 0.34398 -0.75607 0.34908 C -0.75087 0.3632 -0.74913 0.38357 -0.74618 0.39931 C -0.74791 0.43588 -0.7401 0.43727 -0.75798 0.45232 C -0.76718 0.45972 -0.77778 0.46019 -0.78784 0.46296 C -0.79323 0.46412 -0.80364 0.46829 -0.80364 0.46829 C -0.82083 0.46736 -0.83819 0.46736 -0.85521 0.46551 C -0.8618 0.46459 -0.87569 0.46134 -0.87899 0.45232 " pathEditMode="relative" ptsTypes="ffffffffffffffffffffffffffffffffffffffffffffffffffffffffffffffffffffffffffffffffffffffA">
                                      <p:cBhvr>
                                        <p:cTn id="8" dur="5000" fill="hold"/>
                                        <p:tgtEl>
                                          <p:spTgt spid="7"/>
                                        </p:tgtEl>
                                        <p:attrNameLst>
                                          <p:attrName>ppt_x</p:attrName>
                                          <p:attrName>ppt_y</p:attrName>
                                        </p:attrNameLst>
                                      </p:cBhvr>
                                    </p:animMotion>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0" presetClass="path" presetSubtype="0" accel="50000" decel="50000" fill="hold" nodeType="withEffect">
                                  <p:stCondLst>
                                    <p:cond delay="0"/>
                                  </p:stCondLst>
                                  <p:childTnLst>
                                    <p:animMotion origin="layout" path="M -3.05556E-6 1.11111E-6 L 0.40278 0.00787 " pathEditMode="relative" ptsTypes="AA">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Do We Care About Calculating OC?</a:t>
            </a:r>
            <a:endParaRPr lang="en-US" dirty="0"/>
          </a:p>
        </p:txBody>
      </p:sp>
      <p:sp>
        <p:nvSpPr>
          <p:cNvPr id="7" name="Content Placeholder 6"/>
          <p:cNvSpPr>
            <a:spLocks noGrp="1"/>
          </p:cNvSpPr>
          <p:nvPr>
            <p:ph idx="1"/>
          </p:nvPr>
        </p:nvSpPr>
        <p:spPr/>
        <p:txBody>
          <a:bodyPr/>
          <a:lstStyle/>
          <a:p>
            <a:r>
              <a:rPr lang="en-US" dirty="0" smtClean="0"/>
              <a:t>Let’s us examine EFFICIENCY.</a:t>
            </a:r>
          </a:p>
          <a:p>
            <a:r>
              <a:rPr lang="en-US" dirty="0" smtClean="0"/>
              <a:t>Gives us a way to compare different producers.</a:t>
            </a:r>
          </a:p>
        </p:txBody>
      </p:sp>
      <p:sp>
        <p:nvSpPr>
          <p:cNvPr id="9" name="Rectangle 8"/>
          <p:cNvSpPr/>
          <p:nvPr/>
        </p:nvSpPr>
        <p:spPr>
          <a:xfrm>
            <a:off x="779816" y="4654623"/>
            <a:ext cx="758437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Let’s look at an example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1493895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Romeo and Caesar’s vs.</a:t>
            </a:r>
            <a:br>
              <a:rPr lang="en-US" dirty="0" smtClean="0"/>
            </a:br>
            <a:r>
              <a:rPr lang="en-US" dirty="0" err="1" smtClean="0"/>
              <a:t>Nica’s</a:t>
            </a:r>
            <a:r>
              <a:rPr lang="en-US" dirty="0" smtClean="0"/>
              <a:t> Market</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818961632"/>
              </p:ext>
            </p:extLst>
          </p:nvPr>
        </p:nvGraphicFramePr>
        <p:xfrm>
          <a:off x="1074062" y="3133046"/>
          <a:ext cx="4412797" cy="2563812"/>
        </p:xfrm>
        <a:graphic>
          <a:graphicData uri="http://schemas.openxmlformats.org/drawingml/2006/table">
            <a:tbl>
              <a:tblPr firstRow="1" bandRow="1">
                <a:tableStyleId>{5C22544A-7EE6-4342-B048-85BDC9FD1C3A}</a:tableStyleId>
              </a:tblPr>
              <a:tblGrid>
                <a:gridCol w="1292225"/>
                <a:gridCol w="1251857"/>
                <a:gridCol w="1868715"/>
              </a:tblGrid>
              <a:tr h="854604">
                <a:tc>
                  <a:txBody>
                    <a:bodyPr/>
                    <a:lstStyle/>
                    <a:p>
                      <a:pPr algn="ctr"/>
                      <a:endParaRPr lang="en-US" sz="2600" dirty="0"/>
                    </a:p>
                  </a:txBody>
                  <a:tcPr marL="191572" marR="191572" anchor="ctr"/>
                </a:tc>
                <a:tc>
                  <a:txBody>
                    <a:bodyPr/>
                    <a:lstStyle/>
                    <a:p>
                      <a:pPr algn="ctr"/>
                      <a:r>
                        <a:rPr lang="en-US" sz="2600" dirty="0" smtClean="0"/>
                        <a:t>Pizza</a:t>
                      </a:r>
                      <a:endParaRPr lang="en-US" sz="2600" dirty="0"/>
                    </a:p>
                  </a:txBody>
                  <a:tcPr marL="191572" marR="191572" anchor="ctr"/>
                </a:tc>
                <a:tc>
                  <a:txBody>
                    <a:bodyPr/>
                    <a:lstStyle/>
                    <a:p>
                      <a:pPr algn="ctr"/>
                      <a:r>
                        <a:rPr lang="en-US" sz="2600" dirty="0" smtClean="0"/>
                        <a:t>Sandwich</a:t>
                      </a:r>
                      <a:endParaRPr lang="en-US" sz="2600" dirty="0"/>
                    </a:p>
                  </a:txBody>
                  <a:tcPr marL="191572" marR="191572" anchor="ctr"/>
                </a:tc>
              </a:tr>
              <a:tr h="854604">
                <a:tc>
                  <a:txBody>
                    <a:bodyPr/>
                    <a:lstStyle/>
                    <a:p>
                      <a:pPr algn="ctr"/>
                      <a:r>
                        <a:rPr lang="en-US" sz="2600" dirty="0" smtClean="0"/>
                        <a:t>R&amp;C</a:t>
                      </a:r>
                      <a:endParaRPr lang="en-US" sz="2600" dirty="0"/>
                    </a:p>
                  </a:txBody>
                  <a:tcPr marL="191572" marR="191572" anchor="ctr"/>
                </a:tc>
                <a:tc>
                  <a:txBody>
                    <a:bodyPr/>
                    <a:lstStyle/>
                    <a:p>
                      <a:pPr algn="ctr"/>
                      <a:r>
                        <a:rPr lang="en-US" sz="2600" dirty="0" smtClean="0"/>
                        <a:t>15</a:t>
                      </a:r>
                      <a:endParaRPr lang="en-US" sz="2600" dirty="0"/>
                    </a:p>
                  </a:txBody>
                  <a:tcPr marL="191572" marR="191572" anchor="ctr"/>
                </a:tc>
                <a:tc>
                  <a:txBody>
                    <a:bodyPr/>
                    <a:lstStyle/>
                    <a:p>
                      <a:pPr algn="ctr"/>
                      <a:r>
                        <a:rPr lang="en-US" sz="2600" dirty="0" smtClean="0"/>
                        <a:t>45</a:t>
                      </a:r>
                      <a:endParaRPr lang="en-US" sz="2600" dirty="0"/>
                    </a:p>
                  </a:txBody>
                  <a:tcPr marL="191572" marR="191572" anchor="ctr"/>
                </a:tc>
              </a:tr>
              <a:tr h="854604">
                <a:tc>
                  <a:txBody>
                    <a:bodyPr/>
                    <a:lstStyle/>
                    <a:p>
                      <a:pPr algn="ctr"/>
                      <a:r>
                        <a:rPr lang="en-US" sz="2600" dirty="0" err="1" smtClean="0"/>
                        <a:t>Nica’s</a:t>
                      </a:r>
                      <a:endParaRPr lang="en-US" sz="2600" dirty="0"/>
                    </a:p>
                  </a:txBody>
                  <a:tcPr marL="191572" marR="191572" anchor="ctr"/>
                </a:tc>
                <a:tc>
                  <a:txBody>
                    <a:bodyPr/>
                    <a:lstStyle/>
                    <a:p>
                      <a:pPr algn="ctr"/>
                      <a:r>
                        <a:rPr lang="en-US" sz="2600" dirty="0" smtClean="0"/>
                        <a:t>25</a:t>
                      </a:r>
                      <a:endParaRPr lang="en-US" sz="2600" dirty="0"/>
                    </a:p>
                  </a:txBody>
                  <a:tcPr marL="191572" marR="191572" anchor="ctr"/>
                </a:tc>
                <a:tc>
                  <a:txBody>
                    <a:bodyPr/>
                    <a:lstStyle/>
                    <a:p>
                      <a:pPr algn="ctr"/>
                      <a:r>
                        <a:rPr lang="en-US" sz="2600" dirty="0" smtClean="0"/>
                        <a:t>50</a:t>
                      </a:r>
                      <a:endParaRPr lang="en-US" sz="2600" dirty="0"/>
                    </a:p>
                  </a:txBody>
                  <a:tcPr marL="191572" marR="191572" anchor="ct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896866664"/>
              </p:ext>
            </p:extLst>
          </p:nvPr>
        </p:nvGraphicFramePr>
        <p:xfrm>
          <a:off x="548685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373914997"/>
              </p:ext>
            </p:extLst>
          </p:nvPr>
        </p:nvGraphicFramePr>
        <p:xfrm>
          <a:off x="548685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r>
                        <a:rPr lang="en-US" sz="2600" dirty="0" smtClean="0"/>
                        <a:t>3</a:t>
                      </a: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1470411469"/>
              </p:ext>
            </p:extLst>
          </p:nvPr>
        </p:nvGraphicFramePr>
        <p:xfrm>
          <a:off x="548685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r>
                        <a:rPr lang="en-US" sz="2600" dirty="0" smtClean="0"/>
                        <a:t>3</a:t>
                      </a:r>
                      <a:endParaRPr lang="en-US" sz="2600" dirty="0"/>
                    </a:p>
                  </a:txBody>
                  <a:tcPr marL="191572" marR="191572" anchor="ctr"/>
                </a:tc>
                <a:tc>
                  <a:txBody>
                    <a:bodyPr/>
                    <a:lstStyle/>
                    <a:p>
                      <a:pPr algn="ctr"/>
                      <a:r>
                        <a:rPr lang="en-US" sz="2600" dirty="0" smtClean="0"/>
                        <a:t>1/3</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1309634160"/>
              </p:ext>
            </p:extLst>
          </p:nvPr>
        </p:nvGraphicFramePr>
        <p:xfrm>
          <a:off x="548685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r>
                        <a:rPr lang="en-US" sz="2600" dirty="0" smtClean="0"/>
                        <a:t>3</a:t>
                      </a:r>
                      <a:endParaRPr lang="en-US" sz="2600" dirty="0"/>
                    </a:p>
                  </a:txBody>
                  <a:tcPr marL="191572" marR="191572" anchor="ctr"/>
                </a:tc>
                <a:tc>
                  <a:txBody>
                    <a:bodyPr/>
                    <a:lstStyle/>
                    <a:p>
                      <a:pPr algn="ctr"/>
                      <a:r>
                        <a:rPr lang="en-US" sz="2600" dirty="0" smtClean="0"/>
                        <a:t>1/3</a:t>
                      </a:r>
                      <a:endParaRPr lang="en-US" sz="2600" dirty="0"/>
                    </a:p>
                  </a:txBody>
                  <a:tcPr marL="191572" marR="191572" anchor="ctr"/>
                </a:tc>
              </a:tr>
              <a:tr h="854604">
                <a:tc>
                  <a:txBody>
                    <a:bodyPr/>
                    <a:lstStyle/>
                    <a:p>
                      <a:pPr algn="ctr"/>
                      <a:r>
                        <a:rPr lang="en-US" sz="2600" dirty="0" smtClean="0"/>
                        <a:t>2</a:t>
                      </a: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12" name="Content Placeholder 6"/>
          <p:cNvGraphicFramePr>
            <a:graphicFrameLocks/>
          </p:cNvGraphicFramePr>
          <p:nvPr>
            <p:extLst>
              <p:ext uri="{D42A27DB-BD31-4B8C-83A1-F6EECF244321}">
                <p14:modId xmlns:p14="http://schemas.microsoft.com/office/powerpoint/2010/main" val="1125455213"/>
              </p:ext>
            </p:extLst>
          </p:nvPr>
        </p:nvGraphicFramePr>
        <p:xfrm>
          <a:off x="548685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r>
                        <a:rPr lang="en-US" sz="2600" dirty="0" smtClean="0"/>
                        <a:t>3</a:t>
                      </a:r>
                      <a:endParaRPr lang="en-US" sz="2600" dirty="0"/>
                    </a:p>
                  </a:txBody>
                  <a:tcPr marL="191572" marR="191572" anchor="ctr"/>
                </a:tc>
                <a:tc>
                  <a:txBody>
                    <a:bodyPr/>
                    <a:lstStyle/>
                    <a:p>
                      <a:pPr algn="ctr"/>
                      <a:r>
                        <a:rPr lang="en-US" sz="2600" dirty="0" smtClean="0"/>
                        <a:t>1/3</a:t>
                      </a:r>
                      <a:endParaRPr lang="en-US" sz="2600" dirty="0"/>
                    </a:p>
                  </a:txBody>
                  <a:tcPr marL="191572" marR="191572" anchor="ctr"/>
                </a:tc>
              </a:tr>
              <a:tr h="854604">
                <a:tc>
                  <a:txBody>
                    <a:bodyPr/>
                    <a:lstStyle/>
                    <a:p>
                      <a:pPr algn="ctr"/>
                      <a:r>
                        <a:rPr lang="en-US" sz="2600" dirty="0" smtClean="0"/>
                        <a:t>2</a:t>
                      </a:r>
                      <a:endParaRPr lang="en-US" sz="2600" dirty="0"/>
                    </a:p>
                  </a:txBody>
                  <a:tcPr marL="191572" marR="191572" anchor="ctr"/>
                </a:tc>
                <a:tc>
                  <a:txBody>
                    <a:bodyPr/>
                    <a:lstStyle/>
                    <a:p>
                      <a:pPr algn="ctr"/>
                      <a:r>
                        <a:rPr lang="en-US" sz="2600" dirty="0" smtClean="0"/>
                        <a:t>1/2</a:t>
                      </a:r>
                      <a:endParaRPr lang="en-US" sz="2600" dirty="0"/>
                    </a:p>
                  </a:txBody>
                  <a:tcPr marL="191572" marR="191572" anchor="ctr"/>
                </a:tc>
              </a:tr>
            </a:tbl>
          </a:graphicData>
        </a:graphic>
      </p:graphicFrame>
      <p:sp>
        <p:nvSpPr>
          <p:cNvPr id="13" name="Rectangle 12"/>
          <p:cNvSpPr/>
          <p:nvPr/>
        </p:nvSpPr>
        <p:spPr>
          <a:xfrm>
            <a:off x="921027" y="5103673"/>
            <a:ext cx="7218772"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you make comparisons?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8472273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Subtitle 2"/>
          <p:cNvSpPr>
            <a:spLocks noGrp="1"/>
          </p:cNvSpPr>
          <p:nvPr>
            <p:ph type="body" idx="1"/>
          </p:nvPr>
        </p:nvSpPr>
        <p:spPr/>
        <p:txBody>
          <a:bodyPr/>
          <a:lstStyle/>
          <a:p>
            <a:r>
              <a:rPr lang="en-US" dirty="0" smtClean="0"/>
              <a:t>Lesson 1</a:t>
            </a:r>
            <a:endParaRPr lang="en-US" dirty="0"/>
          </a:p>
        </p:txBody>
      </p:sp>
    </p:spTree>
    <p:extLst>
      <p:ext uri="{BB962C8B-B14F-4D97-AF65-F5344CB8AC3E}">
        <p14:creationId xmlns:p14="http://schemas.microsoft.com/office/powerpoint/2010/main" val="15699762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81001"/>
            <a:ext cx="3918858" cy="2209800"/>
          </a:xfrm>
        </p:spPr>
        <p:txBody>
          <a:bodyPr/>
          <a:lstStyle/>
          <a:p>
            <a:r>
              <a:rPr lang="en-US" sz="3700" dirty="0" smtClean="0"/>
              <a:t>How do you make comparisons?</a:t>
            </a:r>
            <a:endParaRPr lang="en-US" sz="37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335304003"/>
              </p:ext>
            </p:extLst>
          </p:nvPr>
        </p:nvGraphicFramePr>
        <p:xfrm>
          <a:off x="4862751" y="460129"/>
          <a:ext cx="1328516" cy="2563812"/>
        </p:xfrm>
        <a:graphic>
          <a:graphicData uri="http://schemas.openxmlformats.org/drawingml/2006/table">
            <a:tbl>
              <a:tblPr firstRow="1" bandRow="1">
                <a:tableStyleId>{5C22544A-7EE6-4342-B048-85BDC9FD1C3A}</a:tableStyleId>
              </a:tblPr>
              <a:tblGrid>
                <a:gridCol w="1328516"/>
              </a:tblGrid>
              <a:tr h="854604">
                <a:tc>
                  <a:txBody>
                    <a:bodyPr/>
                    <a:lstStyle/>
                    <a:p>
                      <a:pPr algn="ctr"/>
                      <a:endParaRPr lang="en-US" sz="2600" dirty="0"/>
                    </a:p>
                  </a:txBody>
                  <a:tcPr marL="158828" marR="158828" anchor="ctr"/>
                </a:tc>
              </a:tr>
              <a:tr h="854604">
                <a:tc>
                  <a:txBody>
                    <a:bodyPr/>
                    <a:lstStyle/>
                    <a:p>
                      <a:pPr algn="ctr"/>
                      <a:r>
                        <a:rPr lang="en-US" sz="2600" dirty="0" smtClean="0"/>
                        <a:t>R&amp;C</a:t>
                      </a:r>
                      <a:endParaRPr lang="en-US" sz="2600" dirty="0"/>
                    </a:p>
                  </a:txBody>
                  <a:tcPr marL="158828" marR="158828" anchor="ctr"/>
                </a:tc>
              </a:tr>
              <a:tr h="854604">
                <a:tc>
                  <a:txBody>
                    <a:bodyPr/>
                    <a:lstStyle/>
                    <a:p>
                      <a:pPr algn="ctr"/>
                      <a:r>
                        <a:rPr lang="en-US" sz="2600" dirty="0" err="1" smtClean="0"/>
                        <a:t>Nica’s</a:t>
                      </a:r>
                      <a:endParaRPr lang="en-US" sz="2600" dirty="0"/>
                    </a:p>
                  </a:txBody>
                  <a:tcPr marL="158828" marR="158828" anchor="ctr"/>
                </a:tc>
              </a:tr>
            </a:tbl>
          </a:graphicData>
        </a:graphic>
      </p:graphicFrame>
      <p:sp>
        <p:nvSpPr>
          <p:cNvPr id="3" name="Text Placeholder 2"/>
          <p:cNvSpPr>
            <a:spLocks noGrp="1"/>
          </p:cNvSpPr>
          <p:nvPr>
            <p:ph type="body" sz="half" idx="2"/>
          </p:nvPr>
        </p:nvSpPr>
        <p:spPr>
          <a:xfrm>
            <a:off x="326571" y="2649071"/>
            <a:ext cx="3918858" cy="3388192"/>
          </a:xfrm>
        </p:spPr>
        <p:txBody>
          <a:bodyPr/>
          <a:lstStyle/>
          <a:p>
            <a:pPr marL="342900" indent="-342900">
              <a:buFont typeface="Arial"/>
              <a:buChar char="•"/>
            </a:pPr>
            <a:r>
              <a:rPr lang="en-US" dirty="0" smtClean="0"/>
              <a:t>Determine who is more efficient</a:t>
            </a:r>
          </a:p>
          <a:p>
            <a:pPr marL="342900" indent="-342900">
              <a:buFont typeface="Arial"/>
              <a:buChar char="•"/>
            </a:pPr>
            <a:r>
              <a:rPr lang="en-US" dirty="0" smtClean="0"/>
              <a:t>Do you want a higher or lower OC?</a:t>
            </a:r>
          </a:p>
          <a:p>
            <a:pPr marL="342900" indent="-342900">
              <a:buFont typeface="Arial"/>
              <a:buChar char="•"/>
            </a:pPr>
            <a:endParaRPr lang="en-US" dirty="0"/>
          </a:p>
          <a:p>
            <a:pPr marL="342900" indent="-342900">
              <a:buFont typeface="Arial"/>
              <a:buChar char="•"/>
            </a:pPr>
            <a:r>
              <a:rPr lang="en-US" dirty="0" smtClean="0">
                <a:solidFill>
                  <a:schemeClr val="bg2"/>
                </a:solidFill>
              </a:rPr>
              <a:t>Lower OC – Greater Efficiency</a:t>
            </a:r>
          </a:p>
        </p:txBody>
      </p:sp>
      <p:graphicFrame>
        <p:nvGraphicFramePr>
          <p:cNvPr id="12" name="Content Placeholder 6"/>
          <p:cNvGraphicFramePr>
            <a:graphicFrameLocks/>
          </p:cNvGraphicFramePr>
          <p:nvPr>
            <p:extLst>
              <p:ext uri="{D42A27DB-BD31-4B8C-83A1-F6EECF244321}">
                <p14:modId xmlns:p14="http://schemas.microsoft.com/office/powerpoint/2010/main" val="3174818955"/>
              </p:ext>
            </p:extLst>
          </p:nvPr>
        </p:nvGraphicFramePr>
        <p:xfrm>
          <a:off x="6191267" y="460129"/>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r>
                        <a:rPr lang="en-US" sz="2600" dirty="0" smtClean="0"/>
                        <a:t>3</a:t>
                      </a:r>
                      <a:endParaRPr lang="en-US" sz="2600" dirty="0"/>
                    </a:p>
                  </a:txBody>
                  <a:tcPr marL="191572" marR="191572" anchor="ctr"/>
                </a:tc>
                <a:tc>
                  <a:txBody>
                    <a:bodyPr/>
                    <a:lstStyle/>
                    <a:p>
                      <a:pPr algn="ctr"/>
                      <a:r>
                        <a:rPr lang="en-US" sz="2600" dirty="0" smtClean="0"/>
                        <a:t>1/3</a:t>
                      </a:r>
                      <a:endParaRPr lang="en-US" sz="2600" dirty="0"/>
                    </a:p>
                  </a:txBody>
                  <a:tcPr marL="191572" marR="191572" anchor="ctr"/>
                </a:tc>
              </a:tr>
              <a:tr h="854604">
                <a:tc>
                  <a:txBody>
                    <a:bodyPr/>
                    <a:lstStyle/>
                    <a:p>
                      <a:pPr algn="ctr"/>
                      <a:r>
                        <a:rPr lang="en-US" sz="2600" dirty="0" smtClean="0"/>
                        <a:t>2</a:t>
                      </a:r>
                      <a:endParaRPr lang="en-US" sz="2600" dirty="0"/>
                    </a:p>
                  </a:txBody>
                  <a:tcPr marL="191572" marR="191572" anchor="ctr"/>
                </a:tc>
                <a:tc>
                  <a:txBody>
                    <a:bodyPr/>
                    <a:lstStyle/>
                    <a:p>
                      <a:pPr algn="ctr"/>
                      <a:r>
                        <a:rPr lang="en-US" sz="2600" dirty="0" smtClean="0"/>
                        <a:t>1/2</a:t>
                      </a:r>
                      <a:endParaRPr lang="en-US" sz="2600" dirty="0"/>
                    </a:p>
                  </a:txBody>
                  <a:tcPr marL="191572" marR="191572" anchor="ctr"/>
                </a:tc>
              </a:tr>
            </a:tbl>
          </a:graphicData>
        </a:graphic>
      </p:graphicFrame>
      <p:sp>
        <p:nvSpPr>
          <p:cNvPr id="5" name="Oval 4"/>
          <p:cNvSpPr/>
          <p:nvPr/>
        </p:nvSpPr>
        <p:spPr>
          <a:xfrm>
            <a:off x="7638143" y="1487700"/>
            <a:ext cx="961572" cy="5805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360886" y="2333158"/>
            <a:ext cx="961572" cy="5805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62750" y="3410854"/>
            <a:ext cx="3872599" cy="892552"/>
          </a:xfrm>
          <a:prstGeom prst="rect">
            <a:avLst/>
          </a:prstGeom>
          <a:noFill/>
        </p:spPr>
        <p:txBody>
          <a:bodyPr wrap="square" rtlCol="0">
            <a:spAutoFit/>
          </a:bodyPr>
          <a:lstStyle/>
          <a:p>
            <a:pPr algn="ctr"/>
            <a:r>
              <a:rPr lang="en-US" sz="2600" dirty="0" smtClean="0"/>
              <a:t>Who is more efficient at making pizza?</a:t>
            </a:r>
            <a:endParaRPr lang="en-US" sz="2600" dirty="0"/>
          </a:p>
        </p:txBody>
      </p:sp>
      <p:sp>
        <p:nvSpPr>
          <p:cNvPr id="15" name="Rectangle 14"/>
          <p:cNvSpPr/>
          <p:nvPr/>
        </p:nvSpPr>
        <p:spPr>
          <a:xfrm>
            <a:off x="7493000" y="460129"/>
            <a:ext cx="1242349" cy="2563812"/>
          </a:xfrm>
          <a:prstGeom prst="rect">
            <a:avLst/>
          </a:prstGeom>
          <a:solidFill>
            <a:schemeClr val="tx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862751" y="460129"/>
            <a:ext cx="1328516" cy="2563812"/>
          </a:xfrm>
          <a:prstGeom prst="rect">
            <a:avLst/>
          </a:prstGeom>
          <a:solidFill>
            <a:schemeClr val="tx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62751" y="5058618"/>
            <a:ext cx="3872598" cy="892552"/>
          </a:xfrm>
          <a:prstGeom prst="rect">
            <a:avLst/>
          </a:prstGeom>
        </p:spPr>
        <p:txBody>
          <a:bodyPr wrap="square">
            <a:spAutoFit/>
          </a:bodyPr>
          <a:lstStyle/>
          <a:p>
            <a:pPr algn="ctr"/>
            <a:r>
              <a:rPr lang="en-US" sz="2600" dirty="0"/>
              <a:t>Who </a:t>
            </a:r>
            <a:r>
              <a:rPr lang="en-US" sz="2600" dirty="0" smtClean="0"/>
              <a:t>is more efficient at making </a:t>
            </a:r>
            <a:r>
              <a:rPr lang="en-US" sz="2600" dirty="0"/>
              <a:t>sandwiches?</a:t>
            </a:r>
          </a:p>
        </p:txBody>
      </p:sp>
      <p:sp>
        <p:nvSpPr>
          <p:cNvPr id="18" name="Rectangle 17"/>
          <p:cNvSpPr/>
          <p:nvPr/>
        </p:nvSpPr>
        <p:spPr>
          <a:xfrm>
            <a:off x="5821119" y="4135288"/>
            <a:ext cx="2098163"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Nica’s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8"/>
          <p:cNvSpPr/>
          <p:nvPr/>
        </p:nvSpPr>
        <p:spPr>
          <a:xfrm>
            <a:off x="6010176" y="5819968"/>
            <a:ext cx="177085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R&amp;C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6191267" y="460129"/>
            <a:ext cx="1301733" cy="2563812"/>
          </a:xfrm>
          <a:prstGeom prst="rect">
            <a:avLst/>
          </a:prstGeom>
          <a:solidFill>
            <a:schemeClr val="tx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52942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heel(1)">
                                      <p:cBhvr>
                                        <p:cTn id="66" dur="20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ppt_w</p:attrName>
                                        </p:attrNameLst>
                                      </p:cBhvr>
                                      <p:tavLst>
                                        <p:tav tm="0">
                                          <p:val>
                                            <p:fltVal val="0"/>
                                          </p:val>
                                        </p:tav>
                                        <p:tav tm="100000">
                                          <p:val>
                                            <p:strVal val="#ppt_w"/>
                                          </p:val>
                                        </p:tav>
                                      </p:tavLst>
                                    </p:anim>
                                    <p:anim calcmode="lin" valueType="num">
                                      <p:cBhvr>
                                        <p:cTn id="72" dur="1000" fill="hold"/>
                                        <p:tgtEl>
                                          <p:spTgt spid="19"/>
                                        </p:tgtEl>
                                        <p:attrNameLst>
                                          <p:attrName>ppt_h</p:attrName>
                                        </p:attrNameLst>
                                      </p:cBhvr>
                                      <p:tavLst>
                                        <p:tav tm="0">
                                          <p:val>
                                            <p:fltVal val="0"/>
                                          </p:val>
                                        </p:tav>
                                        <p:tav tm="100000">
                                          <p:val>
                                            <p:strVal val="#ppt_h"/>
                                          </p:val>
                                        </p:tav>
                                      </p:tavLst>
                                    </p:anim>
                                    <p:anim calcmode="lin" valueType="num">
                                      <p:cBhvr>
                                        <p:cTn id="73" dur="1000" fill="hold"/>
                                        <p:tgtEl>
                                          <p:spTgt spid="19"/>
                                        </p:tgtEl>
                                        <p:attrNameLst>
                                          <p:attrName>style.rotation</p:attrName>
                                        </p:attrNameLst>
                                      </p:cBhvr>
                                      <p:tavLst>
                                        <p:tav tm="0">
                                          <p:val>
                                            <p:fltVal val="90"/>
                                          </p:val>
                                        </p:tav>
                                        <p:tav tm="100000">
                                          <p:val>
                                            <p:fltVal val="0"/>
                                          </p:val>
                                        </p:tav>
                                      </p:tavLst>
                                    </p:anim>
                                    <p:animEffect transition="in" filter="fade">
                                      <p:cBhvr>
                                        <p:cTn id="7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4" grpId="0" animBg="1"/>
      <p:bldP spid="7" grpId="0"/>
      <p:bldP spid="15" grpId="0" animBg="1"/>
      <p:bldP spid="15" grpId="1" animBg="1"/>
      <p:bldP spid="16" grpId="0" animBg="1"/>
      <p:bldP spid="17" grpId="0"/>
      <p:bldP spid="18" grpId="0"/>
      <p:bldP spid="1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199" y="1730832"/>
            <a:ext cx="8228013" cy="1927225"/>
          </a:xfrm>
        </p:spPr>
        <p:txBody>
          <a:bodyPr/>
          <a:lstStyle/>
          <a:p>
            <a:r>
              <a:rPr lang="en-US" dirty="0" smtClean="0"/>
              <a:t>Why </a:t>
            </a:r>
            <a:r>
              <a:rPr lang="en-US" dirty="0"/>
              <a:t>D</a:t>
            </a:r>
            <a:r>
              <a:rPr lang="en-US" dirty="0" smtClean="0"/>
              <a:t>oes Efficiency </a:t>
            </a:r>
            <a:r>
              <a:rPr lang="en-US" dirty="0"/>
              <a:t>M</a:t>
            </a:r>
            <a:r>
              <a:rPr lang="en-US" dirty="0" smtClean="0"/>
              <a:t>atter?</a:t>
            </a:r>
            <a:endParaRPr lang="en-US" dirty="0"/>
          </a:p>
        </p:txBody>
      </p:sp>
    </p:spTree>
    <p:extLst>
      <p:ext uri="{BB962C8B-B14F-4D97-AF65-F5344CB8AC3E}">
        <p14:creationId xmlns:p14="http://schemas.microsoft.com/office/powerpoint/2010/main" val="303307816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a:t>
            </a:r>
            <a:endParaRPr lang="en-US" dirty="0"/>
          </a:p>
        </p:txBody>
      </p:sp>
      <p:sp>
        <p:nvSpPr>
          <p:cNvPr id="3" name="Content Placeholder 2"/>
          <p:cNvSpPr>
            <a:spLocks noGrp="1"/>
          </p:cNvSpPr>
          <p:nvPr>
            <p:ph idx="1"/>
          </p:nvPr>
        </p:nvSpPr>
        <p:spPr/>
        <p:txBody>
          <a:bodyPr/>
          <a:lstStyle/>
          <a:p>
            <a:r>
              <a:rPr lang="en-US" dirty="0" smtClean="0"/>
              <a:t>Assume there are two firms: A and B</a:t>
            </a:r>
          </a:p>
          <a:p>
            <a:r>
              <a:rPr lang="en-US" dirty="0" smtClean="0"/>
              <a:t>Firm A has a comparative advantage in the production of X if OC</a:t>
            </a:r>
            <a:r>
              <a:rPr lang="en-US" baseline="-25000" dirty="0" smtClean="0"/>
              <a:t>A:X</a:t>
            </a:r>
            <a:r>
              <a:rPr lang="en-US" dirty="0" smtClean="0"/>
              <a:t> &lt; OC</a:t>
            </a:r>
            <a:r>
              <a:rPr lang="en-US" baseline="-25000" dirty="0" smtClean="0"/>
              <a:t>B:X</a:t>
            </a:r>
          </a:p>
          <a:p>
            <a:r>
              <a:rPr lang="en-US" dirty="0" smtClean="0"/>
              <a:t>That is, when </a:t>
            </a:r>
            <a:r>
              <a:rPr lang="en-US" dirty="0"/>
              <a:t>one firm is more EFFICIENT at producing a given </a:t>
            </a:r>
            <a:r>
              <a:rPr lang="en-US" dirty="0" smtClean="0"/>
              <a:t>good, that firm has a comparative advantage</a:t>
            </a:r>
          </a:p>
          <a:p>
            <a:r>
              <a:rPr lang="en-US" dirty="0" smtClean="0"/>
              <a:t>Comparative Advantage = Specialization</a:t>
            </a:r>
            <a:endParaRPr lang="en-US" dirty="0"/>
          </a:p>
        </p:txBody>
      </p:sp>
    </p:spTree>
    <p:extLst>
      <p:ext uri="{BB962C8B-B14F-4D97-AF65-F5344CB8AC3E}">
        <p14:creationId xmlns:p14="http://schemas.microsoft.com/office/powerpoint/2010/main" val="266423714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Advantage</a:t>
            </a:r>
            <a:endParaRPr lang="en-US" dirty="0"/>
          </a:p>
        </p:txBody>
      </p:sp>
      <p:sp>
        <p:nvSpPr>
          <p:cNvPr id="3" name="Content Placeholder 2"/>
          <p:cNvSpPr>
            <a:spLocks noGrp="1"/>
          </p:cNvSpPr>
          <p:nvPr>
            <p:ph idx="1"/>
          </p:nvPr>
        </p:nvSpPr>
        <p:spPr/>
        <p:txBody>
          <a:bodyPr/>
          <a:lstStyle/>
          <a:p>
            <a:r>
              <a:rPr lang="en-US" dirty="0" smtClean="0"/>
              <a:t>It’s about sheer numbers.</a:t>
            </a:r>
          </a:p>
          <a:p>
            <a:r>
              <a:rPr lang="en-US" dirty="0" smtClean="0"/>
              <a:t>A firm has an absolute advantage in the production of a good if it can produce MORE of said good than another firm.</a:t>
            </a:r>
            <a:endParaRPr lang="en-US" dirty="0"/>
          </a:p>
        </p:txBody>
      </p:sp>
    </p:spTree>
    <p:extLst>
      <p:ext uri="{BB962C8B-B14F-4D97-AF65-F5344CB8AC3E}">
        <p14:creationId xmlns:p14="http://schemas.microsoft.com/office/powerpoint/2010/main" val="418701736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Practice Questions</a:t>
            </a:r>
            <a:endParaRPr lang="en-US" dirty="0"/>
          </a:p>
        </p:txBody>
      </p:sp>
      <p:sp>
        <p:nvSpPr>
          <p:cNvPr id="2" name="Subtitle 1"/>
          <p:cNvSpPr>
            <a:spLocks noGrp="1"/>
          </p:cNvSpPr>
          <p:nvPr>
            <p:ph type="subTitle" idx="1"/>
          </p:nvPr>
        </p:nvSpPr>
        <p:spPr/>
        <p:txBody>
          <a:bodyPr/>
          <a:lstStyle/>
          <a:p>
            <a:r>
              <a:rPr lang="en-US" dirty="0" smtClean="0"/>
              <a:t>Calculate the OC to produce each good. Then determine whether either farmer has a comparative advantage. If so, in which good should they specialize?</a:t>
            </a:r>
            <a:endParaRPr lang="en-US" dirty="0"/>
          </a:p>
        </p:txBody>
      </p:sp>
    </p:spTree>
    <p:extLst>
      <p:ext uri="{BB962C8B-B14F-4D97-AF65-F5344CB8AC3E}">
        <p14:creationId xmlns:p14="http://schemas.microsoft.com/office/powerpoint/2010/main" val="216570120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#1</a:t>
            </a:r>
            <a:br>
              <a:rPr lang="en-US" dirty="0" smtClean="0"/>
            </a:br>
            <a:r>
              <a:rPr lang="en-US" sz="2000" dirty="0" smtClean="0"/>
              <a:t>Two farmers raise hens and cows. </a:t>
            </a:r>
            <a:endParaRPr lang="en-US" sz="20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242935973"/>
              </p:ext>
            </p:extLst>
          </p:nvPr>
        </p:nvGraphicFramePr>
        <p:xfrm>
          <a:off x="584202" y="3133046"/>
          <a:ext cx="5392518" cy="2563812"/>
        </p:xfrm>
        <a:graphic>
          <a:graphicData uri="http://schemas.openxmlformats.org/drawingml/2006/table">
            <a:tbl>
              <a:tblPr firstRow="1" bandRow="1">
                <a:tableStyleId>{5C22544A-7EE6-4342-B048-85BDC9FD1C3A}</a:tableStyleId>
              </a:tblPr>
              <a:tblGrid>
                <a:gridCol w="1955799"/>
                <a:gridCol w="1775047"/>
                <a:gridCol w="1661672"/>
              </a:tblGrid>
              <a:tr h="854604">
                <a:tc>
                  <a:txBody>
                    <a:bodyPr/>
                    <a:lstStyle/>
                    <a:p>
                      <a:pPr algn="ctr"/>
                      <a:endParaRPr lang="en-US" sz="2600" dirty="0"/>
                    </a:p>
                  </a:txBody>
                  <a:tcPr marL="191572" marR="191572" anchor="ctr"/>
                </a:tc>
                <a:tc>
                  <a:txBody>
                    <a:bodyPr/>
                    <a:lstStyle/>
                    <a:p>
                      <a:pPr algn="ctr"/>
                      <a:r>
                        <a:rPr lang="en-US" sz="2600" dirty="0" smtClean="0"/>
                        <a:t>Hens</a:t>
                      </a:r>
                      <a:endParaRPr lang="en-US" sz="2000" dirty="0"/>
                    </a:p>
                  </a:txBody>
                  <a:tcPr marL="191572" marR="191572" anchor="ctr"/>
                </a:tc>
                <a:tc>
                  <a:txBody>
                    <a:bodyPr/>
                    <a:lstStyle/>
                    <a:p>
                      <a:pPr algn="ctr"/>
                      <a:r>
                        <a:rPr lang="en-US" sz="2600" dirty="0" smtClean="0"/>
                        <a:t>Cows</a:t>
                      </a:r>
                    </a:p>
                  </a:txBody>
                  <a:tcPr marL="191572" marR="191572" anchor="ctr"/>
                </a:tc>
              </a:tr>
              <a:tr h="854604">
                <a:tc>
                  <a:txBody>
                    <a:bodyPr/>
                    <a:lstStyle/>
                    <a:p>
                      <a:pPr algn="ctr"/>
                      <a:r>
                        <a:rPr lang="en-US" sz="2600" dirty="0" smtClean="0"/>
                        <a:t>McDonald</a:t>
                      </a:r>
                      <a:endParaRPr lang="en-US" sz="2600" dirty="0"/>
                    </a:p>
                  </a:txBody>
                  <a:tcPr marL="191572" marR="191572" anchor="ctr"/>
                </a:tc>
                <a:tc>
                  <a:txBody>
                    <a:bodyPr/>
                    <a:lstStyle/>
                    <a:p>
                      <a:pPr algn="ctr"/>
                      <a:r>
                        <a:rPr lang="en-US" sz="2600" dirty="0" smtClean="0"/>
                        <a:t>50</a:t>
                      </a:r>
                      <a:endParaRPr lang="en-US" sz="2600" dirty="0"/>
                    </a:p>
                  </a:txBody>
                  <a:tcPr marL="191572" marR="191572" anchor="ctr"/>
                </a:tc>
                <a:tc>
                  <a:txBody>
                    <a:bodyPr/>
                    <a:lstStyle/>
                    <a:p>
                      <a:pPr algn="ctr"/>
                      <a:r>
                        <a:rPr lang="en-US" sz="2600" dirty="0" smtClean="0"/>
                        <a:t>10</a:t>
                      </a:r>
                      <a:endParaRPr lang="en-US" sz="2600" dirty="0"/>
                    </a:p>
                  </a:txBody>
                  <a:tcPr marL="191572" marR="191572" anchor="ctr"/>
                </a:tc>
              </a:tr>
              <a:tr h="854604">
                <a:tc>
                  <a:txBody>
                    <a:bodyPr/>
                    <a:lstStyle/>
                    <a:p>
                      <a:pPr algn="ctr"/>
                      <a:r>
                        <a:rPr lang="en-US" sz="2600" dirty="0" smtClean="0"/>
                        <a:t>Dell</a:t>
                      </a:r>
                      <a:endParaRPr lang="en-US" sz="2600" dirty="0"/>
                    </a:p>
                  </a:txBody>
                  <a:tcPr marL="191572" marR="191572" anchor="ctr"/>
                </a:tc>
                <a:tc>
                  <a:txBody>
                    <a:bodyPr/>
                    <a:lstStyle/>
                    <a:p>
                      <a:pPr algn="ctr"/>
                      <a:r>
                        <a:rPr lang="en-US" sz="2600" dirty="0" smtClean="0"/>
                        <a:t>72</a:t>
                      </a:r>
                      <a:endParaRPr lang="en-US" sz="2600" dirty="0"/>
                    </a:p>
                  </a:txBody>
                  <a:tcPr marL="191572" marR="191572" anchor="ctr"/>
                </a:tc>
                <a:tc>
                  <a:txBody>
                    <a:bodyPr/>
                    <a:lstStyle/>
                    <a:p>
                      <a:pPr algn="ctr"/>
                      <a:r>
                        <a:rPr lang="en-US" sz="2600" dirty="0" smtClean="0"/>
                        <a:t>12</a:t>
                      </a:r>
                      <a:endParaRPr lang="en-US" sz="2600" dirty="0"/>
                    </a:p>
                  </a:txBody>
                  <a:tcPr marL="191572" marR="191572" anchor="ct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77649310"/>
              </p:ext>
            </p:extLst>
          </p:nvPr>
        </p:nvGraphicFramePr>
        <p:xfrm>
          <a:off x="5976720"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806791403"/>
              </p:ext>
            </p:extLst>
          </p:nvPr>
        </p:nvGraphicFramePr>
        <p:xfrm>
          <a:off x="5976720"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H</a:t>
                      </a:r>
                      <a:endParaRPr lang="en-US" sz="2600" dirty="0"/>
                    </a:p>
                  </a:txBody>
                  <a:tcPr marL="191572" marR="191572" anchor="ctr"/>
                </a:tc>
                <a:tc>
                  <a:txBody>
                    <a:bodyPr/>
                    <a:lstStyle/>
                    <a:p>
                      <a:pPr algn="ctr"/>
                      <a:r>
                        <a:rPr lang="en-US" sz="2600" dirty="0" smtClean="0"/>
                        <a:t>OC</a:t>
                      </a:r>
                      <a:r>
                        <a:rPr lang="en-US" sz="2600" baseline="-25000" dirty="0" smtClean="0"/>
                        <a:t>C</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120615257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#2</a:t>
            </a:r>
            <a:br>
              <a:rPr lang="en-US" dirty="0" smtClean="0"/>
            </a:br>
            <a:r>
              <a:rPr lang="en-US" sz="2000" dirty="0" smtClean="0"/>
              <a:t>Two farmers produce carrots and lettuce.</a:t>
            </a:r>
            <a:endParaRPr lang="en-US" sz="20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400468139"/>
              </p:ext>
            </p:extLst>
          </p:nvPr>
        </p:nvGraphicFramePr>
        <p:xfrm>
          <a:off x="584201" y="3133046"/>
          <a:ext cx="5392519" cy="2593128"/>
        </p:xfrm>
        <a:graphic>
          <a:graphicData uri="http://schemas.openxmlformats.org/drawingml/2006/table">
            <a:tbl>
              <a:tblPr firstRow="1" bandRow="1">
                <a:tableStyleId>{5C22544A-7EE6-4342-B048-85BDC9FD1C3A}</a:tableStyleId>
              </a:tblPr>
              <a:tblGrid>
                <a:gridCol w="2038541"/>
                <a:gridCol w="1692306"/>
                <a:gridCol w="1661672"/>
              </a:tblGrid>
              <a:tr h="854604">
                <a:tc>
                  <a:txBody>
                    <a:bodyPr/>
                    <a:lstStyle/>
                    <a:p>
                      <a:pPr algn="ctr"/>
                      <a:endParaRPr lang="en-US" sz="2600" dirty="0"/>
                    </a:p>
                  </a:txBody>
                  <a:tcPr marL="191572" marR="191572" anchor="ctr"/>
                </a:tc>
                <a:tc>
                  <a:txBody>
                    <a:bodyPr/>
                    <a:lstStyle/>
                    <a:p>
                      <a:pPr algn="ctr"/>
                      <a:r>
                        <a:rPr lang="en-US" sz="2600" dirty="0" smtClean="0"/>
                        <a:t>Carrots (</a:t>
                      </a:r>
                      <a:r>
                        <a:rPr lang="en-US" sz="2600" dirty="0" err="1" smtClean="0"/>
                        <a:t>lbs</a:t>
                      </a:r>
                      <a:r>
                        <a:rPr lang="en-US" sz="2600" dirty="0" smtClean="0"/>
                        <a:t>)</a:t>
                      </a:r>
                      <a:endParaRPr lang="en-US" sz="2000" dirty="0"/>
                    </a:p>
                  </a:txBody>
                  <a:tcPr marL="191572" marR="191572" anchor="ctr"/>
                </a:tc>
                <a:tc>
                  <a:txBody>
                    <a:bodyPr/>
                    <a:lstStyle/>
                    <a:p>
                      <a:pPr algn="ctr"/>
                      <a:r>
                        <a:rPr lang="en-US" sz="2600" dirty="0" smtClean="0"/>
                        <a:t>Lettuce (heads)</a:t>
                      </a:r>
                      <a:endParaRPr lang="en-US" sz="2000" dirty="0"/>
                    </a:p>
                  </a:txBody>
                  <a:tcPr marL="191572" marR="191572" anchor="ctr"/>
                </a:tc>
              </a:tr>
              <a:tr h="854604">
                <a:tc>
                  <a:txBody>
                    <a:bodyPr/>
                    <a:lstStyle/>
                    <a:p>
                      <a:pPr algn="ctr"/>
                      <a:r>
                        <a:rPr lang="en-US" sz="2600" dirty="0" smtClean="0"/>
                        <a:t>McDonald</a:t>
                      </a:r>
                      <a:endParaRPr lang="en-US" sz="2600" dirty="0"/>
                    </a:p>
                  </a:txBody>
                  <a:tcPr marL="191572" marR="191572" anchor="ctr"/>
                </a:tc>
                <a:tc>
                  <a:txBody>
                    <a:bodyPr/>
                    <a:lstStyle/>
                    <a:p>
                      <a:pPr algn="ctr"/>
                      <a:r>
                        <a:rPr lang="en-US" sz="2600" dirty="0" smtClean="0"/>
                        <a:t>100</a:t>
                      </a:r>
                      <a:endParaRPr lang="en-US" sz="2600" dirty="0"/>
                    </a:p>
                  </a:txBody>
                  <a:tcPr marL="191572" marR="191572" anchor="ctr"/>
                </a:tc>
                <a:tc>
                  <a:txBody>
                    <a:bodyPr/>
                    <a:lstStyle/>
                    <a:p>
                      <a:pPr algn="ctr"/>
                      <a:r>
                        <a:rPr lang="en-US" sz="2600" dirty="0" smtClean="0"/>
                        <a:t>100</a:t>
                      </a:r>
                      <a:endParaRPr lang="en-US" sz="2600" dirty="0"/>
                    </a:p>
                  </a:txBody>
                  <a:tcPr marL="191572" marR="191572" anchor="ctr"/>
                </a:tc>
              </a:tr>
              <a:tr h="854604">
                <a:tc>
                  <a:txBody>
                    <a:bodyPr/>
                    <a:lstStyle/>
                    <a:p>
                      <a:pPr algn="ctr"/>
                      <a:r>
                        <a:rPr lang="en-US" sz="2600" dirty="0" smtClean="0"/>
                        <a:t>Dell</a:t>
                      </a:r>
                      <a:endParaRPr lang="en-US" sz="2600" dirty="0"/>
                    </a:p>
                  </a:txBody>
                  <a:tcPr marL="191572" marR="191572" anchor="ctr"/>
                </a:tc>
                <a:tc>
                  <a:txBody>
                    <a:bodyPr/>
                    <a:lstStyle/>
                    <a:p>
                      <a:pPr algn="ctr"/>
                      <a:r>
                        <a:rPr lang="en-US" sz="2600" dirty="0" smtClean="0"/>
                        <a:t>80</a:t>
                      </a:r>
                      <a:endParaRPr lang="en-US" sz="2600" dirty="0"/>
                    </a:p>
                  </a:txBody>
                  <a:tcPr marL="191572" marR="191572" anchor="ctr"/>
                </a:tc>
                <a:tc>
                  <a:txBody>
                    <a:bodyPr/>
                    <a:lstStyle/>
                    <a:p>
                      <a:pPr algn="ctr"/>
                      <a:r>
                        <a:rPr lang="en-US" sz="2600" dirty="0" smtClean="0"/>
                        <a:t>120</a:t>
                      </a:r>
                      <a:endParaRPr lang="en-US" sz="2600" dirty="0"/>
                    </a:p>
                  </a:txBody>
                  <a:tcPr marL="191572" marR="191572" anchor="ct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940473422"/>
              </p:ext>
            </p:extLst>
          </p:nvPr>
        </p:nvGraphicFramePr>
        <p:xfrm>
          <a:off x="5976720"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286767244"/>
              </p:ext>
            </p:extLst>
          </p:nvPr>
        </p:nvGraphicFramePr>
        <p:xfrm>
          <a:off x="5976720" y="3133046"/>
          <a:ext cx="2544082" cy="2593128"/>
        </p:xfrm>
        <a:graphic>
          <a:graphicData uri="http://schemas.openxmlformats.org/drawingml/2006/table">
            <a:tbl>
              <a:tblPr firstRow="1" bandRow="1">
                <a:tableStyleId>{5C22544A-7EE6-4342-B048-85BDC9FD1C3A}</a:tableStyleId>
              </a:tblPr>
              <a:tblGrid>
                <a:gridCol w="1292225"/>
                <a:gridCol w="1251857"/>
              </a:tblGrid>
              <a:tr h="864376">
                <a:tc>
                  <a:txBody>
                    <a:bodyPr/>
                    <a:lstStyle/>
                    <a:p>
                      <a:pPr algn="ctr"/>
                      <a:r>
                        <a:rPr lang="en-US" sz="2600" dirty="0" smtClean="0"/>
                        <a:t>OC</a:t>
                      </a:r>
                      <a:r>
                        <a:rPr lang="en-US" sz="2600" baseline="-25000" dirty="0" smtClean="0"/>
                        <a:t>C</a:t>
                      </a:r>
                      <a:endParaRPr lang="en-US" sz="2600" dirty="0"/>
                    </a:p>
                  </a:txBody>
                  <a:tcPr marL="191572" marR="191572" anchor="ctr"/>
                </a:tc>
                <a:tc>
                  <a:txBody>
                    <a:bodyPr/>
                    <a:lstStyle/>
                    <a:p>
                      <a:pPr algn="ctr"/>
                      <a:r>
                        <a:rPr lang="en-US" sz="2600" dirty="0" smtClean="0"/>
                        <a:t>OC</a:t>
                      </a:r>
                      <a:r>
                        <a:rPr lang="en-US" sz="2600" baseline="-25000" dirty="0" smtClean="0"/>
                        <a:t>L</a:t>
                      </a:r>
                      <a:endParaRPr lang="en-US" sz="2600" dirty="0"/>
                    </a:p>
                  </a:txBody>
                  <a:tcPr marL="191572" marR="191572" anchor="ctr"/>
                </a:tc>
              </a:tr>
              <a:tr h="864376">
                <a:tc>
                  <a:txBody>
                    <a:bodyPr/>
                    <a:lstStyle/>
                    <a:p>
                      <a:pPr algn="ctr"/>
                      <a:endParaRPr lang="en-US" sz="2600" dirty="0"/>
                    </a:p>
                  </a:txBody>
                  <a:tcPr marL="191572" marR="191572" anchor="ctr"/>
                </a:tc>
                <a:tc>
                  <a:txBody>
                    <a:bodyPr/>
                    <a:lstStyle/>
                    <a:p>
                      <a:pPr algn="ctr"/>
                      <a:endParaRPr lang="en-US" sz="2600" dirty="0"/>
                    </a:p>
                  </a:txBody>
                  <a:tcPr marL="191572" marR="191572" anchor="ctr"/>
                </a:tc>
              </a:tr>
              <a:tr h="864376">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161337206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#3</a:t>
            </a:r>
            <a:br>
              <a:rPr lang="en-US" dirty="0" smtClean="0"/>
            </a:br>
            <a:r>
              <a:rPr lang="en-US" sz="2000" dirty="0" smtClean="0"/>
              <a:t>Two farmers produce eggs and corn.</a:t>
            </a:r>
            <a:endParaRPr lang="en-US" sz="2000"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010723437"/>
              </p:ext>
            </p:extLst>
          </p:nvPr>
        </p:nvGraphicFramePr>
        <p:xfrm>
          <a:off x="820061" y="3133046"/>
          <a:ext cx="5029658" cy="2563812"/>
        </p:xfrm>
        <a:graphic>
          <a:graphicData uri="http://schemas.openxmlformats.org/drawingml/2006/table">
            <a:tbl>
              <a:tblPr firstRow="1" bandRow="1">
                <a:tableStyleId>{5C22544A-7EE6-4342-B048-85BDC9FD1C3A}</a:tableStyleId>
              </a:tblPr>
              <a:tblGrid>
                <a:gridCol w="2028370"/>
                <a:gridCol w="1451429"/>
                <a:gridCol w="1549859"/>
              </a:tblGrid>
              <a:tr h="854604">
                <a:tc>
                  <a:txBody>
                    <a:bodyPr/>
                    <a:lstStyle/>
                    <a:p>
                      <a:pPr algn="ctr"/>
                      <a:endParaRPr lang="en-US" sz="2600" dirty="0"/>
                    </a:p>
                  </a:txBody>
                  <a:tcPr marL="191572" marR="191572" anchor="ctr"/>
                </a:tc>
                <a:tc>
                  <a:txBody>
                    <a:bodyPr/>
                    <a:lstStyle/>
                    <a:p>
                      <a:pPr algn="ctr"/>
                      <a:r>
                        <a:rPr lang="en-US" sz="2600" dirty="0" smtClean="0"/>
                        <a:t>Eggs </a:t>
                      </a:r>
                      <a:r>
                        <a:rPr lang="en-US" sz="2000" dirty="0" smtClean="0"/>
                        <a:t>(Dozen)</a:t>
                      </a:r>
                      <a:endParaRPr lang="en-US" sz="2000" dirty="0"/>
                    </a:p>
                  </a:txBody>
                  <a:tcPr marL="191572" marR="191572" anchor="ctr"/>
                </a:tc>
                <a:tc>
                  <a:txBody>
                    <a:bodyPr/>
                    <a:lstStyle/>
                    <a:p>
                      <a:pPr algn="ctr"/>
                      <a:r>
                        <a:rPr lang="en-US" sz="2600" dirty="0" smtClean="0"/>
                        <a:t>Corn</a:t>
                      </a:r>
                    </a:p>
                    <a:p>
                      <a:pPr algn="ctr"/>
                      <a:r>
                        <a:rPr lang="en-US" sz="2000" dirty="0" smtClean="0"/>
                        <a:t>(Bushels)</a:t>
                      </a:r>
                      <a:endParaRPr lang="en-US" sz="2000" dirty="0"/>
                    </a:p>
                  </a:txBody>
                  <a:tcPr marL="191572" marR="191572" anchor="ctr"/>
                </a:tc>
              </a:tr>
              <a:tr h="854604">
                <a:tc>
                  <a:txBody>
                    <a:bodyPr/>
                    <a:lstStyle/>
                    <a:p>
                      <a:pPr algn="ctr"/>
                      <a:r>
                        <a:rPr lang="en-US" sz="2600" dirty="0" smtClean="0"/>
                        <a:t>McDonald</a:t>
                      </a:r>
                      <a:endParaRPr lang="en-US" sz="2600" dirty="0"/>
                    </a:p>
                  </a:txBody>
                  <a:tcPr marL="191572" marR="191572" anchor="ctr"/>
                </a:tc>
                <a:tc>
                  <a:txBody>
                    <a:bodyPr/>
                    <a:lstStyle/>
                    <a:p>
                      <a:pPr algn="ctr"/>
                      <a:r>
                        <a:rPr lang="en-US" sz="2600" dirty="0" smtClean="0"/>
                        <a:t>60</a:t>
                      </a:r>
                      <a:endParaRPr lang="en-US" sz="2600" dirty="0"/>
                    </a:p>
                  </a:txBody>
                  <a:tcPr marL="191572" marR="191572" anchor="ctr"/>
                </a:tc>
                <a:tc>
                  <a:txBody>
                    <a:bodyPr/>
                    <a:lstStyle/>
                    <a:p>
                      <a:pPr algn="ctr"/>
                      <a:r>
                        <a:rPr lang="en-US" sz="2600" dirty="0" smtClean="0"/>
                        <a:t>40</a:t>
                      </a:r>
                      <a:endParaRPr lang="en-US" sz="2600" dirty="0"/>
                    </a:p>
                  </a:txBody>
                  <a:tcPr marL="191572" marR="191572" anchor="ctr"/>
                </a:tc>
              </a:tr>
              <a:tr h="854604">
                <a:tc>
                  <a:txBody>
                    <a:bodyPr/>
                    <a:lstStyle/>
                    <a:p>
                      <a:pPr algn="ctr"/>
                      <a:r>
                        <a:rPr lang="en-US" sz="2600" dirty="0" smtClean="0"/>
                        <a:t>Dell</a:t>
                      </a:r>
                      <a:endParaRPr lang="en-US" sz="2600" dirty="0"/>
                    </a:p>
                  </a:txBody>
                  <a:tcPr marL="191572" marR="191572" anchor="ctr"/>
                </a:tc>
                <a:tc>
                  <a:txBody>
                    <a:bodyPr/>
                    <a:lstStyle/>
                    <a:p>
                      <a:pPr algn="ctr"/>
                      <a:r>
                        <a:rPr lang="en-US" sz="2600" dirty="0" smtClean="0"/>
                        <a:t>75</a:t>
                      </a:r>
                      <a:endParaRPr lang="en-US" sz="2600" dirty="0"/>
                    </a:p>
                  </a:txBody>
                  <a:tcPr marL="191572" marR="191572" anchor="ctr"/>
                </a:tc>
                <a:tc>
                  <a:txBody>
                    <a:bodyPr/>
                    <a:lstStyle/>
                    <a:p>
                      <a:pPr algn="ctr"/>
                      <a:r>
                        <a:rPr lang="en-US" sz="2600" dirty="0" smtClean="0"/>
                        <a:t>50</a:t>
                      </a:r>
                      <a:endParaRPr lang="en-US" sz="2600" dirty="0"/>
                    </a:p>
                  </a:txBody>
                  <a:tcPr marL="191572" marR="191572" anchor="ct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114014147"/>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P</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516007009"/>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E</a:t>
                      </a:r>
                      <a:endParaRPr lang="en-US" sz="2600" dirty="0"/>
                    </a:p>
                  </a:txBody>
                  <a:tcPr marL="191572" marR="191572" anchor="ctr"/>
                </a:tc>
                <a:tc>
                  <a:txBody>
                    <a:bodyPr/>
                    <a:lstStyle/>
                    <a:p>
                      <a:pPr algn="ctr"/>
                      <a:r>
                        <a:rPr lang="en-US" sz="2600" dirty="0" smtClean="0"/>
                        <a:t>OC</a:t>
                      </a:r>
                      <a:r>
                        <a:rPr lang="en-US" sz="2600" baseline="-25000" dirty="0" smtClean="0"/>
                        <a:t>C</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40772965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Each group should create two of their own Comparative Advantage questions.</a:t>
            </a:r>
          </a:p>
          <a:p>
            <a:r>
              <a:rPr lang="en-US" dirty="0" smtClean="0"/>
              <a:t>Groups will trade questions next class.</a:t>
            </a:r>
          </a:p>
          <a:p>
            <a:r>
              <a:rPr lang="en-US" dirty="0" smtClean="0"/>
              <a:t>Create an answer key with a full explanation of the solution.</a:t>
            </a:r>
            <a:endParaRPr lang="en-US" dirty="0"/>
          </a:p>
        </p:txBody>
      </p:sp>
    </p:spTree>
    <p:extLst>
      <p:ext uri="{BB962C8B-B14F-4D97-AF65-F5344CB8AC3E}">
        <p14:creationId xmlns:p14="http://schemas.microsoft.com/office/powerpoint/2010/main" val="309725283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Comparative Advantage</a:t>
            </a:r>
            <a:endParaRPr lang="en-US" dirty="0"/>
          </a:p>
        </p:txBody>
      </p:sp>
      <p:sp>
        <p:nvSpPr>
          <p:cNvPr id="5" name="Text Placeholder 4"/>
          <p:cNvSpPr>
            <a:spLocks noGrp="1"/>
          </p:cNvSpPr>
          <p:nvPr>
            <p:ph type="body" idx="1"/>
          </p:nvPr>
        </p:nvSpPr>
        <p:spPr/>
        <p:txBody>
          <a:bodyPr/>
          <a:lstStyle/>
          <a:p>
            <a:r>
              <a:rPr lang="en-US" dirty="0" smtClean="0"/>
              <a:t>Lesson 4</a:t>
            </a:r>
            <a:endParaRPr lang="en-US" dirty="0"/>
          </a:p>
        </p:txBody>
      </p:sp>
    </p:spTree>
    <p:extLst>
      <p:ext uri="{BB962C8B-B14F-4D97-AF65-F5344CB8AC3E}">
        <p14:creationId xmlns:p14="http://schemas.microsoft.com/office/powerpoint/2010/main" val="174600762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Scarcity: when there’s not enough of a resource to meet all the wants for it.</a:t>
            </a:r>
          </a:p>
          <a:p>
            <a:r>
              <a:rPr lang="en-US" dirty="0" smtClean="0"/>
              <a:t>The study of how we choose to allocate scarce resources given our unlimited wants.</a:t>
            </a:r>
            <a:endParaRPr lang="en-US" dirty="0"/>
          </a:p>
          <a:p>
            <a:r>
              <a:rPr lang="en-US" dirty="0" smtClean="0"/>
              <a:t>Presents the problem of how to allocate the resources both</a:t>
            </a:r>
          </a:p>
          <a:p>
            <a:pPr lvl="1"/>
            <a:r>
              <a:rPr lang="en-US" dirty="0" smtClean="0"/>
              <a:t>Fairly</a:t>
            </a:r>
          </a:p>
          <a:p>
            <a:pPr lvl="1"/>
            <a:r>
              <a:rPr lang="en-US" dirty="0" smtClean="0"/>
              <a:t>Equitably</a:t>
            </a:r>
          </a:p>
          <a:p>
            <a:r>
              <a:rPr lang="en-US" dirty="0" smtClean="0"/>
              <a:t>Fair ≠ Equitable</a:t>
            </a:r>
            <a:endParaRPr lang="en-US" dirty="0"/>
          </a:p>
        </p:txBody>
      </p:sp>
    </p:spTree>
    <p:extLst>
      <p:ext uri="{BB962C8B-B14F-4D97-AF65-F5344CB8AC3E}">
        <p14:creationId xmlns:p14="http://schemas.microsoft.com/office/powerpoint/2010/main" val="370934445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Warm-Up-Output</a:t>
            </a:r>
            <a:br>
              <a:rPr lang="en-US" dirty="0" smtClean="0"/>
            </a:br>
            <a:r>
              <a:rPr lang="en-US" sz="2000" dirty="0" smtClean="0"/>
              <a:t>Lincoln, Inc. and Log Co. produce lumber and paper. The table below gives the production alternatives of both companies, using equal amounts of resources. Complete the table. Then, determine which company has a comparative advantage in which good.</a:t>
            </a:r>
            <a:endParaRPr lang="en-US"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1473568"/>
              </p:ext>
            </p:extLst>
          </p:nvPr>
        </p:nvGraphicFramePr>
        <p:xfrm>
          <a:off x="820061" y="3133046"/>
          <a:ext cx="5029658" cy="2563812"/>
        </p:xfrm>
        <a:graphic>
          <a:graphicData uri="http://schemas.openxmlformats.org/drawingml/2006/table">
            <a:tbl>
              <a:tblPr firstRow="1" bandRow="1">
                <a:tableStyleId>{5C22544A-7EE6-4342-B048-85BDC9FD1C3A}</a:tableStyleId>
              </a:tblPr>
              <a:tblGrid>
                <a:gridCol w="1901368"/>
                <a:gridCol w="1578431"/>
                <a:gridCol w="1549859"/>
              </a:tblGrid>
              <a:tr h="854604">
                <a:tc>
                  <a:txBody>
                    <a:bodyPr/>
                    <a:lstStyle/>
                    <a:p>
                      <a:pPr algn="ctr"/>
                      <a:endParaRPr lang="en-US" sz="2600" dirty="0"/>
                    </a:p>
                  </a:txBody>
                  <a:tcPr marL="191572" marR="191572" anchor="ctr"/>
                </a:tc>
                <a:tc>
                  <a:txBody>
                    <a:bodyPr/>
                    <a:lstStyle/>
                    <a:p>
                      <a:pPr algn="ctr"/>
                      <a:r>
                        <a:rPr lang="en-US" sz="2600" dirty="0" smtClean="0"/>
                        <a:t>Lumber</a:t>
                      </a:r>
                      <a:endParaRPr lang="en-US" sz="2000" dirty="0"/>
                    </a:p>
                  </a:txBody>
                  <a:tcPr marL="191572" marR="191572" anchor="ctr"/>
                </a:tc>
                <a:tc>
                  <a:txBody>
                    <a:bodyPr/>
                    <a:lstStyle/>
                    <a:p>
                      <a:pPr algn="ctr"/>
                      <a:r>
                        <a:rPr lang="en-US" sz="2600" dirty="0" smtClean="0"/>
                        <a:t>Paper</a:t>
                      </a:r>
                    </a:p>
                  </a:txBody>
                  <a:tcPr marL="191572" marR="191572" anchor="ctr"/>
                </a:tc>
              </a:tr>
              <a:tr h="854604">
                <a:tc>
                  <a:txBody>
                    <a:bodyPr/>
                    <a:lstStyle/>
                    <a:p>
                      <a:pPr algn="ctr"/>
                      <a:r>
                        <a:rPr lang="en-US" sz="2600" dirty="0" smtClean="0"/>
                        <a:t>Lincoln</a:t>
                      </a:r>
                      <a:endParaRPr lang="en-US" sz="2600" dirty="0"/>
                    </a:p>
                  </a:txBody>
                  <a:tcPr marL="191572" marR="191572" anchor="ctr"/>
                </a:tc>
                <a:tc>
                  <a:txBody>
                    <a:bodyPr/>
                    <a:lstStyle/>
                    <a:p>
                      <a:pPr algn="ctr"/>
                      <a:r>
                        <a:rPr lang="en-US" sz="2600" dirty="0" smtClean="0"/>
                        <a:t>40</a:t>
                      </a:r>
                      <a:endParaRPr lang="en-US" sz="2600" dirty="0"/>
                    </a:p>
                  </a:txBody>
                  <a:tcPr marL="191572" marR="191572" anchor="ctr"/>
                </a:tc>
                <a:tc>
                  <a:txBody>
                    <a:bodyPr/>
                    <a:lstStyle/>
                    <a:p>
                      <a:pPr algn="ctr"/>
                      <a:r>
                        <a:rPr lang="en-US" sz="2600" dirty="0" smtClean="0"/>
                        <a:t>120</a:t>
                      </a:r>
                      <a:endParaRPr lang="en-US" sz="2600" dirty="0"/>
                    </a:p>
                  </a:txBody>
                  <a:tcPr marL="191572" marR="191572" anchor="ctr"/>
                </a:tc>
              </a:tr>
              <a:tr h="854604">
                <a:tc>
                  <a:txBody>
                    <a:bodyPr/>
                    <a:lstStyle/>
                    <a:p>
                      <a:pPr algn="ctr"/>
                      <a:r>
                        <a:rPr lang="en-US" sz="2600" dirty="0" smtClean="0"/>
                        <a:t>Log</a:t>
                      </a:r>
                      <a:endParaRPr lang="en-US" sz="2600" dirty="0"/>
                    </a:p>
                  </a:txBody>
                  <a:tcPr marL="191572" marR="191572" anchor="ctr"/>
                </a:tc>
                <a:tc>
                  <a:txBody>
                    <a:bodyPr/>
                    <a:lstStyle/>
                    <a:p>
                      <a:pPr algn="ctr"/>
                      <a:r>
                        <a:rPr lang="en-US" sz="2600" dirty="0" smtClean="0"/>
                        <a:t>30</a:t>
                      </a:r>
                      <a:endParaRPr lang="en-US" sz="2600" dirty="0"/>
                    </a:p>
                  </a:txBody>
                  <a:tcPr marL="191572" marR="191572" anchor="ctr"/>
                </a:tc>
                <a:tc>
                  <a:txBody>
                    <a:bodyPr/>
                    <a:lstStyle/>
                    <a:p>
                      <a:pPr algn="ctr"/>
                      <a:r>
                        <a:rPr lang="en-US" sz="2600" dirty="0" smtClean="0"/>
                        <a:t>150</a:t>
                      </a:r>
                      <a:endParaRPr lang="en-US" sz="2600" dirty="0"/>
                    </a:p>
                  </a:txBody>
                  <a:tcPr marL="191572" marR="191572" anchor="ctr"/>
                </a:tc>
              </a:tr>
            </a:tbl>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1941942769"/>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L</a:t>
                      </a:r>
                      <a:endParaRPr lang="en-US" sz="2600" dirty="0"/>
                    </a:p>
                  </a:txBody>
                  <a:tcPr marL="191572" marR="191572" anchor="ctr"/>
                </a:tc>
                <a:tc>
                  <a:txBody>
                    <a:bodyPr/>
                    <a:lstStyle/>
                    <a:p>
                      <a:pPr algn="ctr"/>
                      <a:r>
                        <a:rPr lang="en-US" sz="2600" dirty="0" smtClean="0"/>
                        <a:t>OC</a:t>
                      </a:r>
                      <a:r>
                        <a:rPr lang="en-US" sz="2600" baseline="-25000" dirty="0" smtClean="0"/>
                        <a:t>P</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374991415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Check</a:t>
            </a:r>
            <a:endParaRPr lang="en-US" dirty="0"/>
          </a:p>
        </p:txBody>
      </p:sp>
      <p:sp>
        <p:nvSpPr>
          <p:cNvPr id="3" name="Content Placeholder 2"/>
          <p:cNvSpPr>
            <a:spLocks noGrp="1"/>
          </p:cNvSpPr>
          <p:nvPr>
            <p:ph idx="1"/>
          </p:nvPr>
        </p:nvSpPr>
        <p:spPr/>
        <p:txBody>
          <a:bodyPr/>
          <a:lstStyle/>
          <a:p>
            <a:r>
              <a:rPr lang="en-US" dirty="0" smtClean="0"/>
              <a:t>Take out a sheet of paper. Put your name on top.</a:t>
            </a:r>
          </a:p>
          <a:p>
            <a:r>
              <a:rPr lang="en-US" dirty="0" smtClean="0"/>
              <a:t>Switch problems with five different people. Check your solution on the back of the paper.</a:t>
            </a:r>
            <a:endParaRPr lang="en-US" dirty="0"/>
          </a:p>
        </p:txBody>
      </p:sp>
    </p:spTree>
    <p:extLst>
      <p:ext uri="{BB962C8B-B14F-4D97-AF65-F5344CB8AC3E}">
        <p14:creationId xmlns:p14="http://schemas.microsoft.com/office/powerpoint/2010/main" val="87744456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Activity – CA (Input)</a:t>
            </a:r>
            <a:endParaRPr lang="en-US" dirty="0"/>
          </a:p>
        </p:txBody>
      </p:sp>
      <p:sp>
        <p:nvSpPr>
          <p:cNvPr id="5" name="Content Placeholder 4"/>
          <p:cNvSpPr>
            <a:spLocks noGrp="1"/>
          </p:cNvSpPr>
          <p:nvPr>
            <p:ph idx="1"/>
          </p:nvPr>
        </p:nvSpPr>
        <p:spPr/>
        <p:txBody>
          <a:bodyPr>
            <a:normAutofit/>
          </a:bodyPr>
          <a:lstStyle/>
          <a:p>
            <a:r>
              <a:rPr lang="en-US" dirty="0" smtClean="0"/>
              <a:t>Students will break into 2 groups. Each group will be a firm.</a:t>
            </a:r>
          </a:p>
          <a:p>
            <a:r>
              <a:rPr lang="en-US" dirty="0" smtClean="0"/>
              <a:t>Groups will be instructed to make 20 paper airplanes of a given style. Each group will be timed to see how long it takes to create the planes.</a:t>
            </a:r>
          </a:p>
          <a:p>
            <a:r>
              <a:rPr lang="en-US" dirty="0" smtClean="0"/>
              <a:t>Groups will then be asked to make 20 paper footballs.</a:t>
            </a:r>
          </a:p>
          <a:p>
            <a:r>
              <a:rPr lang="en-US" dirty="0" smtClean="0"/>
              <a:t>We will create an OC table and see which firm has a comparative advantage in each good.</a:t>
            </a:r>
            <a:endParaRPr lang="en-US" dirty="0"/>
          </a:p>
        </p:txBody>
      </p:sp>
    </p:spTree>
    <p:extLst>
      <p:ext uri="{BB962C8B-B14F-4D97-AF65-F5344CB8AC3E}">
        <p14:creationId xmlns:p14="http://schemas.microsoft.com/office/powerpoint/2010/main" val="218069368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Comparative Advantage Questions on AP</a:t>
            </a:r>
            <a:endParaRPr lang="en-US" dirty="0"/>
          </a:p>
        </p:txBody>
      </p:sp>
      <p:sp>
        <p:nvSpPr>
          <p:cNvPr id="3" name="Content Placeholder 2"/>
          <p:cNvSpPr>
            <a:spLocks noGrp="1"/>
          </p:cNvSpPr>
          <p:nvPr>
            <p:ph idx="1"/>
          </p:nvPr>
        </p:nvSpPr>
        <p:spPr/>
        <p:txBody>
          <a:bodyPr/>
          <a:lstStyle/>
          <a:p>
            <a:r>
              <a:rPr lang="en-US" dirty="0" smtClean="0"/>
              <a:t>Two types of Comparative Advantage questions on AP</a:t>
            </a:r>
          </a:p>
          <a:p>
            <a:pPr lvl="1"/>
            <a:r>
              <a:rPr lang="en-US" dirty="0" smtClean="0"/>
              <a:t>Output Problems (most common)</a:t>
            </a:r>
          </a:p>
          <a:p>
            <a:pPr lvl="1"/>
            <a:r>
              <a:rPr lang="en-US" dirty="0" smtClean="0"/>
              <a:t>Input Problems (often missed)</a:t>
            </a:r>
          </a:p>
          <a:p>
            <a:r>
              <a:rPr lang="en-US" dirty="0" smtClean="0"/>
              <a:t>Output Problems: Table provides details about how much a firm can produce given a set of resources.</a:t>
            </a:r>
          </a:p>
          <a:p>
            <a:r>
              <a:rPr lang="en-US" dirty="0" smtClean="0"/>
              <a:t>Input Problems: Table provides details about how many resources are required to produce a set amount of a good.</a:t>
            </a:r>
            <a:endParaRPr lang="en-US" dirty="0"/>
          </a:p>
        </p:txBody>
      </p:sp>
    </p:spTree>
    <p:extLst>
      <p:ext uri="{BB962C8B-B14F-4D97-AF65-F5344CB8AC3E}">
        <p14:creationId xmlns:p14="http://schemas.microsoft.com/office/powerpoint/2010/main" val="185864554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Advantage-Input</a:t>
            </a:r>
            <a:br>
              <a:rPr lang="en-US" dirty="0" smtClean="0"/>
            </a:br>
            <a:r>
              <a:rPr lang="en-US" sz="2000" dirty="0" smtClean="0"/>
              <a:t>Jake’s Auto and Tanya’s Body Shop do repairs on both motorcycles and cars. The following table identifies the average number of hours required to fix a motorcycle or car at each repair shop. Determine which firm has a comparative advantage in repairing each good.</a:t>
            </a:r>
            <a:endParaRPr lang="en-US"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920558513"/>
              </p:ext>
            </p:extLst>
          </p:nvPr>
        </p:nvGraphicFramePr>
        <p:xfrm>
          <a:off x="820061" y="3133046"/>
          <a:ext cx="5029658" cy="2563812"/>
        </p:xfrm>
        <a:graphic>
          <a:graphicData uri="http://schemas.openxmlformats.org/drawingml/2006/table">
            <a:tbl>
              <a:tblPr firstRow="1" bandRow="1">
                <a:tableStyleId>{5C22544A-7EE6-4342-B048-85BDC9FD1C3A}</a:tableStyleId>
              </a:tblPr>
              <a:tblGrid>
                <a:gridCol w="1901368"/>
                <a:gridCol w="1578431"/>
                <a:gridCol w="1549859"/>
              </a:tblGrid>
              <a:tr h="854604">
                <a:tc>
                  <a:txBody>
                    <a:bodyPr/>
                    <a:lstStyle/>
                    <a:p>
                      <a:pPr algn="ctr"/>
                      <a:endParaRPr lang="en-US" sz="2600" dirty="0"/>
                    </a:p>
                  </a:txBody>
                  <a:tcPr marL="191572" marR="191572" anchor="ctr"/>
                </a:tc>
                <a:tc>
                  <a:txBody>
                    <a:bodyPr/>
                    <a:lstStyle/>
                    <a:p>
                      <a:pPr algn="ctr"/>
                      <a:r>
                        <a:rPr lang="en-US" sz="2600" dirty="0" smtClean="0"/>
                        <a:t>Bike</a:t>
                      </a:r>
                    </a:p>
                  </a:txBody>
                  <a:tcPr marL="191572" marR="191572" anchor="ctr"/>
                </a:tc>
                <a:tc>
                  <a:txBody>
                    <a:bodyPr/>
                    <a:lstStyle/>
                    <a:p>
                      <a:pPr algn="ctr"/>
                      <a:r>
                        <a:rPr lang="en-US" sz="2600" dirty="0" smtClean="0"/>
                        <a:t>Car</a:t>
                      </a:r>
                    </a:p>
                  </a:txBody>
                  <a:tcPr marL="191572" marR="191572" anchor="ctr"/>
                </a:tc>
              </a:tr>
              <a:tr h="854604">
                <a:tc>
                  <a:txBody>
                    <a:bodyPr/>
                    <a:lstStyle/>
                    <a:p>
                      <a:pPr algn="ctr"/>
                      <a:r>
                        <a:rPr lang="en-US" sz="2600" dirty="0" smtClean="0"/>
                        <a:t>Jake’s</a:t>
                      </a:r>
                      <a:endParaRPr lang="en-US" sz="2600" dirty="0"/>
                    </a:p>
                  </a:txBody>
                  <a:tcPr marL="191572" marR="191572" anchor="ctr"/>
                </a:tc>
                <a:tc>
                  <a:txBody>
                    <a:bodyPr/>
                    <a:lstStyle/>
                    <a:p>
                      <a:pPr algn="ctr"/>
                      <a:r>
                        <a:rPr lang="en-US" sz="2600" dirty="0" smtClean="0"/>
                        <a:t>4</a:t>
                      </a:r>
                      <a:endParaRPr lang="en-US" sz="2600" dirty="0"/>
                    </a:p>
                  </a:txBody>
                  <a:tcPr marL="191572" marR="191572" anchor="ctr"/>
                </a:tc>
                <a:tc>
                  <a:txBody>
                    <a:bodyPr/>
                    <a:lstStyle/>
                    <a:p>
                      <a:pPr algn="ctr"/>
                      <a:r>
                        <a:rPr lang="en-US" sz="2600" dirty="0" smtClean="0"/>
                        <a:t>5</a:t>
                      </a:r>
                      <a:endParaRPr lang="en-US" sz="2600" dirty="0"/>
                    </a:p>
                  </a:txBody>
                  <a:tcPr marL="191572" marR="191572" anchor="ctr"/>
                </a:tc>
              </a:tr>
              <a:tr h="854604">
                <a:tc>
                  <a:txBody>
                    <a:bodyPr/>
                    <a:lstStyle/>
                    <a:p>
                      <a:pPr algn="ctr"/>
                      <a:r>
                        <a:rPr lang="en-US" sz="2600" dirty="0" smtClean="0"/>
                        <a:t>Tanya’s</a:t>
                      </a:r>
                      <a:endParaRPr lang="en-US" sz="2600" dirty="0"/>
                    </a:p>
                  </a:txBody>
                  <a:tcPr marL="191572" marR="191572" anchor="ctr"/>
                </a:tc>
                <a:tc>
                  <a:txBody>
                    <a:bodyPr/>
                    <a:lstStyle/>
                    <a:p>
                      <a:pPr algn="ctr"/>
                      <a:r>
                        <a:rPr lang="en-US" sz="2600" dirty="0" smtClean="0"/>
                        <a:t>6</a:t>
                      </a:r>
                      <a:endParaRPr lang="en-US" sz="2600" dirty="0"/>
                    </a:p>
                  </a:txBody>
                  <a:tcPr marL="191572" marR="191572" anchor="ctr"/>
                </a:tc>
                <a:tc>
                  <a:txBody>
                    <a:bodyPr/>
                    <a:lstStyle/>
                    <a:p>
                      <a:pPr algn="ctr"/>
                      <a:r>
                        <a:rPr lang="en-US" sz="2600" dirty="0" smtClean="0"/>
                        <a:t>6</a:t>
                      </a:r>
                      <a:endParaRPr lang="en-US" sz="2600" dirty="0"/>
                    </a:p>
                  </a:txBody>
                  <a:tcPr marL="191572" marR="191572" anchor="ctr"/>
                </a:tc>
              </a:tr>
            </a:tbl>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3263676128"/>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B</a:t>
                      </a:r>
                      <a:endParaRPr lang="en-US" sz="2600" dirty="0"/>
                    </a:p>
                  </a:txBody>
                  <a:tcPr marL="191572" marR="191572" anchor="ctr"/>
                </a:tc>
                <a:tc>
                  <a:txBody>
                    <a:bodyPr/>
                    <a:lstStyle/>
                    <a:p>
                      <a:pPr algn="ctr"/>
                      <a:r>
                        <a:rPr lang="en-US" sz="2600" dirty="0" smtClean="0"/>
                        <a:t>OC</a:t>
                      </a:r>
                      <a:r>
                        <a:rPr lang="en-US" sz="2600" baseline="-25000" dirty="0" smtClean="0"/>
                        <a:t>C</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7818458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OC Formula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66361620"/>
              </p:ext>
            </p:extLst>
          </p:nvPr>
        </p:nvGraphicFramePr>
        <p:xfrm>
          <a:off x="3263900" y="3148013"/>
          <a:ext cx="2800350" cy="1831975"/>
        </p:xfrm>
        <a:graphic>
          <a:graphicData uri="http://schemas.openxmlformats.org/presentationml/2006/ole">
            <mc:AlternateContent xmlns:mc="http://schemas.openxmlformats.org/markup-compatibility/2006">
              <mc:Choice xmlns:v="urn:schemas-microsoft-com:vml" Requires="v">
                <p:oleObj spid="_x0000_s3166" name="Equation" r:id="rId3" imgW="660400" imgH="431800" progId="Equation.3">
                  <p:embed/>
                </p:oleObj>
              </mc:Choice>
              <mc:Fallback>
                <p:oleObj name="Equation" r:id="rId3" imgW="660400" imgH="431800" progId="Equation.3">
                  <p:embed/>
                  <p:pic>
                    <p:nvPicPr>
                      <p:cNvPr id="0" name=""/>
                      <p:cNvPicPr/>
                      <p:nvPr/>
                    </p:nvPicPr>
                    <p:blipFill>
                      <a:blip r:embed="rId4"/>
                      <a:stretch>
                        <a:fillRect/>
                      </a:stretch>
                    </p:blipFill>
                    <p:spPr>
                      <a:xfrm>
                        <a:off x="3263900" y="3148013"/>
                        <a:ext cx="2800350" cy="1831975"/>
                      </a:xfrm>
                      <a:prstGeom prst="rect">
                        <a:avLst/>
                      </a:prstGeom>
                    </p:spPr>
                  </p:pic>
                </p:oleObj>
              </mc:Fallback>
            </mc:AlternateContent>
          </a:graphicData>
        </a:graphic>
      </p:graphicFrame>
    </p:spTree>
    <p:extLst>
      <p:ext uri="{BB962C8B-B14F-4D97-AF65-F5344CB8AC3E}">
        <p14:creationId xmlns:p14="http://schemas.microsoft.com/office/powerpoint/2010/main" val="375692061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 #1</a:t>
            </a:r>
            <a:br>
              <a:rPr lang="en-US" dirty="0" smtClean="0"/>
            </a:br>
            <a:r>
              <a:rPr lang="en-US" sz="2000" dirty="0" smtClean="0"/>
              <a:t>On the island of </a:t>
            </a:r>
            <a:r>
              <a:rPr lang="en-US" sz="2000" dirty="0" err="1" smtClean="0"/>
              <a:t>Catan</a:t>
            </a:r>
            <a:r>
              <a:rPr lang="en-US" sz="2000" dirty="0" smtClean="0"/>
              <a:t>, Sean and Jean use wood to manufacture roads and new settlements. The table below indicates how many units of wood each person requires to build a road or a settlement. Determine who has a comparative advantage in what product and identify whether an absolute advantage exists.</a:t>
            </a:r>
            <a:endParaRPr lang="en-US"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400190306"/>
              </p:ext>
            </p:extLst>
          </p:nvPr>
        </p:nvGraphicFramePr>
        <p:xfrm>
          <a:off x="820061" y="3133046"/>
          <a:ext cx="5029658" cy="2563812"/>
        </p:xfrm>
        <a:graphic>
          <a:graphicData uri="http://schemas.openxmlformats.org/drawingml/2006/table">
            <a:tbl>
              <a:tblPr firstRow="1" bandRow="1">
                <a:tableStyleId>{5C22544A-7EE6-4342-B048-85BDC9FD1C3A}</a:tableStyleId>
              </a:tblPr>
              <a:tblGrid>
                <a:gridCol w="1393368"/>
                <a:gridCol w="1415142"/>
                <a:gridCol w="2221148"/>
              </a:tblGrid>
              <a:tr h="854604">
                <a:tc>
                  <a:txBody>
                    <a:bodyPr/>
                    <a:lstStyle/>
                    <a:p>
                      <a:pPr algn="ctr"/>
                      <a:endParaRPr lang="en-US" sz="2600" dirty="0"/>
                    </a:p>
                  </a:txBody>
                  <a:tcPr marL="191572" marR="191572" anchor="ctr"/>
                </a:tc>
                <a:tc>
                  <a:txBody>
                    <a:bodyPr/>
                    <a:lstStyle/>
                    <a:p>
                      <a:pPr algn="ctr"/>
                      <a:r>
                        <a:rPr lang="en-US" sz="2600" dirty="0" smtClean="0"/>
                        <a:t>Road</a:t>
                      </a:r>
                    </a:p>
                  </a:txBody>
                  <a:tcPr marL="191572" marR="191572" anchor="ctr"/>
                </a:tc>
                <a:tc>
                  <a:txBody>
                    <a:bodyPr/>
                    <a:lstStyle/>
                    <a:p>
                      <a:pPr algn="ctr"/>
                      <a:r>
                        <a:rPr lang="en-US" sz="2600" dirty="0" smtClean="0"/>
                        <a:t>Settlement</a:t>
                      </a:r>
                    </a:p>
                  </a:txBody>
                  <a:tcPr marL="191572" marR="191572" anchor="ctr"/>
                </a:tc>
              </a:tr>
              <a:tr h="854604">
                <a:tc>
                  <a:txBody>
                    <a:bodyPr/>
                    <a:lstStyle/>
                    <a:p>
                      <a:pPr algn="ctr"/>
                      <a:r>
                        <a:rPr lang="en-US" sz="2600" dirty="0" smtClean="0"/>
                        <a:t>Sean</a:t>
                      </a:r>
                      <a:endParaRPr lang="en-US" sz="2600" dirty="0"/>
                    </a:p>
                  </a:txBody>
                  <a:tcPr marL="191572" marR="191572" anchor="ctr"/>
                </a:tc>
                <a:tc>
                  <a:txBody>
                    <a:bodyPr/>
                    <a:lstStyle/>
                    <a:p>
                      <a:pPr algn="ctr"/>
                      <a:r>
                        <a:rPr lang="en-US" sz="2600" dirty="0" smtClean="0"/>
                        <a:t>1</a:t>
                      </a:r>
                      <a:endParaRPr lang="en-US" sz="2600" dirty="0"/>
                    </a:p>
                  </a:txBody>
                  <a:tcPr marL="191572" marR="191572" anchor="ctr"/>
                </a:tc>
                <a:tc>
                  <a:txBody>
                    <a:bodyPr/>
                    <a:lstStyle/>
                    <a:p>
                      <a:pPr algn="ctr"/>
                      <a:r>
                        <a:rPr lang="en-US" sz="2600" dirty="0" smtClean="0"/>
                        <a:t>1</a:t>
                      </a:r>
                      <a:endParaRPr lang="en-US" sz="2600" dirty="0"/>
                    </a:p>
                  </a:txBody>
                  <a:tcPr marL="191572" marR="191572" anchor="ctr"/>
                </a:tc>
              </a:tr>
              <a:tr h="854604">
                <a:tc>
                  <a:txBody>
                    <a:bodyPr/>
                    <a:lstStyle/>
                    <a:p>
                      <a:pPr algn="ctr"/>
                      <a:r>
                        <a:rPr lang="en-US" sz="2600" dirty="0" smtClean="0"/>
                        <a:t>Jean</a:t>
                      </a:r>
                      <a:endParaRPr lang="en-US" sz="2600" dirty="0"/>
                    </a:p>
                  </a:txBody>
                  <a:tcPr marL="191572" marR="191572" anchor="ctr"/>
                </a:tc>
                <a:tc>
                  <a:txBody>
                    <a:bodyPr/>
                    <a:lstStyle/>
                    <a:p>
                      <a:pPr algn="ctr"/>
                      <a:r>
                        <a:rPr lang="en-US" sz="2600" dirty="0" smtClean="0"/>
                        <a:t>1</a:t>
                      </a:r>
                      <a:endParaRPr lang="en-US" sz="2600" dirty="0"/>
                    </a:p>
                  </a:txBody>
                  <a:tcPr marL="191572" marR="191572" anchor="ctr"/>
                </a:tc>
                <a:tc>
                  <a:txBody>
                    <a:bodyPr/>
                    <a:lstStyle/>
                    <a:p>
                      <a:pPr algn="ctr"/>
                      <a:r>
                        <a:rPr lang="en-US" sz="2600" dirty="0" smtClean="0"/>
                        <a:t>2</a:t>
                      </a:r>
                      <a:endParaRPr lang="en-US" sz="2600" dirty="0"/>
                    </a:p>
                  </a:txBody>
                  <a:tcPr marL="191572" marR="191572" anchor="ctr"/>
                </a:tc>
              </a:tr>
            </a:tbl>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3055875266"/>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R</a:t>
                      </a:r>
                      <a:endParaRPr lang="en-US" sz="2600" dirty="0"/>
                    </a:p>
                  </a:txBody>
                  <a:tcPr marL="191572" marR="191572" anchor="ctr"/>
                </a:tc>
                <a:tc>
                  <a:txBody>
                    <a:bodyPr/>
                    <a:lstStyle/>
                    <a:p>
                      <a:pPr algn="ctr"/>
                      <a:r>
                        <a:rPr lang="en-US" sz="2600" dirty="0" smtClean="0"/>
                        <a:t>OC</a:t>
                      </a:r>
                      <a:r>
                        <a:rPr lang="en-US" sz="2600" baseline="-25000" dirty="0" smtClean="0"/>
                        <a:t>S</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85748886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 #2</a:t>
            </a:r>
            <a:br>
              <a:rPr lang="en-US" dirty="0" smtClean="0"/>
            </a:br>
            <a:r>
              <a:rPr lang="en-US" sz="2000" dirty="0" smtClean="0"/>
              <a:t>Two car manufacturers use labor and capital to build cars on an assembly line. The table below indicates how many hours of labor and capital are required to construct a car. Determine whether each company should use labor or capital and whether anyone has an absolute advantage.</a:t>
            </a:r>
            <a:endParaRPr lang="en-US" sz="20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611981325"/>
              </p:ext>
            </p:extLst>
          </p:nvPr>
        </p:nvGraphicFramePr>
        <p:xfrm>
          <a:off x="820061" y="3133046"/>
          <a:ext cx="5029658" cy="2563812"/>
        </p:xfrm>
        <a:graphic>
          <a:graphicData uri="http://schemas.openxmlformats.org/drawingml/2006/table">
            <a:tbl>
              <a:tblPr firstRow="1" bandRow="1">
                <a:tableStyleId>{5C22544A-7EE6-4342-B048-85BDC9FD1C3A}</a:tableStyleId>
              </a:tblPr>
              <a:tblGrid>
                <a:gridCol w="1901368"/>
                <a:gridCol w="1578431"/>
                <a:gridCol w="1549859"/>
              </a:tblGrid>
              <a:tr h="854604">
                <a:tc>
                  <a:txBody>
                    <a:bodyPr/>
                    <a:lstStyle/>
                    <a:p>
                      <a:pPr algn="ctr"/>
                      <a:endParaRPr lang="en-US" sz="2600" dirty="0"/>
                    </a:p>
                  </a:txBody>
                  <a:tcPr marL="191572" marR="191572" anchor="ctr"/>
                </a:tc>
                <a:tc>
                  <a:txBody>
                    <a:bodyPr/>
                    <a:lstStyle/>
                    <a:p>
                      <a:pPr algn="ctr"/>
                      <a:r>
                        <a:rPr lang="en-US" sz="2600" dirty="0" smtClean="0"/>
                        <a:t>Labor</a:t>
                      </a:r>
                    </a:p>
                  </a:txBody>
                  <a:tcPr marL="191572" marR="191572" anchor="ctr"/>
                </a:tc>
                <a:tc>
                  <a:txBody>
                    <a:bodyPr/>
                    <a:lstStyle/>
                    <a:p>
                      <a:pPr algn="ctr"/>
                      <a:r>
                        <a:rPr lang="en-US" sz="2600" dirty="0" smtClean="0"/>
                        <a:t>Capital</a:t>
                      </a:r>
                    </a:p>
                  </a:txBody>
                  <a:tcPr marL="191572" marR="191572" anchor="ctr"/>
                </a:tc>
              </a:tr>
              <a:tr h="854604">
                <a:tc>
                  <a:txBody>
                    <a:bodyPr/>
                    <a:lstStyle/>
                    <a:p>
                      <a:pPr algn="ctr"/>
                      <a:r>
                        <a:rPr lang="en-US" sz="2600" dirty="0" smtClean="0"/>
                        <a:t>Ford</a:t>
                      </a:r>
                      <a:endParaRPr lang="en-US" sz="2600" dirty="0"/>
                    </a:p>
                  </a:txBody>
                  <a:tcPr marL="191572" marR="191572" anchor="ctr"/>
                </a:tc>
                <a:tc>
                  <a:txBody>
                    <a:bodyPr/>
                    <a:lstStyle/>
                    <a:p>
                      <a:pPr algn="ctr"/>
                      <a:r>
                        <a:rPr lang="en-US" sz="2600" dirty="0" smtClean="0"/>
                        <a:t>25</a:t>
                      </a:r>
                      <a:endParaRPr lang="en-US" sz="2600" dirty="0"/>
                    </a:p>
                  </a:txBody>
                  <a:tcPr marL="191572" marR="191572" anchor="ctr"/>
                </a:tc>
                <a:tc>
                  <a:txBody>
                    <a:bodyPr/>
                    <a:lstStyle/>
                    <a:p>
                      <a:pPr algn="ctr"/>
                      <a:r>
                        <a:rPr lang="en-US" sz="2600" dirty="0" smtClean="0"/>
                        <a:t>20</a:t>
                      </a:r>
                      <a:endParaRPr lang="en-US" sz="2600" dirty="0"/>
                    </a:p>
                  </a:txBody>
                  <a:tcPr marL="191572" marR="191572" anchor="ctr"/>
                </a:tc>
              </a:tr>
              <a:tr h="854604">
                <a:tc>
                  <a:txBody>
                    <a:bodyPr/>
                    <a:lstStyle/>
                    <a:p>
                      <a:pPr algn="ctr"/>
                      <a:r>
                        <a:rPr lang="en-US" sz="2600" dirty="0" smtClean="0"/>
                        <a:t>Honda</a:t>
                      </a:r>
                      <a:endParaRPr lang="en-US" sz="2600" dirty="0"/>
                    </a:p>
                  </a:txBody>
                  <a:tcPr marL="191572" marR="191572" anchor="ctr"/>
                </a:tc>
                <a:tc>
                  <a:txBody>
                    <a:bodyPr/>
                    <a:lstStyle/>
                    <a:p>
                      <a:pPr algn="ctr"/>
                      <a:r>
                        <a:rPr lang="en-US" sz="2600" dirty="0" smtClean="0"/>
                        <a:t>20</a:t>
                      </a:r>
                      <a:endParaRPr lang="en-US" sz="2600" dirty="0"/>
                    </a:p>
                  </a:txBody>
                  <a:tcPr marL="191572" marR="191572" anchor="ctr"/>
                </a:tc>
                <a:tc>
                  <a:txBody>
                    <a:bodyPr/>
                    <a:lstStyle/>
                    <a:p>
                      <a:pPr algn="ctr"/>
                      <a:r>
                        <a:rPr lang="en-US" sz="2600" dirty="0" smtClean="0"/>
                        <a:t>15</a:t>
                      </a:r>
                      <a:endParaRPr lang="en-US" sz="2600" dirty="0"/>
                    </a:p>
                  </a:txBody>
                  <a:tcPr marL="191572" marR="191572" anchor="ctr"/>
                </a:tc>
              </a:tr>
            </a:tbl>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2030880477"/>
              </p:ext>
            </p:extLst>
          </p:nvPr>
        </p:nvGraphicFramePr>
        <p:xfrm>
          <a:off x="5849719" y="3133046"/>
          <a:ext cx="2544082" cy="2563812"/>
        </p:xfrm>
        <a:graphic>
          <a:graphicData uri="http://schemas.openxmlformats.org/drawingml/2006/table">
            <a:tbl>
              <a:tblPr firstRow="1" bandRow="1">
                <a:tableStyleId>{5C22544A-7EE6-4342-B048-85BDC9FD1C3A}</a:tableStyleId>
              </a:tblPr>
              <a:tblGrid>
                <a:gridCol w="1292225"/>
                <a:gridCol w="1251857"/>
              </a:tblGrid>
              <a:tr h="854604">
                <a:tc>
                  <a:txBody>
                    <a:bodyPr/>
                    <a:lstStyle/>
                    <a:p>
                      <a:pPr algn="ctr"/>
                      <a:r>
                        <a:rPr lang="en-US" sz="2600" dirty="0" smtClean="0"/>
                        <a:t>OC</a:t>
                      </a:r>
                      <a:r>
                        <a:rPr lang="en-US" sz="2600" baseline="-25000" dirty="0" smtClean="0"/>
                        <a:t>L</a:t>
                      </a:r>
                      <a:endParaRPr lang="en-US" sz="2600" dirty="0"/>
                    </a:p>
                  </a:txBody>
                  <a:tcPr marL="191572" marR="191572" anchor="ctr"/>
                </a:tc>
                <a:tc>
                  <a:txBody>
                    <a:bodyPr/>
                    <a:lstStyle/>
                    <a:p>
                      <a:pPr algn="ctr"/>
                      <a:r>
                        <a:rPr lang="en-US" sz="2600" dirty="0" smtClean="0"/>
                        <a:t>OC</a:t>
                      </a:r>
                      <a:r>
                        <a:rPr lang="en-US" sz="2600" baseline="-25000" dirty="0" smtClean="0"/>
                        <a:t>K</a:t>
                      </a: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r h="854604">
                <a:tc>
                  <a:txBody>
                    <a:bodyPr/>
                    <a:lstStyle/>
                    <a:p>
                      <a:pPr algn="ctr"/>
                      <a:endParaRPr lang="en-US" sz="2600" dirty="0"/>
                    </a:p>
                  </a:txBody>
                  <a:tcPr marL="191572" marR="191572" anchor="ctr"/>
                </a:tc>
                <a:tc>
                  <a:txBody>
                    <a:bodyPr/>
                    <a:lstStyle/>
                    <a:p>
                      <a:pPr algn="ctr"/>
                      <a:endParaRPr lang="en-US" sz="2600" dirty="0"/>
                    </a:p>
                  </a:txBody>
                  <a:tcPr marL="191572" marR="191572" anchor="ctr"/>
                </a:tc>
              </a:tr>
            </a:tbl>
          </a:graphicData>
        </a:graphic>
      </p:graphicFrame>
    </p:spTree>
    <p:extLst>
      <p:ext uri="{BB962C8B-B14F-4D97-AF65-F5344CB8AC3E}">
        <p14:creationId xmlns:p14="http://schemas.microsoft.com/office/powerpoint/2010/main" val="4048707295"/>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 Part </a:t>
            </a:r>
            <a:r>
              <a:rPr lang="en-US" dirty="0" smtClean="0"/>
              <a:t>1</a:t>
            </a:r>
            <a:endParaRPr lang="en-US" dirty="0"/>
          </a:p>
        </p:txBody>
      </p:sp>
      <p:pic>
        <p:nvPicPr>
          <p:cNvPr id="4" name="Content Placeholder 3" descr="2004 Form B-Comparative Advantage.tiff"/>
          <p:cNvPicPr>
            <a:picLocks noGrp="1" noChangeAspect="1"/>
          </p:cNvPicPr>
          <p:nvPr>
            <p:ph idx="1"/>
          </p:nvPr>
        </p:nvPicPr>
        <p:blipFill>
          <a:blip r:embed="rId2">
            <a:extLst>
              <a:ext uri="{28A0092B-C50C-407E-A947-70E740481C1C}">
                <a14:useLocalDpi xmlns:a14="http://schemas.microsoft.com/office/drawing/2010/main" val="0"/>
              </a:ext>
            </a:extLst>
          </a:blip>
          <a:srcRect l="-9566" r="-9566"/>
          <a:stretch>
            <a:fillRect/>
          </a:stretch>
        </p:blipFill>
        <p:spPr/>
      </p:pic>
    </p:spTree>
    <p:extLst>
      <p:ext uri="{BB962C8B-B14F-4D97-AF65-F5344CB8AC3E}">
        <p14:creationId xmlns:p14="http://schemas.microsoft.com/office/powerpoint/2010/main" val="308798289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 and Think</a:t>
            </a:r>
            <a:br>
              <a:rPr lang="en-US" dirty="0" smtClean="0"/>
            </a:br>
            <a:r>
              <a:rPr lang="en-US" sz="2000" dirty="0" smtClean="0"/>
              <a:t>a posted reply to a </a:t>
            </a:r>
            <a:r>
              <a:rPr lang="en-US" sz="2000" dirty="0" err="1" smtClean="0"/>
              <a:t>Freakonomics</a:t>
            </a:r>
            <a:r>
              <a:rPr lang="en-US" sz="2000" dirty="0" smtClean="0"/>
              <a:t> article</a:t>
            </a:r>
            <a:endParaRPr lang="en-US" sz="2000" dirty="0"/>
          </a:p>
        </p:txBody>
      </p:sp>
      <p:sp>
        <p:nvSpPr>
          <p:cNvPr id="3" name="Content Placeholder 2"/>
          <p:cNvSpPr>
            <a:spLocks noGrp="1"/>
          </p:cNvSpPr>
          <p:nvPr>
            <p:ph idx="1"/>
          </p:nvPr>
        </p:nvSpPr>
        <p:spPr/>
        <p:txBody>
          <a:bodyPr>
            <a:noAutofit/>
          </a:bodyPr>
          <a:lstStyle/>
          <a:p>
            <a:pPr marL="0" indent="0">
              <a:buNone/>
            </a:pPr>
            <a:r>
              <a:rPr lang="en-US" sz="1800" i="1" dirty="0" smtClean="0"/>
              <a:t>Some years ago, my Uncle Howard was standing on a ladder picking cherries out of a tree on his farm. After what seemed like a long time, he looked in his bucket to find that he had barely covered the bottom. He called out to his wife, “How much does a jar of cherries cost at the grocery store?”</a:t>
            </a:r>
          </a:p>
          <a:p>
            <a:pPr marL="0" indent="0">
              <a:buNone/>
            </a:pPr>
            <a:r>
              <a:rPr lang="en-US" sz="1800" i="1" dirty="0" smtClean="0"/>
              <a:t>“Oh, about fifty or sixty cents.”</a:t>
            </a:r>
          </a:p>
          <a:p>
            <a:pPr marL="0" indent="0">
              <a:buNone/>
            </a:pPr>
            <a:r>
              <a:rPr lang="en-US" sz="1800" i="1" dirty="0" smtClean="0"/>
              <a:t>To my knowledge, that bucket and that ladder are still sitting forlorn in the same tree.</a:t>
            </a:r>
          </a:p>
          <a:p>
            <a:pPr marL="0" indent="0">
              <a:buNone/>
            </a:pPr>
            <a:r>
              <a:rPr lang="en-US" sz="1800" b="1" dirty="0" smtClean="0"/>
              <a:t>Why do people go through so much trouble to make something from scratch when you can get something just as good with much less effort? Economics suggests we should specialize in what we’re most efficient at. Why don’t we?</a:t>
            </a:r>
            <a:endParaRPr lang="en-US" sz="1800" b="1" dirty="0"/>
          </a:p>
        </p:txBody>
      </p:sp>
    </p:spTree>
    <p:extLst>
      <p:ext uri="{BB962C8B-B14F-4D97-AF65-F5344CB8AC3E}">
        <p14:creationId xmlns:p14="http://schemas.microsoft.com/office/powerpoint/2010/main" val="106595947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Medical Scenarios</a:t>
            </a:r>
            <a:endParaRPr lang="en-US" dirty="0"/>
          </a:p>
        </p:txBody>
      </p:sp>
      <p:sp>
        <p:nvSpPr>
          <p:cNvPr id="3" name="Content Placeholder 2"/>
          <p:cNvSpPr>
            <a:spLocks noGrp="1"/>
          </p:cNvSpPr>
          <p:nvPr>
            <p:ph idx="1"/>
          </p:nvPr>
        </p:nvSpPr>
        <p:spPr/>
        <p:txBody>
          <a:bodyPr/>
          <a:lstStyle/>
          <a:p>
            <a:r>
              <a:rPr lang="en-US" dirty="0" smtClean="0"/>
              <a:t>We only have one liver available and 12 sick people</a:t>
            </a:r>
          </a:p>
          <a:p>
            <a:pPr lvl="1"/>
            <a:r>
              <a:rPr lang="en-US" dirty="0" smtClean="0"/>
              <a:t>Who get’s the liver?</a:t>
            </a:r>
          </a:p>
          <a:p>
            <a:pPr lvl="1"/>
            <a:r>
              <a:rPr lang="en-US" dirty="0" smtClean="0"/>
              <a:t>How do we pick?</a:t>
            </a:r>
          </a:p>
          <a:p>
            <a:r>
              <a:rPr lang="en-US" dirty="0" smtClean="0"/>
              <a:t>Ethics and policy tend to focus on fairness and equity</a:t>
            </a:r>
          </a:p>
          <a:p>
            <a:r>
              <a:rPr lang="en-US" dirty="0" smtClean="0"/>
              <a:t>Economics will simply analyze efficiency of how resources are allocated.</a:t>
            </a:r>
            <a:endParaRPr lang="en-US" dirty="0"/>
          </a:p>
        </p:txBody>
      </p:sp>
    </p:spTree>
    <p:extLst>
      <p:ext uri="{BB962C8B-B14F-4D97-AF65-F5344CB8AC3E}">
        <p14:creationId xmlns:p14="http://schemas.microsoft.com/office/powerpoint/2010/main" val="270193275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 Part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t>Blog Entry</a:t>
            </a:r>
          </a:p>
          <a:p>
            <a:r>
              <a:rPr lang="en-US" dirty="0" smtClean="0"/>
              <a:t>Research how much it costs to buy an apple pie from Lyman Orchards.</a:t>
            </a:r>
          </a:p>
          <a:p>
            <a:r>
              <a:rPr lang="en-US" dirty="0" smtClean="0"/>
              <a:t>Research how much it costs to make an apple pie from scratch. Find a recipe and then go to the grocery store to find the prices of each ingredient. Try and make the pie as cheaply as possible.</a:t>
            </a:r>
          </a:p>
          <a:p>
            <a:r>
              <a:rPr lang="en-US" dirty="0" smtClean="0"/>
              <a:t>What’s the financial differential? Do you think the savings is worth the effort? Explain.</a:t>
            </a:r>
            <a:endParaRPr lang="en-US" dirty="0"/>
          </a:p>
        </p:txBody>
      </p:sp>
    </p:spTree>
    <p:extLst>
      <p:ext uri="{BB962C8B-B14F-4D97-AF65-F5344CB8AC3E}">
        <p14:creationId xmlns:p14="http://schemas.microsoft.com/office/powerpoint/2010/main" val="422302333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Production Possibility Frontier Curve (PPF)</a:t>
            </a:r>
            <a:endParaRPr lang="en-US" dirty="0"/>
          </a:p>
        </p:txBody>
      </p:sp>
      <p:sp>
        <p:nvSpPr>
          <p:cNvPr id="5" name="Text Placeholder 4"/>
          <p:cNvSpPr>
            <a:spLocks noGrp="1"/>
          </p:cNvSpPr>
          <p:nvPr>
            <p:ph type="body" idx="1"/>
          </p:nvPr>
        </p:nvSpPr>
        <p:spPr/>
        <p:txBody>
          <a:bodyPr/>
          <a:lstStyle/>
          <a:p>
            <a:r>
              <a:rPr lang="en-US" dirty="0" smtClean="0"/>
              <a:t>Lesson 5</a:t>
            </a:r>
            <a:endParaRPr lang="en-US" dirty="0"/>
          </a:p>
        </p:txBody>
      </p:sp>
    </p:spTree>
    <p:extLst>
      <p:ext uri="{BB962C8B-B14F-4D97-AF65-F5344CB8AC3E}">
        <p14:creationId xmlns:p14="http://schemas.microsoft.com/office/powerpoint/2010/main" val="371341186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PPF Example</a:t>
            </a:r>
            <a:endParaRPr lang="en-US" dirty="0"/>
          </a:p>
        </p:txBody>
      </p:sp>
      <p:grpSp>
        <p:nvGrpSpPr>
          <p:cNvPr id="44" name="Group 43"/>
          <p:cNvGrpSpPr/>
          <p:nvPr/>
        </p:nvGrpSpPr>
        <p:grpSpPr>
          <a:xfrm>
            <a:off x="152401" y="2576286"/>
            <a:ext cx="5199733" cy="4191966"/>
            <a:chOff x="1222838" y="2576286"/>
            <a:chExt cx="5199733" cy="4191966"/>
          </a:xfrm>
        </p:grpSpPr>
        <p:sp>
          <p:nvSpPr>
            <p:cNvPr id="7" name="TextBox 6"/>
            <p:cNvSpPr txBox="1"/>
            <p:nvPr/>
          </p:nvSpPr>
          <p:spPr>
            <a:xfrm>
              <a:off x="3719288" y="6368142"/>
              <a:ext cx="1018227" cy="400110"/>
            </a:xfrm>
            <a:prstGeom prst="rect">
              <a:avLst/>
            </a:prstGeom>
            <a:noFill/>
          </p:spPr>
          <p:txBody>
            <a:bodyPr wrap="none" rtlCol="0">
              <a:spAutoFit/>
            </a:bodyPr>
            <a:lstStyle/>
            <a:p>
              <a:r>
                <a:rPr lang="en-US" sz="2000" b="1" dirty="0" smtClean="0">
                  <a:solidFill>
                    <a:srgbClr val="2397E2"/>
                  </a:solidFill>
                </a:rPr>
                <a:t>Donuts</a:t>
              </a:r>
              <a:endParaRPr lang="en-US" sz="2000" b="1" dirty="0">
                <a:solidFill>
                  <a:srgbClr val="2397E2"/>
                </a:solidFill>
              </a:endParaRPr>
            </a:p>
          </p:txBody>
        </p:sp>
        <p:sp>
          <p:nvSpPr>
            <p:cNvPr id="8" name="TextBox 7"/>
            <p:cNvSpPr txBox="1"/>
            <p:nvPr/>
          </p:nvSpPr>
          <p:spPr>
            <a:xfrm>
              <a:off x="1222838" y="3281351"/>
              <a:ext cx="492443" cy="1903100"/>
            </a:xfrm>
            <a:prstGeom prst="rect">
              <a:avLst/>
            </a:prstGeom>
            <a:noFill/>
          </p:spPr>
          <p:txBody>
            <a:bodyPr vert="vert270" wrap="none" rtlCol="0">
              <a:spAutoFit/>
            </a:bodyPr>
            <a:lstStyle/>
            <a:p>
              <a:r>
                <a:rPr lang="en-US" sz="2000" b="1" dirty="0" smtClean="0">
                  <a:solidFill>
                    <a:schemeClr val="accent3"/>
                  </a:solidFill>
                </a:rPr>
                <a:t>Loaves of Bread</a:t>
              </a:r>
            </a:p>
          </p:txBody>
        </p:sp>
        <p:grpSp>
          <p:nvGrpSpPr>
            <p:cNvPr id="25" name="Group 24"/>
            <p:cNvGrpSpPr/>
            <p:nvPr/>
          </p:nvGrpSpPr>
          <p:grpSpPr>
            <a:xfrm>
              <a:off x="2376714" y="2576286"/>
              <a:ext cx="4045857" cy="3374573"/>
              <a:chOff x="2376714" y="2576286"/>
              <a:chExt cx="4045857" cy="3374573"/>
            </a:xfrm>
          </p:grpSpPr>
          <p:sp>
            <p:nvSpPr>
              <p:cNvPr id="6" name="Freeform 5"/>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4" name="Group 23"/>
              <p:cNvGrpSpPr/>
              <p:nvPr/>
            </p:nvGrpSpPr>
            <p:grpSpPr>
              <a:xfrm>
                <a:off x="2376714" y="2576286"/>
                <a:ext cx="4045857" cy="3374573"/>
                <a:chOff x="2376714" y="2576286"/>
                <a:chExt cx="4045857" cy="3374573"/>
              </a:xfrm>
            </p:grpSpPr>
            <p:grpSp>
              <p:nvGrpSpPr>
                <p:cNvPr id="15" name="Group 14"/>
                <p:cNvGrpSpPr/>
                <p:nvPr/>
              </p:nvGrpSpPr>
              <p:grpSpPr>
                <a:xfrm>
                  <a:off x="2376714" y="2770657"/>
                  <a:ext cx="4045857" cy="2527057"/>
                  <a:chOff x="2376714" y="2770657"/>
                  <a:chExt cx="4045857" cy="2527057"/>
                </a:xfrm>
              </p:grpSpPr>
              <p:cxnSp>
                <p:nvCxnSpPr>
                  <p:cNvPr id="10" name="Straight Connector 9"/>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2961939" y="2576286"/>
                  <a:ext cx="3169314" cy="3374573"/>
                  <a:chOff x="2961939" y="2576286"/>
                  <a:chExt cx="3169314" cy="3374573"/>
                </a:xfrm>
              </p:grpSpPr>
              <p:cxnSp>
                <p:nvCxnSpPr>
                  <p:cNvPr id="17" name="Straight Connector 16"/>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cxnSp>
          <p:nvCxnSpPr>
            <p:cNvPr id="27" name="Straight Connector 26"/>
            <p:cNvCxnSpPr/>
            <p:nvPr/>
          </p:nvCxnSpPr>
          <p:spPr>
            <a:xfrm>
              <a:off x="2376714" y="2770657"/>
              <a:ext cx="3124304" cy="3180200"/>
            </a:xfrm>
            <a:prstGeom prst="line">
              <a:avLst/>
            </a:prstGeom>
          </p:spPr>
          <p:style>
            <a:lnRef idx="2">
              <a:schemeClr val="accent2"/>
            </a:lnRef>
            <a:fillRef idx="0">
              <a:schemeClr val="accent2"/>
            </a:fillRef>
            <a:effectRef idx="1">
              <a:schemeClr val="accent2"/>
            </a:effectRef>
            <a:fontRef idx="minor">
              <a:schemeClr val="tx1"/>
            </a:fontRef>
          </p:style>
        </p:cxnSp>
        <p:sp>
          <p:nvSpPr>
            <p:cNvPr id="29" name="TextBox 28"/>
            <p:cNvSpPr txBox="1"/>
            <p:nvPr/>
          </p:nvSpPr>
          <p:spPr>
            <a:xfrm>
              <a:off x="2799331" y="6005283"/>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30" name="TextBox 29"/>
            <p:cNvSpPr txBox="1"/>
            <p:nvPr/>
          </p:nvSpPr>
          <p:spPr>
            <a:xfrm>
              <a:off x="3350877" y="6012539"/>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31" name="TextBox 30"/>
            <p:cNvSpPr txBox="1"/>
            <p:nvPr/>
          </p:nvSpPr>
          <p:spPr>
            <a:xfrm>
              <a:off x="3993138" y="6019795"/>
              <a:ext cx="420007" cy="369332"/>
            </a:xfrm>
            <a:prstGeom prst="rect">
              <a:avLst/>
            </a:prstGeom>
            <a:noFill/>
          </p:spPr>
          <p:txBody>
            <a:bodyPr wrap="none" rtlCol="0">
              <a:spAutoFit/>
            </a:bodyPr>
            <a:lstStyle/>
            <a:p>
              <a:r>
                <a:rPr lang="en-US" dirty="0" smtClean="0">
                  <a:solidFill>
                    <a:srgbClr val="2397E2"/>
                  </a:solidFill>
                </a:rPr>
                <a:t>15</a:t>
              </a:r>
              <a:endParaRPr lang="en-US" dirty="0">
                <a:solidFill>
                  <a:srgbClr val="2397E2"/>
                </a:solidFill>
              </a:endParaRPr>
            </a:p>
          </p:txBody>
        </p:sp>
        <p:sp>
          <p:nvSpPr>
            <p:cNvPr id="32" name="TextBox 31"/>
            <p:cNvSpPr txBox="1"/>
            <p:nvPr/>
          </p:nvSpPr>
          <p:spPr>
            <a:xfrm>
              <a:off x="4635399" y="6008908"/>
              <a:ext cx="420007" cy="369332"/>
            </a:xfrm>
            <a:prstGeom prst="rect">
              <a:avLst/>
            </a:prstGeom>
            <a:noFill/>
          </p:spPr>
          <p:txBody>
            <a:bodyPr wrap="none" rtlCol="0">
              <a:spAutoFit/>
            </a:bodyPr>
            <a:lstStyle/>
            <a:p>
              <a:r>
                <a:rPr lang="en-US" dirty="0" smtClean="0">
                  <a:solidFill>
                    <a:srgbClr val="2397E2"/>
                  </a:solidFill>
                </a:rPr>
                <a:t>20</a:t>
              </a:r>
              <a:endParaRPr lang="en-US" dirty="0">
                <a:solidFill>
                  <a:srgbClr val="2397E2"/>
                </a:solidFill>
              </a:endParaRPr>
            </a:p>
          </p:txBody>
        </p:sp>
        <p:sp>
          <p:nvSpPr>
            <p:cNvPr id="33" name="TextBox 32"/>
            <p:cNvSpPr txBox="1"/>
            <p:nvPr/>
          </p:nvSpPr>
          <p:spPr>
            <a:xfrm>
              <a:off x="5259517" y="6016164"/>
              <a:ext cx="420007" cy="369332"/>
            </a:xfrm>
            <a:prstGeom prst="rect">
              <a:avLst/>
            </a:prstGeom>
            <a:noFill/>
          </p:spPr>
          <p:txBody>
            <a:bodyPr wrap="none" rtlCol="0">
              <a:spAutoFit/>
            </a:bodyPr>
            <a:lstStyle/>
            <a:p>
              <a:r>
                <a:rPr lang="en-US" dirty="0" smtClean="0">
                  <a:solidFill>
                    <a:srgbClr val="2397E2"/>
                  </a:solidFill>
                </a:rPr>
                <a:t>25</a:t>
              </a:r>
              <a:endParaRPr lang="en-US" dirty="0">
                <a:solidFill>
                  <a:srgbClr val="2397E2"/>
                </a:solidFill>
              </a:endParaRPr>
            </a:p>
          </p:txBody>
        </p:sp>
        <p:sp>
          <p:nvSpPr>
            <p:cNvPr id="34" name="TextBox 33"/>
            <p:cNvSpPr txBox="1"/>
            <p:nvPr/>
          </p:nvSpPr>
          <p:spPr>
            <a:xfrm>
              <a:off x="1970089" y="5094905"/>
              <a:ext cx="302336" cy="369332"/>
            </a:xfrm>
            <a:prstGeom prst="rect">
              <a:avLst/>
            </a:prstGeom>
            <a:noFill/>
          </p:spPr>
          <p:txBody>
            <a:bodyPr wrap="none" rtlCol="0">
              <a:spAutoFit/>
            </a:bodyPr>
            <a:lstStyle/>
            <a:p>
              <a:r>
                <a:rPr lang="en-US" dirty="0">
                  <a:solidFill>
                    <a:srgbClr val="2397E2"/>
                  </a:solidFill>
                </a:rPr>
                <a:t>2</a:t>
              </a:r>
            </a:p>
          </p:txBody>
        </p:sp>
        <p:sp>
          <p:nvSpPr>
            <p:cNvPr id="35" name="TextBox 34"/>
            <p:cNvSpPr txBox="1"/>
            <p:nvPr/>
          </p:nvSpPr>
          <p:spPr>
            <a:xfrm>
              <a:off x="1959202" y="4467156"/>
              <a:ext cx="302336" cy="369332"/>
            </a:xfrm>
            <a:prstGeom prst="rect">
              <a:avLst/>
            </a:prstGeom>
            <a:noFill/>
          </p:spPr>
          <p:txBody>
            <a:bodyPr wrap="none" rtlCol="0">
              <a:spAutoFit/>
            </a:bodyPr>
            <a:lstStyle/>
            <a:p>
              <a:r>
                <a:rPr lang="en-US" dirty="0" smtClean="0">
                  <a:solidFill>
                    <a:srgbClr val="2397E2"/>
                  </a:solidFill>
                </a:rPr>
                <a:t>4</a:t>
              </a:r>
              <a:endParaRPr lang="en-US" dirty="0">
                <a:solidFill>
                  <a:srgbClr val="2397E2"/>
                </a:solidFill>
              </a:endParaRPr>
            </a:p>
          </p:txBody>
        </p:sp>
        <p:sp>
          <p:nvSpPr>
            <p:cNvPr id="36" name="TextBox 35"/>
            <p:cNvSpPr txBox="1"/>
            <p:nvPr/>
          </p:nvSpPr>
          <p:spPr>
            <a:xfrm>
              <a:off x="1966458" y="3821264"/>
              <a:ext cx="302336" cy="369332"/>
            </a:xfrm>
            <a:prstGeom prst="rect">
              <a:avLst/>
            </a:prstGeom>
            <a:noFill/>
          </p:spPr>
          <p:txBody>
            <a:bodyPr wrap="none" rtlCol="0">
              <a:spAutoFit/>
            </a:bodyPr>
            <a:lstStyle/>
            <a:p>
              <a:r>
                <a:rPr lang="en-US" dirty="0" smtClean="0">
                  <a:solidFill>
                    <a:srgbClr val="2397E2"/>
                  </a:solidFill>
                </a:rPr>
                <a:t>6</a:t>
              </a:r>
              <a:endParaRPr lang="en-US" dirty="0">
                <a:solidFill>
                  <a:srgbClr val="2397E2"/>
                </a:solidFill>
              </a:endParaRPr>
            </a:p>
          </p:txBody>
        </p:sp>
        <p:sp>
          <p:nvSpPr>
            <p:cNvPr id="37" name="TextBox 36"/>
            <p:cNvSpPr txBox="1"/>
            <p:nvPr/>
          </p:nvSpPr>
          <p:spPr>
            <a:xfrm>
              <a:off x="1973714" y="3229801"/>
              <a:ext cx="302336" cy="369332"/>
            </a:xfrm>
            <a:prstGeom prst="rect">
              <a:avLst/>
            </a:prstGeom>
            <a:noFill/>
          </p:spPr>
          <p:txBody>
            <a:bodyPr wrap="none" rtlCol="0">
              <a:spAutoFit/>
            </a:bodyPr>
            <a:lstStyle/>
            <a:p>
              <a:r>
                <a:rPr lang="en-US" dirty="0" smtClean="0">
                  <a:solidFill>
                    <a:srgbClr val="2397E2"/>
                  </a:solidFill>
                </a:rPr>
                <a:t>8</a:t>
              </a:r>
              <a:endParaRPr lang="en-US" dirty="0">
                <a:solidFill>
                  <a:srgbClr val="2397E2"/>
                </a:solidFill>
              </a:endParaRPr>
            </a:p>
          </p:txBody>
        </p:sp>
        <p:sp>
          <p:nvSpPr>
            <p:cNvPr id="38" name="TextBox 37"/>
            <p:cNvSpPr txBox="1"/>
            <p:nvPr/>
          </p:nvSpPr>
          <p:spPr>
            <a:xfrm>
              <a:off x="1908398" y="2602052"/>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39" name="TextBox 38"/>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40" name="TextBox 39"/>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41" name="Oval 40"/>
          <p:cNvSpPr/>
          <p:nvPr/>
        </p:nvSpPr>
        <p:spPr>
          <a:xfrm>
            <a:off x="3066134" y="5181600"/>
            <a:ext cx="180751" cy="184147"/>
          </a:xfrm>
          <a:prstGeom prst="ellipse">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434763" y="3962400"/>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3730163" y="4572000"/>
            <a:ext cx="180751" cy="184147"/>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1219200" y="2743200"/>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1828800" y="3294743"/>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066143" y="4572000"/>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3693886" y="5199743"/>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4343400" y="5867400"/>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p:nvSpPr>
        <p:spPr>
          <a:xfrm>
            <a:off x="5965372" y="2981882"/>
            <a:ext cx="180751" cy="184147"/>
          </a:xfrm>
          <a:prstGeom prst="ellipse">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6375400" y="2751554"/>
            <a:ext cx="2423886" cy="923330"/>
          </a:xfrm>
          <a:prstGeom prst="rect">
            <a:avLst/>
          </a:prstGeom>
          <a:noFill/>
        </p:spPr>
        <p:txBody>
          <a:bodyPr wrap="square" rtlCol="0">
            <a:spAutoFit/>
          </a:bodyPr>
          <a:lstStyle/>
          <a:p>
            <a:r>
              <a:rPr lang="en-US" dirty="0" smtClean="0"/>
              <a:t>Combinations that efficiently use resources</a:t>
            </a:r>
            <a:endParaRPr lang="en-US" dirty="0"/>
          </a:p>
        </p:txBody>
      </p:sp>
      <p:sp>
        <p:nvSpPr>
          <p:cNvPr id="52" name="Oval 51"/>
          <p:cNvSpPr/>
          <p:nvPr/>
        </p:nvSpPr>
        <p:spPr>
          <a:xfrm>
            <a:off x="5965372" y="4078183"/>
            <a:ext cx="180751" cy="184147"/>
          </a:xfrm>
          <a:prstGeom prst="ellipse">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965372" y="5205640"/>
            <a:ext cx="180751" cy="184147"/>
          </a:xfrm>
          <a:prstGeom prst="ellipse">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6375400" y="3848449"/>
            <a:ext cx="2576286" cy="923330"/>
          </a:xfrm>
          <a:prstGeom prst="rect">
            <a:avLst/>
          </a:prstGeom>
          <a:noFill/>
        </p:spPr>
        <p:txBody>
          <a:bodyPr wrap="square" rtlCol="0">
            <a:spAutoFit/>
          </a:bodyPr>
          <a:lstStyle/>
          <a:p>
            <a:r>
              <a:rPr lang="en-US" dirty="0" smtClean="0"/>
              <a:t>Combinations that inefficiently use resources</a:t>
            </a:r>
            <a:endParaRPr lang="en-US" dirty="0"/>
          </a:p>
        </p:txBody>
      </p:sp>
      <p:sp>
        <p:nvSpPr>
          <p:cNvPr id="55" name="TextBox 54"/>
          <p:cNvSpPr txBox="1"/>
          <p:nvPr/>
        </p:nvSpPr>
        <p:spPr>
          <a:xfrm>
            <a:off x="6375400" y="4951866"/>
            <a:ext cx="2576286" cy="1200329"/>
          </a:xfrm>
          <a:prstGeom prst="rect">
            <a:avLst/>
          </a:prstGeom>
          <a:noFill/>
        </p:spPr>
        <p:txBody>
          <a:bodyPr wrap="square" rtlCol="0">
            <a:spAutoFit/>
          </a:bodyPr>
          <a:lstStyle/>
          <a:p>
            <a:r>
              <a:rPr lang="en-US" dirty="0" smtClean="0"/>
              <a:t>Unattainable combinations (don’t have the resources necessary)</a:t>
            </a:r>
            <a:endParaRPr lang="en-US" dirty="0"/>
          </a:p>
        </p:txBody>
      </p:sp>
    </p:spTree>
    <p:extLst>
      <p:ext uri="{BB962C8B-B14F-4D97-AF65-F5344CB8AC3E}">
        <p14:creationId xmlns:p14="http://schemas.microsoft.com/office/powerpoint/2010/main" val="391861723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dissolve">
                                      <p:cBhvr>
                                        <p:cTn id="11" dur="500"/>
                                        <p:tgtEl>
                                          <p:spTgt spid="4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dissolve">
                                      <p:cBhvr>
                                        <p:cTn id="19" dur="500"/>
                                        <p:tgtEl>
                                          <p:spTgt spid="4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ssolve">
                                      <p:cBhvr>
                                        <p:cTn id="31" dur="500"/>
                                        <p:tgtEl>
                                          <p:spTgt spid="5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dissolve">
                                      <p:cBhvr>
                                        <p:cTn id="39" dur="500"/>
                                        <p:tgtEl>
                                          <p:spTgt spid="41"/>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dissolv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500"/>
                                        <p:tgtEl>
                                          <p:spTgt spid="43"/>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500"/>
                                        <p:tgtEl>
                                          <p:spTgt spid="5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dissolve">
                                      <p:cBhvr>
                                        <p:cTn id="5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5" grpId="0" animBg="1"/>
      <p:bldP spid="46" grpId="0" animBg="1"/>
      <p:bldP spid="47" grpId="0" animBg="1"/>
      <p:bldP spid="48" grpId="0" animBg="1"/>
      <p:bldP spid="49" grpId="0" animBg="1"/>
      <p:bldP spid="50" grpId="0" animBg="1"/>
      <p:bldP spid="51" grpId="0"/>
      <p:bldP spid="52" grpId="0" animBg="1"/>
      <p:bldP spid="53" grpId="0" animBg="1"/>
      <p:bldP spid="54"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PPF</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Any </a:t>
            </a:r>
            <a:r>
              <a:rPr lang="en-US" dirty="0"/>
              <a:t>point on the PPF indicates efficient use of resources because they’re obtaining the maximum number of resources </a:t>
            </a:r>
            <a:r>
              <a:rPr lang="en-US" dirty="0" smtClean="0"/>
              <a:t>possible.</a:t>
            </a:r>
          </a:p>
          <a:p>
            <a:r>
              <a:rPr lang="en-US" dirty="0" smtClean="0"/>
              <a:t>Any </a:t>
            </a:r>
            <a:r>
              <a:rPr lang="en-US" dirty="0"/>
              <a:t>point inside the PPF indicates inefficient use of resources because they could make more of either or both goods. The move between an inefficient point and an efficient point is known as a “free lunch</a:t>
            </a:r>
            <a:r>
              <a:rPr lang="en-US" dirty="0" smtClean="0"/>
              <a:t>”</a:t>
            </a:r>
          </a:p>
          <a:p>
            <a:r>
              <a:rPr lang="en-US" dirty="0" smtClean="0"/>
              <a:t>Any </a:t>
            </a:r>
            <a:r>
              <a:rPr lang="en-US" dirty="0"/>
              <a:t>point outside the PPF indicates an unattainable combinations of goods, meaning the firm doesn’t have enough resources to support </a:t>
            </a:r>
            <a:r>
              <a:rPr lang="en-US" dirty="0" smtClean="0"/>
              <a:t>production.</a:t>
            </a:r>
          </a:p>
          <a:p>
            <a:r>
              <a:rPr lang="en-US" dirty="0" smtClean="0"/>
              <a:t>Movement </a:t>
            </a:r>
            <a:r>
              <a:rPr lang="en-US" dirty="0"/>
              <a:t>from one efficient point to another is known as a tradeoff. For example, to have 5 more donuts, you must sacrifice 2 loaves of bread. This is the same principal as opportunity cost.</a:t>
            </a:r>
          </a:p>
          <a:p>
            <a:endParaRPr lang="en-US" dirty="0"/>
          </a:p>
        </p:txBody>
      </p:sp>
    </p:spTree>
    <p:extLst>
      <p:ext uri="{BB962C8B-B14F-4D97-AF65-F5344CB8AC3E}">
        <p14:creationId xmlns:p14="http://schemas.microsoft.com/office/powerpoint/2010/main" val="229927305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OC from PPF</a:t>
            </a:r>
            <a:endParaRPr lang="en-US" dirty="0"/>
          </a:p>
        </p:txBody>
      </p:sp>
      <p:sp>
        <p:nvSpPr>
          <p:cNvPr id="3" name="Content Placeholder 2"/>
          <p:cNvSpPr>
            <a:spLocks noGrp="1"/>
          </p:cNvSpPr>
          <p:nvPr>
            <p:ph idx="1"/>
          </p:nvPr>
        </p:nvSpPr>
        <p:spPr>
          <a:xfrm>
            <a:off x="5697769" y="2770094"/>
            <a:ext cx="2704870" cy="3267169"/>
          </a:xfrm>
        </p:spPr>
        <p:txBody>
          <a:bodyPr>
            <a:normAutofit fontScale="85000" lnSpcReduction="20000"/>
          </a:bodyPr>
          <a:lstStyle/>
          <a:p>
            <a:r>
              <a:rPr lang="en-US" dirty="0" smtClean="0"/>
              <a:t>What’s the maximum amount of bread the store can make?</a:t>
            </a:r>
          </a:p>
          <a:p>
            <a:r>
              <a:rPr lang="en-US" dirty="0" smtClean="0"/>
              <a:t>What’s the maximum amount of donuts the store can make?</a:t>
            </a:r>
          </a:p>
          <a:p>
            <a:r>
              <a:rPr lang="en-US" dirty="0" smtClean="0"/>
              <a:t>Calculate the OC</a:t>
            </a:r>
            <a:r>
              <a:rPr lang="en-US" baseline="-25000" dirty="0" smtClean="0"/>
              <a:t>D</a:t>
            </a:r>
            <a:r>
              <a:rPr lang="en-US" dirty="0" smtClean="0"/>
              <a:t>.</a:t>
            </a:r>
          </a:p>
          <a:p>
            <a:r>
              <a:rPr lang="en-US" dirty="0" smtClean="0"/>
              <a:t>Calculate the OC</a:t>
            </a:r>
            <a:r>
              <a:rPr lang="en-US" baseline="-25000" dirty="0" smtClean="0"/>
              <a:t>B</a:t>
            </a:r>
            <a:r>
              <a:rPr lang="en-US" dirty="0" smtClean="0"/>
              <a:t>.</a:t>
            </a:r>
            <a:endParaRPr lang="en-US" dirty="0"/>
          </a:p>
        </p:txBody>
      </p:sp>
      <p:grpSp>
        <p:nvGrpSpPr>
          <p:cNvPr id="4" name="Group 3"/>
          <p:cNvGrpSpPr/>
          <p:nvPr/>
        </p:nvGrpSpPr>
        <p:grpSpPr>
          <a:xfrm>
            <a:off x="152401" y="2576286"/>
            <a:ext cx="5199733" cy="4191966"/>
            <a:chOff x="1222838" y="2576286"/>
            <a:chExt cx="5199733" cy="4191966"/>
          </a:xfrm>
        </p:grpSpPr>
        <p:sp>
          <p:nvSpPr>
            <p:cNvPr id="5" name="TextBox 4"/>
            <p:cNvSpPr txBox="1"/>
            <p:nvPr/>
          </p:nvSpPr>
          <p:spPr>
            <a:xfrm>
              <a:off x="3719288" y="6368142"/>
              <a:ext cx="1018227" cy="400110"/>
            </a:xfrm>
            <a:prstGeom prst="rect">
              <a:avLst/>
            </a:prstGeom>
            <a:noFill/>
          </p:spPr>
          <p:txBody>
            <a:bodyPr wrap="none" rtlCol="0">
              <a:spAutoFit/>
            </a:bodyPr>
            <a:lstStyle/>
            <a:p>
              <a:r>
                <a:rPr lang="en-US" sz="2000" b="1" dirty="0" smtClean="0">
                  <a:solidFill>
                    <a:srgbClr val="2397E2"/>
                  </a:solidFill>
                </a:rPr>
                <a:t>Donuts</a:t>
              </a:r>
              <a:endParaRPr lang="en-US" sz="2000" b="1" dirty="0">
                <a:solidFill>
                  <a:srgbClr val="2397E2"/>
                </a:solidFill>
              </a:endParaRPr>
            </a:p>
          </p:txBody>
        </p:sp>
        <p:sp>
          <p:nvSpPr>
            <p:cNvPr id="6" name="TextBox 5"/>
            <p:cNvSpPr txBox="1"/>
            <p:nvPr/>
          </p:nvSpPr>
          <p:spPr>
            <a:xfrm>
              <a:off x="1222838" y="3281351"/>
              <a:ext cx="492443" cy="1903100"/>
            </a:xfrm>
            <a:prstGeom prst="rect">
              <a:avLst/>
            </a:prstGeom>
            <a:noFill/>
          </p:spPr>
          <p:txBody>
            <a:bodyPr vert="vert270" wrap="none" rtlCol="0">
              <a:spAutoFit/>
            </a:bodyPr>
            <a:lstStyle/>
            <a:p>
              <a:r>
                <a:rPr lang="en-US" sz="2000" b="1" dirty="0" smtClean="0">
                  <a:solidFill>
                    <a:schemeClr val="accent3"/>
                  </a:solidFill>
                </a:rPr>
                <a:t>Loaves of Bread</a:t>
              </a:r>
            </a:p>
          </p:txBody>
        </p:sp>
        <p:grpSp>
          <p:nvGrpSpPr>
            <p:cNvPr id="7" name="Group 6"/>
            <p:cNvGrpSpPr/>
            <p:nvPr/>
          </p:nvGrpSpPr>
          <p:grpSpPr>
            <a:xfrm>
              <a:off x="2376714" y="2576286"/>
              <a:ext cx="4045857" cy="3374573"/>
              <a:chOff x="2376714" y="2576286"/>
              <a:chExt cx="4045857" cy="3374573"/>
            </a:xfrm>
          </p:grpSpPr>
          <p:sp>
            <p:nvSpPr>
              <p:cNvPr id="21" name="Freeform 20"/>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2376714" y="2576286"/>
                <a:ext cx="4045857" cy="3374573"/>
                <a:chOff x="2376714" y="2576286"/>
                <a:chExt cx="4045857" cy="3374573"/>
              </a:xfrm>
            </p:grpSpPr>
            <p:grpSp>
              <p:nvGrpSpPr>
                <p:cNvPr id="23" name="Group 22"/>
                <p:cNvGrpSpPr/>
                <p:nvPr/>
              </p:nvGrpSpPr>
              <p:grpSpPr>
                <a:xfrm>
                  <a:off x="2376714" y="2770657"/>
                  <a:ext cx="4045857" cy="2527057"/>
                  <a:chOff x="2376714" y="2770657"/>
                  <a:chExt cx="4045857" cy="2527057"/>
                </a:xfrm>
              </p:grpSpPr>
              <p:cxnSp>
                <p:nvCxnSpPr>
                  <p:cNvPr id="31" name="Straight Connector 30"/>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961939" y="2576286"/>
                  <a:ext cx="3169314" cy="3374573"/>
                  <a:chOff x="2961939" y="2576286"/>
                  <a:chExt cx="3169314" cy="3374573"/>
                </a:xfrm>
              </p:grpSpPr>
              <p:cxnSp>
                <p:nvCxnSpPr>
                  <p:cNvPr id="25" name="Straight Connector 24"/>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cxnSp>
          <p:nvCxnSpPr>
            <p:cNvPr id="8" name="Straight Connector 7"/>
            <p:cNvCxnSpPr/>
            <p:nvPr/>
          </p:nvCxnSpPr>
          <p:spPr>
            <a:xfrm>
              <a:off x="2376714" y="2770657"/>
              <a:ext cx="3124304" cy="3180200"/>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2799331" y="6005283"/>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10" name="TextBox 9"/>
            <p:cNvSpPr txBox="1"/>
            <p:nvPr/>
          </p:nvSpPr>
          <p:spPr>
            <a:xfrm>
              <a:off x="3350877" y="6012539"/>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11" name="TextBox 10"/>
            <p:cNvSpPr txBox="1"/>
            <p:nvPr/>
          </p:nvSpPr>
          <p:spPr>
            <a:xfrm>
              <a:off x="3993138" y="6019795"/>
              <a:ext cx="420007" cy="369332"/>
            </a:xfrm>
            <a:prstGeom prst="rect">
              <a:avLst/>
            </a:prstGeom>
            <a:noFill/>
          </p:spPr>
          <p:txBody>
            <a:bodyPr wrap="none" rtlCol="0">
              <a:spAutoFit/>
            </a:bodyPr>
            <a:lstStyle/>
            <a:p>
              <a:r>
                <a:rPr lang="en-US" dirty="0" smtClean="0">
                  <a:solidFill>
                    <a:srgbClr val="2397E2"/>
                  </a:solidFill>
                </a:rPr>
                <a:t>15</a:t>
              </a:r>
              <a:endParaRPr lang="en-US" dirty="0">
                <a:solidFill>
                  <a:srgbClr val="2397E2"/>
                </a:solidFill>
              </a:endParaRPr>
            </a:p>
          </p:txBody>
        </p:sp>
        <p:sp>
          <p:nvSpPr>
            <p:cNvPr id="12" name="TextBox 11"/>
            <p:cNvSpPr txBox="1"/>
            <p:nvPr/>
          </p:nvSpPr>
          <p:spPr>
            <a:xfrm>
              <a:off x="4635399" y="6008908"/>
              <a:ext cx="420007" cy="369332"/>
            </a:xfrm>
            <a:prstGeom prst="rect">
              <a:avLst/>
            </a:prstGeom>
            <a:noFill/>
          </p:spPr>
          <p:txBody>
            <a:bodyPr wrap="none" rtlCol="0">
              <a:spAutoFit/>
            </a:bodyPr>
            <a:lstStyle/>
            <a:p>
              <a:r>
                <a:rPr lang="en-US" dirty="0" smtClean="0">
                  <a:solidFill>
                    <a:srgbClr val="2397E2"/>
                  </a:solidFill>
                </a:rPr>
                <a:t>20</a:t>
              </a:r>
              <a:endParaRPr lang="en-US" dirty="0">
                <a:solidFill>
                  <a:srgbClr val="2397E2"/>
                </a:solidFill>
              </a:endParaRPr>
            </a:p>
          </p:txBody>
        </p:sp>
        <p:sp>
          <p:nvSpPr>
            <p:cNvPr id="13" name="TextBox 12"/>
            <p:cNvSpPr txBox="1"/>
            <p:nvPr/>
          </p:nvSpPr>
          <p:spPr>
            <a:xfrm>
              <a:off x="5259517" y="6016164"/>
              <a:ext cx="420007" cy="369332"/>
            </a:xfrm>
            <a:prstGeom prst="rect">
              <a:avLst/>
            </a:prstGeom>
            <a:noFill/>
          </p:spPr>
          <p:txBody>
            <a:bodyPr wrap="none" rtlCol="0">
              <a:spAutoFit/>
            </a:bodyPr>
            <a:lstStyle/>
            <a:p>
              <a:r>
                <a:rPr lang="en-US" dirty="0" smtClean="0">
                  <a:solidFill>
                    <a:srgbClr val="2397E2"/>
                  </a:solidFill>
                </a:rPr>
                <a:t>25</a:t>
              </a:r>
              <a:endParaRPr lang="en-US" dirty="0">
                <a:solidFill>
                  <a:srgbClr val="2397E2"/>
                </a:solidFill>
              </a:endParaRPr>
            </a:p>
          </p:txBody>
        </p:sp>
        <p:sp>
          <p:nvSpPr>
            <p:cNvPr id="14" name="TextBox 13"/>
            <p:cNvSpPr txBox="1"/>
            <p:nvPr/>
          </p:nvSpPr>
          <p:spPr>
            <a:xfrm>
              <a:off x="1970089" y="5094905"/>
              <a:ext cx="302336" cy="369332"/>
            </a:xfrm>
            <a:prstGeom prst="rect">
              <a:avLst/>
            </a:prstGeom>
            <a:noFill/>
          </p:spPr>
          <p:txBody>
            <a:bodyPr wrap="none" rtlCol="0">
              <a:spAutoFit/>
            </a:bodyPr>
            <a:lstStyle/>
            <a:p>
              <a:r>
                <a:rPr lang="en-US" dirty="0">
                  <a:solidFill>
                    <a:srgbClr val="2397E2"/>
                  </a:solidFill>
                </a:rPr>
                <a:t>2</a:t>
              </a:r>
            </a:p>
          </p:txBody>
        </p:sp>
        <p:sp>
          <p:nvSpPr>
            <p:cNvPr id="15" name="TextBox 14"/>
            <p:cNvSpPr txBox="1"/>
            <p:nvPr/>
          </p:nvSpPr>
          <p:spPr>
            <a:xfrm>
              <a:off x="1959202" y="4467156"/>
              <a:ext cx="302336" cy="369332"/>
            </a:xfrm>
            <a:prstGeom prst="rect">
              <a:avLst/>
            </a:prstGeom>
            <a:noFill/>
          </p:spPr>
          <p:txBody>
            <a:bodyPr wrap="none" rtlCol="0">
              <a:spAutoFit/>
            </a:bodyPr>
            <a:lstStyle/>
            <a:p>
              <a:r>
                <a:rPr lang="en-US" dirty="0" smtClean="0">
                  <a:solidFill>
                    <a:srgbClr val="2397E2"/>
                  </a:solidFill>
                </a:rPr>
                <a:t>4</a:t>
              </a:r>
              <a:endParaRPr lang="en-US" dirty="0">
                <a:solidFill>
                  <a:srgbClr val="2397E2"/>
                </a:solidFill>
              </a:endParaRPr>
            </a:p>
          </p:txBody>
        </p:sp>
        <p:sp>
          <p:nvSpPr>
            <p:cNvPr id="16" name="TextBox 15"/>
            <p:cNvSpPr txBox="1"/>
            <p:nvPr/>
          </p:nvSpPr>
          <p:spPr>
            <a:xfrm>
              <a:off x="1966458" y="3821264"/>
              <a:ext cx="302336" cy="369332"/>
            </a:xfrm>
            <a:prstGeom prst="rect">
              <a:avLst/>
            </a:prstGeom>
            <a:noFill/>
          </p:spPr>
          <p:txBody>
            <a:bodyPr wrap="none" rtlCol="0">
              <a:spAutoFit/>
            </a:bodyPr>
            <a:lstStyle/>
            <a:p>
              <a:r>
                <a:rPr lang="en-US" dirty="0" smtClean="0">
                  <a:solidFill>
                    <a:srgbClr val="2397E2"/>
                  </a:solidFill>
                </a:rPr>
                <a:t>6</a:t>
              </a:r>
              <a:endParaRPr lang="en-US" dirty="0">
                <a:solidFill>
                  <a:srgbClr val="2397E2"/>
                </a:solidFill>
              </a:endParaRPr>
            </a:p>
          </p:txBody>
        </p:sp>
        <p:sp>
          <p:nvSpPr>
            <p:cNvPr id="17" name="TextBox 16"/>
            <p:cNvSpPr txBox="1"/>
            <p:nvPr/>
          </p:nvSpPr>
          <p:spPr>
            <a:xfrm>
              <a:off x="1973714" y="3229801"/>
              <a:ext cx="302336" cy="369332"/>
            </a:xfrm>
            <a:prstGeom prst="rect">
              <a:avLst/>
            </a:prstGeom>
            <a:noFill/>
          </p:spPr>
          <p:txBody>
            <a:bodyPr wrap="none" rtlCol="0">
              <a:spAutoFit/>
            </a:bodyPr>
            <a:lstStyle/>
            <a:p>
              <a:r>
                <a:rPr lang="en-US" dirty="0" smtClean="0">
                  <a:solidFill>
                    <a:srgbClr val="2397E2"/>
                  </a:solidFill>
                </a:rPr>
                <a:t>8</a:t>
              </a:r>
              <a:endParaRPr lang="en-US" dirty="0">
                <a:solidFill>
                  <a:srgbClr val="2397E2"/>
                </a:solidFill>
              </a:endParaRPr>
            </a:p>
          </p:txBody>
        </p:sp>
        <p:sp>
          <p:nvSpPr>
            <p:cNvPr id="18" name="TextBox 17"/>
            <p:cNvSpPr txBox="1"/>
            <p:nvPr/>
          </p:nvSpPr>
          <p:spPr>
            <a:xfrm>
              <a:off x="1908398" y="2602052"/>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19" name="TextBox 18"/>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20" name="TextBox 19"/>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Tree>
    <p:extLst>
      <p:ext uri="{BB962C8B-B14F-4D97-AF65-F5344CB8AC3E}">
        <p14:creationId xmlns:p14="http://schemas.microsoft.com/office/powerpoint/2010/main" val="322310489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and Slope</a:t>
            </a:r>
            <a:endParaRPr lang="en-US" dirty="0"/>
          </a:p>
        </p:txBody>
      </p:sp>
      <p:grpSp>
        <p:nvGrpSpPr>
          <p:cNvPr id="39" name="Group 38"/>
          <p:cNvGrpSpPr/>
          <p:nvPr/>
        </p:nvGrpSpPr>
        <p:grpSpPr>
          <a:xfrm>
            <a:off x="152401" y="2576286"/>
            <a:ext cx="5199733" cy="4191966"/>
            <a:chOff x="152401" y="2576286"/>
            <a:chExt cx="5199733" cy="4191966"/>
          </a:xfrm>
        </p:grpSpPr>
        <p:sp>
          <p:nvSpPr>
            <p:cNvPr id="36" name="Freeform 35"/>
            <p:cNvSpPr/>
            <p:nvPr/>
          </p:nvSpPr>
          <p:spPr>
            <a:xfrm>
              <a:off x="1303302" y="2774116"/>
              <a:ext cx="3742816" cy="3158482"/>
            </a:xfrm>
            <a:custGeom>
              <a:avLst/>
              <a:gdLst>
                <a:gd name="connsiteX0" fmla="*/ 0 w 3742816"/>
                <a:gd name="connsiteY0" fmla="*/ 0 h 3158482"/>
                <a:gd name="connsiteX1" fmla="*/ 1837990 w 3742816"/>
                <a:gd name="connsiteY1" fmla="*/ 635039 h 3158482"/>
                <a:gd name="connsiteX2" fmla="*/ 3124583 w 3742816"/>
                <a:gd name="connsiteY2" fmla="*/ 1888405 h 3158482"/>
                <a:gd name="connsiteX3" fmla="*/ 3742816 w 3742816"/>
                <a:gd name="connsiteY3" fmla="*/ 3158482 h 3158482"/>
              </a:gdLst>
              <a:ahLst/>
              <a:cxnLst>
                <a:cxn ang="0">
                  <a:pos x="connsiteX0" y="connsiteY0"/>
                </a:cxn>
                <a:cxn ang="0">
                  <a:pos x="connsiteX1" y="connsiteY1"/>
                </a:cxn>
                <a:cxn ang="0">
                  <a:pos x="connsiteX2" y="connsiteY2"/>
                </a:cxn>
                <a:cxn ang="0">
                  <a:pos x="connsiteX3" y="connsiteY3"/>
                </a:cxn>
              </a:cxnLst>
              <a:rect l="l" t="t" r="r" b="b"/>
              <a:pathLst>
                <a:path w="3742816" h="3158482">
                  <a:moveTo>
                    <a:pt x="0" y="0"/>
                  </a:moveTo>
                  <a:cubicBezTo>
                    <a:pt x="658613" y="160152"/>
                    <a:pt x="1317226" y="320305"/>
                    <a:pt x="1837990" y="635039"/>
                  </a:cubicBezTo>
                  <a:cubicBezTo>
                    <a:pt x="2358754" y="949773"/>
                    <a:pt x="2807112" y="1467831"/>
                    <a:pt x="3124583" y="1888405"/>
                  </a:cubicBezTo>
                  <a:cubicBezTo>
                    <a:pt x="3442054" y="2308979"/>
                    <a:pt x="3742816" y="3158482"/>
                    <a:pt x="3742816" y="3158482"/>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8" name="Group 37"/>
            <p:cNvGrpSpPr/>
            <p:nvPr/>
          </p:nvGrpSpPr>
          <p:grpSpPr>
            <a:xfrm>
              <a:off x="152401" y="2576286"/>
              <a:ext cx="5199733" cy="4191966"/>
              <a:chOff x="152401" y="2576286"/>
              <a:chExt cx="5199733" cy="4191966"/>
            </a:xfrm>
          </p:grpSpPr>
          <p:grpSp>
            <p:nvGrpSpPr>
              <p:cNvPr id="4" name="Group 3"/>
              <p:cNvGrpSpPr/>
              <p:nvPr/>
            </p:nvGrpSpPr>
            <p:grpSpPr>
              <a:xfrm>
                <a:off x="152401" y="2576286"/>
                <a:ext cx="5199733" cy="4191966"/>
                <a:chOff x="1222838" y="2576286"/>
                <a:chExt cx="5199733" cy="4191966"/>
              </a:xfrm>
            </p:grpSpPr>
            <p:sp>
              <p:nvSpPr>
                <p:cNvPr id="5" name="TextBox 4"/>
                <p:cNvSpPr txBox="1"/>
                <p:nvPr/>
              </p:nvSpPr>
              <p:spPr>
                <a:xfrm>
                  <a:off x="3719288" y="6368142"/>
                  <a:ext cx="748923" cy="400110"/>
                </a:xfrm>
                <a:prstGeom prst="rect">
                  <a:avLst/>
                </a:prstGeom>
                <a:noFill/>
              </p:spPr>
              <p:txBody>
                <a:bodyPr wrap="none" rtlCol="0">
                  <a:spAutoFit/>
                </a:bodyPr>
                <a:lstStyle/>
                <a:p>
                  <a:r>
                    <a:rPr lang="en-US" sz="2000" b="1" dirty="0" smtClean="0">
                      <a:solidFill>
                        <a:srgbClr val="2397E2"/>
                      </a:solidFill>
                    </a:rPr>
                    <a:t>Soda</a:t>
                  </a:r>
                  <a:endParaRPr lang="en-US" sz="2000" b="1" dirty="0">
                    <a:solidFill>
                      <a:srgbClr val="2397E2"/>
                    </a:solidFill>
                  </a:endParaRPr>
                </a:p>
              </p:txBody>
            </p:sp>
            <p:sp>
              <p:nvSpPr>
                <p:cNvPr id="6" name="TextBox 5"/>
                <p:cNvSpPr txBox="1"/>
                <p:nvPr/>
              </p:nvSpPr>
              <p:spPr>
                <a:xfrm>
                  <a:off x="1222838" y="3775476"/>
                  <a:ext cx="492443" cy="1041311"/>
                </a:xfrm>
                <a:prstGeom prst="rect">
                  <a:avLst/>
                </a:prstGeom>
                <a:noFill/>
              </p:spPr>
              <p:txBody>
                <a:bodyPr vert="vert270" wrap="none" rtlCol="0">
                  <a:spAutoFit/>
                </a:bodyPr>
                <a:lstStyle/>
                <a:p>
                  <a:r>
                    <a:rPr lang="en-US" sz="2000" b="1" dirty="0" smtClean="0">
                      <a:solidFill>
                        <a:schemeClr val="accent3"/>
                      </a:solidFill>
                    </a:rPr>
                    <a:t>Popcorn</a:t>
                  </a:r>
                </a:p>
              </p:txBody>
            </p:sp>
            <p:grpSp>
              <p:nvGrpSpPr>
                <p:cNvPr id="7" name="Group 6"/>
                <p:cNvGrpSpPr/>
                <p:nvPr/>
              </p:nvGrpSpPr>
              <p:grpSpPr>
                <a:xfrm>
                  <a:off x="2376714" y="2576286"/>
                  <a:ext cx="4045857" cy="3374573"/>
                  <a:chOff x="2376714" y="2576286"/>
                  <a:chExt cx="4045857" cy="3374573"/>
                </a:xfrm>
              </p:grpSpPr>
              <p:sp>
                <p:nvSpPr>
                  <p:cNvPr id="21" name="Freeform 20"/>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2376714" y="2576286"/>
                    <a:ext cx="4045857" cy="3374573"/>
                    <a:chOff x="2376714" y="2576286"/>
                    <a:chExt cx="4045857" cy="3374573"/>
                  </a:xfrm>
                </p:grpSpPr>
                <p:grpSp>
                  <p:nvGrpSpPr>
                    <p:cNvPr id="23" name="Group 22"/>
                    <p:cNvGrpSpPr/>
                    <p:nvPr/>
                  </p:nvGrpSpPr>
                  <p:grpSpPr>
                    <a:xfrm>
                      <a:off x="2376714" y="2770657"/>
                      <a:ext cx="4045857" cy="2527057"/>
                      <a:chOff x="2376714" y="2770657"/>
                      <a:chExt cx="4045857" cy="2527057"/>
                    </a:xfrm>
                  </p:grpSpPr>
                  <p:cxnSp>
                    <p:nvCxnSpPr>
                      <p:cNvPr id="31" name="Straight Connector 30"/>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961939" y="2576286"/>
                      <a:ext cx="3169314" cy="3374573"/>
                      <a:chOff x="2961939" y="2576286"/>
                      <a:chExt cx="3169314" cy="3374573"/>
                    </a:xfrm>
                  </p:grpSpPr>
                  <p:cxnSp>
                    <p:nvCxnSpPr>
                      <p:cNvPr id="25" name="Straight Connector 24"/>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sp>
              <p:nvSpPr>
                <p:cNvPr id="9" name="TextBox 8"/>
                <p:cNvSpPr txBox="1"/>
                <p:nvPr/>
              </p:nvSpPr>
              <p:spPr>
                <a:xfrm>
                  <a:off x="2799331" y="6005283"/>
                  <a:ext cx="302336" cy="369332"/>
                </a:xfrm>
                <a:prstGeom prst="rect">
                  <a:avLst/>
                </a:prstGeom>
                <a:noFill/>
              </p:spPr>
              <p:txBody>
                <a:bodyPr wrap="none" rtlCol="0">
                  <a:spAutoFit/>
                </a:bodyPr>
                <a:lstStyle/>
                <a:p>
                  <a:r>
                    <a:rPr lang="en-US" dirty="0">
                      <a:solidFill>
                        <a:srgbClr val="2397E2"/>
                      </a:solidFill>
                    </a:rPr>
                    <a:t>1</a:t>
                  </a:r>
                </a:p>
              </p:txBody>
            </p:sp>
            <p:sp>
              <p:nvSpPr>
                <p:cNvPr id="10" name="TextBox 9"/>
                <p:cNvSpPr txBox="1"/>
                <p:nvPr/>
              </p:nvSpPr>
              <p:spPr>
                <a:xfrm>
                  <a:off x="3434422" y="6012539"/>
                  <a:ext cx="302336" cy="369332"/>
                </a:xfrm>
                <a:prstGeom prst="rect">
                  <a:avLst/>
                </a:prstGeom>
                <a:noFill/>
              </p:spPr>
              <p:txBody>
                <a:bodyPr wrap="none" rtlCol="0">
                  <a:spAutoFit/>
                </a:bodyPr>
                <a:lstStyle/>
                <a:p>
                  <a:r>
                    <a:rPr lang="en-US" dirty="0">
                      <a:solidFill>
                        <a:srgbClr val="2397E2"/>
                      </a:solidFill>
                    </a:rPr>
                    <a:t>2</a:t>
                  </a:r>
                </a:p>
              </p:txBody>
            </p:sp>
            <p:sp>
              <p:nvSpPr>
                <p:cNvPr id="11" name="TextBox 10"/>
                <p:cNvSpPr txBox="1"/>
                <p:nvPr/>
              </p:nvSpPr>
              <p:spPr>
                <a:xfrm>
                  <a:off x="4059974" y="6019795"/>
                  <a:ext cx="302336" cy="369332"/>
                </a:xfrm>
                <a:prstGeom prst="rect">
                  <a:avLst/>
                </a:prstGeom>
                <a:noFill/>
              </p:spPr>
              <p:txBody>
                <a:bodyPr wrap="none" rtlCol="0">
                  <a:spAutoFit/>
                </a:bodyPr>
                <a:lstStyle/>
                <a:p>
                  <a:r>
                    <a:rPr lang="en-US" dirty="0">
                      <a:solidFill>
                        <a:srgbClr val="2397E2"/>
                      </a:solidFill>
                    </a:rPr>
                    <a:t>3</a:t>
                  </a:r>
                </a:p>
              </p:txBody>
            </p:sp>
            <p:sp>
              <p:nvSpPr>
                <p:cNvPr id="12" name="TextBox 11"/>
                <p:cNvSpPr txBox="1"/>
                <p:nvPr/>
              </p:nvSpPr>
              <p:spPr>
                <a:xfrm>
                  <a:off x="4685526" y="6008908"/>
                  <a:ext cx="302336" cy="369332"/>
                </a:xfrm>
                <a:prstGeom prst="rect">
                  <a:avLst/>
                </a:prstGeom>
                <a:noFill/>
              </p:spPr>
              <p:txBody>
                <a:bodyPr wrap="none" rtlCol="0">
                  <a:spAutoFit/>
                </a:bodyPr>
                <a:lstStyle/>
                <a:p>
                  <a:r>
                    <a:rPr lang="en-US" dirty="0">
                      <a:solidFill>
                        <a:srgbClr val="2397E2"/>
                      </a:solidFill>
                    </a:rPr>
                    <a:t>4</a:t>
                  </a:r>
                </a:p>
              </p:txBody>
            </p:sp>
            <p:sp>
              <p:nvSpPr>
                <p:cNvPr id="13" name="TextBox 12"/>
                <p:cNvSpPr txBox="1"/>
                <p:nvPr/>
              </p:nvSpPr>
              <p:spPr>
                <a:xfrm>
                  <a:off x="5309644" y="6016164"/>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14" name="TextBox 13"/>
                <p:cNvSpPr txBox="1"/>
                <p:nvPr/>
              </p:nvSpPr>
              <p:spPr>
                <a:xfrm>
                  <a:off x="1970089" y="5094905"/>
                  <a:ext cx="302336" cy="369332"/>
                </a:xfrm>
                <a:prstGeom prst="rect">
                  <a:avLst/>
                </a:prstGeom>
                <a:noFill/>
              </p:spPr>
              <p:txBody>
                <a:bodyPr wrap="none" rtlCol="0">
                  <a:spAutoFit/>
                </a:bodyPr>
                <a:lstStyle/>
                <a:p>
                  <a:r>
                    <a:rPr lang="en-US" dirty="0" smtClean="0">
                      <a:solidFill>
                        <a:srgbClr val="2397E2"/>
                      </a:solidFill>
                    </a:rPr>
                    <a:t>1</a:t>
                  </a:r>
                  <a:endParaRPr lang="en-US" dirty="0">
                    <a:solidFill>
                      <a:srgbClr val="2397E2"/>
                    </a:solidFill>
                  </a:endParaRPr>
                </a:p>
              </p:txBody>
            </p:sp>
            <p:sp>
              <p:nvSpPr>
                <p:cNvPr id="15" name="TextBox 14"/>
                <p:cNvSpPr txBox="1"/>
                <p:nvPr/>
              </p:nvSpPr>
              <p:spPr>
                <a:xfrm>
                  <a:off x="1959202" y="4467156"/>
                  <a:ext cx="302336" cy="369332"/>
                </a:xfrm>
                <a:prstGeom prst="rect">
                  <a:avLst/>
                </a:prstGeom>
                <a:noFill/>
              </p:spPr>
              <p:txBody>
                <a:bodyPr wrap="none" rtlCol="0">
                  <a:spAutoFit/>
                </a:bodyPr>
                <a:lstStyle/>
                <a:p>
                  <a:r>
                    <a:rPr lang="en-US" dirty="0">
                      <a:solidFill>
                        <a:srgbClr val="2397E2"/>
                      </a:solidFill>
                    </a:rPr>
                    <a:t>2</a:t>
                  </a:r>
                </a:p>
              </p:txBody>
            </p:sp>
            <p:sp>
              <p:nvSpPr>
                <p:cNvPr id="16" name="TextBox 15"/>
                <p:cNvSpPr txBox="1"/>
                <p:nvPr/>
              </p:nvSpPr>
              <p:spPr>
                <a:xfrm>
                  <a:off x="1966458" y="3821264"/>
                  <a:ext cx="302336" cy="369332"/>
                </a:xfrm>
                <a:prstGeom prst="rect">
                  <a:avLst/>
                </a:prstGeom>
                <a:noFill/>
              </p:spPr>
              <p:txBody>
                <a:bodyPr wrap="none" rtlCol="0">
                  <a:spAutoFit/>
                </a:bodyPr>
                <a:lstStyle/>
                <a:p>
                  <a:r>
                    <a:rPr lang="en-US" dirty="0">
                      <a:solidFill>
                        <a:srgbClr val="2397E2"/>
                      </a:solidFill>
                    </a:rPr>
                    <a:t>3</a:t>
                  </a:r>
                </a:p>
              </p:txBody>
            </p:sp>
            <p:sp>
              <p:nvSpPr>
                <p:cNvPr id="17" name="TextBox 16"/>
                <p:cNvSpPr txBox="1"/>
                <p:nvPr/>
              </p:nvSpPr>
              <p:spPr>
                <a:xfrm>
                  <a:off x="1973714" y="3229801"/>
                  <a:ext cx="302336" cy="369332"/>
                </a:xfrm>
                <a:prstGeom prst="rect">
                  <a:avLst/>
                </a:prstGeom>
                <a:noFill/>
              </p:spPr>
              <p:txBody>
                <a:bodyPr wrap="none" rtlCol="0">
                  <a:spAutoFit/>
                </a:bodyPr>
                <a:lstStyle/>
                <a:p>
                  <a:r>
                    <a:rPr lang="en-US" dirty="0">
                      <a:solidFill>
                        <a:srgbClr val="2397E2"/>
                      </a:solidFill>
                    </a:rPr>
                    <a:t>4</a:t>
                  </a:r>
                </a:p>
              </p:txBody>
            </p:sp>
            <p:sp>
              <p:nvSpPr>
                <p:cNvPr id="18" name="TextBox 17"/>
                <p:cNvSpPr txBox="1"/>
                <p:nvPr/>
              </p:nvSpPr>
              <p:spPr>
                <a:xfrm>
                  <a:off x="1991943" y="2602052"/>
                  <a:ext cx="302336" cy="369332"/>
                </a:xfrm>
                <a:prstGeom prst="rect">
                  <a:avLst/>
                </a:prstGeom>
                <a:noFill/>
              </p:spPr>
              <p:txBody>
                <a:bodyPr wrap="none" rtlCol="0">
                  <a:spAutoFit/>
                </a:bodyPr>
                <a:lstStyle/>
                <a:p>
                  <a:r>
                    <a:rPr lang="en-US" dirty="0">
                      <a:solidFill>
                        <a:srgbClr val="2397E2"/>
                      </a:solidFill>
                    </a:rPr>
                    <a:t>5</a:t>
                  </a:r>
                </a:p>
              </p:txBody>
            </p:sp>
            <p:sp>
              <p:nvSpPr>
                <p:cNvPr id="19" name="TextBox 18"/>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20" name="TextBox 19"/>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37" name="TextBox 36"/>
              <p:cNvSpPr txBox="1"/>
              <p:nvPr/>
            </p:nvSpPr>
            <p:spPr>
              <a:xfrm>
                <a:off x="4892877" y="6018156"/>
                <a:ext cx="302336" cy="369332"/>
              </a:xfrm>
              <a:prstGeom prst="rect">
                <a:avLst/>
              </a:prstGeom>
              <a:noFill/>
            </p:spPr>
            <p:txBody>
              <a:bodyPr wrap="none" rtlCol="0">
                <a:spAutoFit/>
              </a:bodyPr>
              <a:lstStyle/>
              <a:p>
                <a:r>
                  <a:rPr lang="en-US" dirty="0">
                    <a:solidFill>
                      <a:srgbClr val="2397E2"/>
                    </a:solidFill>
                  </a:rPr>
                  <a:t>6</a:t>
                </a:r>
              </a:p>
            </p:txBody>
          </p:sp>
        </p:grpSp>
      </p:grpSp>
      <p:sp>
        <p:nvSpPr>
          <p:cNvPr id="40" name="TextBox 39"/>
          <p:cNvSpPr txBox="1"/>
          <p:nvPr/>
        </p:nvSpPr>
        <p:spPr>
          <a:xfrm>
            <a:off x="5352134" y="2602052"/>
            <a:ext cx="3791865" cy="369332"/>
          </a:xfrm>
          <a:prstGeom prst="rect">
            <a:avLst/>
          </a:prstGeom>
          <a:noFill/>
        </p:spPr>
        <p:txBody>
          <a:bodyPr wrap="square" rtlCol="0">
            <a:spAutoFit/>
          </a:bodyPr>
          <a:lstStyle/>
          <a:p>
            <a:r>
              <a:rPr lang="en-US" dirty="0" smtClean="0"/>
              <a:t>Calculate the OC to purchase soda.</a:t>
            </a:r>
            <a:endParaRPr lang="en-US" dirty="0"/>
          </a:p>
        </p:txBody>
      </p:sp>
      <p:graphicFrame>
        <p:nvGraphicFramePr>
          <p:cNvPr id="41" name="Table 40"/>
          <p:cNvGraphicFramePr>
            <a:graphicFrameLocks noGrp="1"/>
          </p:cNvGraphicFramePr>
          <p:nvPr>
            <p:extLst>
              <p:ext uri="{D42A27DB-BD31-4B8C-83A1-F6EECF244321}">
                <p14:modId xmlns:p14="http://schemas.microsoft.com/office/powerpoint/2010/main" val="886643154"/>
              </p:ext>
            </p:extLst>
          </p:nvPr>
        </p:nvGraphicFramePr>
        <p:xfrm>
          <a:off x="5410199" y="3231223"/>
          <a:ext cx="3446634" cy="2661920"/>
        </p:xfrm>
        <a:graphic>
          <a:graphicData uri="http://schemas.openxmlformats.org/drawingml/2006/table">
            <a:tbl>
              <a:tblPr firstRow="1" bandRow="1">
                <a:tableStyleId>{5C22544A-7EE6-4342-B048-85BDC9FD1C3A}</a:tableStyleId>
              </a:tblPr>
              <a:tblGrid>
                <a:gridCol w="1148878"/>
                <a:gridCol w="1148878"/>
                <a:gridCol w="1148878"/>
              </a:tblGrid>
              <a:tr h="370840">
                <a:tc>
                  <a:txBody>
                    <a:bodyPr/>
                    <a:lstStyle/>
                    <a:p>
                      <a:pPr algn="ctr"/>
                      <a:r>
                        <a:rPr lang="en-US" dirty="0" smtClean="0"/>
                        <a:t>Soda</a:t>
                      </a:r>
                      <a:endParaRPr lang="en-US" dirty="0"/>
                    </a:p>
                  </a:txBody>
                  <a:tcPr/>
                </a:tc>
                <a:tc>
                  <a:txBody>
                    <a:bodyPr/>
                    <a:lstStyle/>
                    <a:p>
                      <a:pPr algn="ctr"/>
                      <a:r>
                        <a:rPr lang="en-US" dirty="0" smtClean="0"/>
                        <a:t>Popcorn</a:t>
                      </a:r>
                      <a:endParaRPr lang="en-US" dirty="0"/>
                    </a:p>
                  </a:txBody>
                  <a:tcPr/>
                </a:tc>
                <a:tc>
                  <a:txBody>
                    <a:bodyPr/>
                    <a:lstStyle/>
                    <a:p>
                      <a:pPr algn="ctr"/>
                      <a:r>
                        <a:rPr lang="en-US" dirty="0" smtClean="0"/>
                        <a:t>OC</a:t>
                      </a:r>
                      <a:r>
                        <a:rPr lang="en-US" baseline="-25000" dirty="0" smtClean="0"/>
                        <a:t>S</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5</a:t>
                      </a:r>
                      <a:endParaRPr lang="en-US" dirty="0"/>
                    </a:p>
                  </a:txBody>
                  <a:tcPr/>
                </a:tc>
                <a:tc>
                  <a:txBody>
                    <a:bodyPr/>
                    <a:lstStyle/>
                    <a:p>
                      <a:pPr algn="ct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endParaRPr lang="en-US" dirty="0" smtClean="0"/>
                    </a:p>
                    <a:p>
                      <a:pPr algn="ct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a:t>
                      </a:r>
                      <a:endParaRPr lang="en-US" dirty="0"/>
                    </a:p>
                  </a:txBody>
                  <a:tcPr/>
                </a:tc>
                <a:tc>
                  <a:txBody>
                    <a:bodyPr/>
                    <a:lstStyle/>
                    <a:p>
                      <a:pPr algn="ctr"/>
                      <a:endParaRPr lang="en-US" dirty="0" smtClean="0"/>
                    </a:p>
                    <a:p>
                      <a:pPr algn="ct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a:t>
                      </a:r>
                      <a:endParaRPr lang="en-US" dirty="0"/>
                    </a:p>
                  </a:txBody>
                  <a:tcPr/>
                </a:tc>
                <a:tc>
                  <a:txBody>
                    <a:bodyPr/>
                    <a:lstStyle/>
                    <a:p>
                      <a:pPr algn="ctr"/>
                      <a:endParaRPr lang="en-US" dirty="0" smtClean="0"/>
                    </a:p>
                    <a:p>
                      <a:pPr algn="ctr"/>
                      <a:endParaRPr lang="en-US" dirty="0"/>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3624933677"/>
              </p:ext>
            </p:extLst>
          </p:nvPr>
        </p:nvGraphicFramePr>
        <p:xfrm>
          <a:off x="7707955" y="3231223"/>
          <a:ext cx="1148878" cy="2661920"/>
        </p:xfrm>
        <a:graphic>
          <a:graphicData uri="http://schemas.openxmlformats.org/drawingml/2006/table">
            <a:tbl>
              <a:tblPr firstRow="1" bandRow="1">
                <a:tableStyleId>{5C22544A-7EE6-4342-B048-85BDC9FD1C3A}</a:tableStyleId>
              </a:tblPr>
              <a:tblGrid>
                <a:gridCol w="1148878"/>
              </a:tblGrid>
              <a:tr h="370840">
                <a:tc>
                  <a:txBody>
                    <a:bodyPr/>
                    <a:lstStyle/>
                    <a:p>
                      <a:pPr algn="ctr"/>
                      <a:r>
                        <a:rPr lang="en-US" dirty="0" smtClean="0"/>
                        <a:t>OC</a:t>
                      </a:r>
                      <a:r>
                        <a:rPr lang="en-US" baseline="-25000" dirty="0" smtClean="0"/>
                        <a:t>S</a:t>
                      </a:r>
                      <a:endParaRPr lang="en-US" dirty="0"/>
                    </a:p>
                  </a:txBody>
                  <a:tcPr/>
                </a:tc>
              </a:tr>
              <a:tr h="370840">
                <a:tc>
                  <a:txBody>
                    <a:bodyPr/>
                    <a:lstStyle/>
                    <a:p>
                      <a:pPr algn="ctr"/>
                      <a:r>
                        <a:rPr lang="en-US" dirty="0" smtClean="0"/>
                        <a:t>-</a:t>
                      </a:r>
                      <a:endParaRPr lang="en-US" dirty="0"/>
                    </a:p>
                  </a:txBody>
                  <a:tcPr/>
                </a:tc>
              </a:tr>
              <a:tr h="370840">
                <a:tc>
                  <a:txBody>
                    <a:bodyPr/>
                    <a:lstStyle/>
                    <a:p>
                      <a:pPr algn="ctr"/>
                      <a:r>
                        <a:rPr lang="en-US" dirty="0" smtClean="0"/>
                        <a:t>1/3 popcorn</a:t>
                      </a:r>
                      <a:endParaRPr lang="en-US" dirty="0"/>
                    </a:p>
                  </a:txBody>
                  <a:tcPr/>
                </a:tc>
              </a:tr>
              <a:tr h="370840">
                <a:tc>
                  <a:txBody>
                    <a:bodyPr/>
                    <a:lstStyle/>
                    <a:p>
                      <a:pPr algn="ctr"/>
                      <a:endParaRPr lang="en-US" dirty="0" smtClean="0"/>
                    </a:p>
                    <a:p>
                      <a:pPr algn="ctr"/>
                      <a:endParaRPr lang="en-US" dirty="0"/>
                    </a:p>
                  </a:txBody>
                  <a:tcPr/>
                </a:tc>
              </a:tr>
              <a:tr h="370840">
                <a:tc>
                  <a:txBody>
                    <a:bodyPr/>
                    <a:lstStyle/>
                    <a:p>
                      <a:pPr algn="ctr"/>
                      <a:endParaRPr lang="en-US" dirty="0" smtClean="0"/>
                    </a:p>
                    <a:p>
                      <a:pPr algn="ctr"/>
                      <a:endParaRPr lang="en-US" dirty="0"/>
                    </a:p>
                  </a:txBody>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4266239394"/>
              </p:ext>
            </p:extLst>
          </p:nvPr>
        </p:nvGraphicFramePr>
        <p:xfrm>
          <a:off x="7707955" y="3231223"/>
          <a:ext cx="1148878" cy="2661920"/>
        </p:xfrm>
        <a:graphic>
          <a:graphicData uri="http://schemas.openxmlformats.org/drawingml/2006/table">
            <a:tbl>
              <a:tblPr firstRow="1" bandRow="1">
                <a:tableStyleId>{5C22544A-7EE6-4342-B048-85BDC9FD1C3A}</a:tableStyleId>
              </a:tblPr>
              <a:tblGrid>
                <a:gridCol w="1148878"/>
              </a:tblGrid>
              <a:tr h="370840">
                <a:tc>
                  <a:txBody>
                    <a:bodyPr/>
                    <a:lstStyle/>
                    <a:p>
                      <a:pPr algn="ctr"/>
                      <a:r>
                        <a:rPr lang="en-US" dirty="0" smtClean="0"/>
                        <a:t>OC</a:t>
                      </a:r>
                      <a:r>
                        <a:rPr lang="en-US" baseline="-25000" dirty="0" smtClean="0"/>
                        <a:t>S</a:t>
                      </a:r>
                      <a:endParaRPr lang="en-US" dirty="0"/>
                    </a:p>
                  </a:txBody>
                  <a:tcPr/>
                </a:tc>
              </a:tr>
              <a:tr h="370840">
                <a:tc>
                  <a:txBody>
                    <a:bodyPr/>
                    <a:lstStyle/>
                    <a:p>
                      <a:pPr algn="ctr"/>
                      <a:r>
                        <a:rPr lang="en-US" dirty="0" smtClean="0"/>
                        <a:t>-</a:t>
                      </a:r>
                      <a:endParaRPr lang="en-US" dirty="0"/>
                    </a:p>
                  </a:txBody>
                  <a:tcPr/>
                </a:tc>
              </a:tr>
              <a:tr h="370840">
                <a:tc>
                  <a:txBody>
                    <a:bodyPr/>
                    <a:lstStyle/>
                    <a:p>
                      <a:pPr algn="ctr"/>
                      <a:r>
                        <a:rPr lang="en-US" dirty="0" smtClean="0"/>
                        <a:t>1/3 popcorn</a:t>
                      </a:r>
                      <a:endParaRPr lang="en-US" dirty="0"/>
                    </a:p>
                  </a:txBody>
                  <a:tcPr/>
                </a:tc>
              </a:tr>
              <a:tr h="370840">
                <a:tc>
                  <a:txBody>
                    <a:bodyPr/>
                    <a:lstStyle/>
                    <a:p>
                      <a:pPr algn="ctr"/>
                      <a:r>
                        <a:rPr lang="en-US" dirty="0" smtClean="0"/>
                        <a:t>1 popcorn</a:t>
                      </a:r>
                      <a:endParaRPr lang="en-US" dirty="0"/>
                    </a:p>
                  </a:txBody>
                  <a:tcPr/>
                </a:tc>
              </a:tr>
              <a:tr h="370840">
                <a:tc>
                  <a:txBody>
                    <a:bodyPr/>
                    <a:lstStyle/>
                    <a:p>
                      <a:pPr algn="ctr"/>
                      <a:endParaRPr lang="en-US" dirty="0" smtClean="0"/>
                    </a:p>
                    <a:p>
                      <a:pPr algn="ctr"/>
                      <a:endParaRPr lang="en-US" dirty="0"/>
                    </a:p>
                  </a:txBody>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177141554"/>
              </p:ext>
            </p:extLst>
          </p:nvPr>
        </p:nvGraphicFramePr>
        <p:xfrm>
          <a:off x="7707955" y="3231223"/>
          <a:ext cx="1148878" cy="2661920"/>
        </p:xfrm>
        <a:graphic>
          <a:graphicData uri="http://schemas.openxmlformats.org/drawingml/2006/table">
            <a:tbl>
              <a:tblPr firstRow="1" bandRow="1">
                <a:tableStyleId>{5C22544A-7EE6-4342-B048-85BDC9FD1C3A}</a:tableStyleId>
              </a:tblPr>
              <a:tblGrid>
                <a:gridCol w="1148878"/>
              </a:tblGrid>
              <a:tr h="370840">
                <a:tc>
                  <a:txBody>
                    <a:bodyPr/>
                    <a:lstStyle/>
                    <a:p>
                      <a:pPr algn="ctr"/>
                      <a:r>
                        <a:rPr lang="en-US" dirty="0" smtClean="0"/>
                        <a:t>OC</a:t>
                      </a:r>
                      <a:r>
                        <a:rPr lang="en-US" baseline="-25000" dirty="0" smtClean="0"/>
                        <a:t>S</a:t>
                      </a:r>
                      <a:endParaRPr lang="en-US" dirty="0"/>
                    </a:p>
                  </a:txBody>
                  <a:tcPr/>
                </a:tc>
              </a:tr>
              <a:tr h="370840">
                <a:tc>
                  <a:txBody>
                    <a:bodyPr/>
                    <a:lstStyle/>
                    <a:p>
                      <a:pPr algn="ctr"/>
                      <a:r>
                        <a:rPr lang="en-US" dirty="0" smtClean="0"/>
                        <a:t>-</a:t>
                      </a:r>
                      <a:endParaRPr lang="en-US" dirty="0"/>
                    </a:p>
                  </a:txBody>
                  <a:tcPr/>
                </a:tc>
              </a:tr>
              <a:tr h="370840">
                <a:tc>
                  <a:txBody>
                    <a:bodyPr/>
                    <a:lstStyle/>
                    <a:p>
                      <a:pPr algn="ctr"/>
                      <a:r>
                        <a:rPr lang="en-US" dirty="0" smtClean="0"/>
                        <a:t>1/3 popcorn</a:t>
                      </a:r>
                      <a:endParaRPr lang="en-US" dirty="0"/>
                    </a:p>
                  </a:txBody>
                  <a:tcPr/>
                </a:tc>
              </a:tr>
              <a:tr h="370840">
                <a:tc>
                  <a:txBody>
                    <a:bodyPr/>
                    <a:lstStyle/>
                    <a:p>
                      <a:pPr algn="ctr"/>
                      <a:r>
                        <a:rPr lang="en-US" dirty="0" smtClean="0"/>
                        <a:t>1 popcorn</a:t>
                      </a:r>
                      <a:endParaRPr lang="en-US" dirty="0"/>
                    </a:p>
                  </a:txBody>
                  <a:tcPr/>
                </a:tc>
              </a:tr>
              <a:tr h="370840">
                <a:tc>
                  <a:txBody>
                    <a:bodyPr/>
                    <a:lstStyle/>
                    <a:p>
                      <a:pPr algn="ctr"/>
                      <a:r>
                        <a:rPr lang="en-US" dirty="0" smtClean="0"/>
                        <a:t>2 popcorn</a:t>
                      </a:r>
                      <a:endParaRPr lang="en-US" dirty="0"/>
                    </a:p>
                  </a:txBody>
                  <a:tcPr/>
                </a:tc>
              </a:tr>
            </a:tbl>
          </a:graphicData>
        </a:graphic>
      </p:graphicFrame>
      <p:sp>
        <p:nvSpPr>
          <p:cNvPr id="45" name="Oval 44"/>
          <p:cNvSpPr/>
          <p:nvPr/>
        </p:nvSpPr>
        <p:spPr>
          <a:xfrm>
            <a:off x="1222261" y="2705784"/>
            <a:ext cx="152400" cy="152400"/>
          </a:xfrm>
          <a:prstGeom prst="ellips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6" name="Oval 45"/>
          <p:cNvSpPr/>
          <p:nvPr/>
        </p:nvSpPr>
        <p:spPr>
          <a:xfrm>
            <a:off x="3098127" y="3319376"/>
            <a:ext cx="152400" cy="152400"/>
          </a:xfrm>
          <a:prstGeom prst="ellips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Oval 46"/>
          <p:cNvSpPr/>
          <p:nvPr/>
        </p:nvSpPr>
        <p:spPr>
          <a:xfrm>
            <a:off x="4343400" y="4581352"/>
            <a:ext cx="152400" cy="152400"/>
          </a:xfrm>
          <a:prstGeom prst="ellips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Oval 47"/>
          <p:cNvSpPr/>
          <p:nvPr/>
        </p:nvSpPr>
        <p:spPr>
          <a:xfrm>
            <a:off x="4953000" y="5876752"/>
            <a:ext cx="152400" cy="152400"/>
          </a:xfrm>
          <a:prstGeom prst="ellips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318326"/>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OC</a:t>
            </a:r>
            <a:endParaRPr lang="en-US" dirty="0"/>
          </a:p>
        </p:txBody>
      </p:sp>
      <p:sp>
        <p:nvSpPr>
          <p:cNvPr id="3" name="Content Placeholder 2"/>
          <p:cNvSpPr>
            <a:spLocks noGrp="1"/>
          </p:cNvSpPr>
          <p:nvPr>
            <p:ph idx="1"/>
          </p:nvPr>
        </p:nvSpPr>
        <p:spPr/>
        <p:txBody>
          <a:bodyPr>
            <a:normAutofit/>
          </a:bodyPr>
          <a:lstStyle/>
          <a:p>
            <a:r>
              <a:rPr lang="en-US" dirty="0" smtClean="0"/>
              <a:t>What causes this to happen?</a:t>
            </a:r>
          </a:p>
          <a:p>
            <a:pPr lvl="1"/>
            <a:r>
              <a:rPr lang="en-US" dirty="0" smtClean="0"/>
              <a:t>Not all factors of production are equally efficient at producing both goods</a:t>
            </a:r>
          </a:p>
          <a:p>
            <a:pPr lvl="1"/>
            <a:r>
              <a:rPr lang="en-US" dirty="0" smtClean="0"/>
              <a:t>Bakery Scenario</a:t>
            </a:r>
          </a:p>
        </p:txBody>
      </p:sp>
    </p:spTree>
    <p:extLst>
      <p:ext uri="{BB962C8B-B14F-4D97-AF65-F5344CB8AC3E}">
        <p14:creationId xmlns:p14="http://schemas.microsoft.com/office/powerpoint/2010/main" val="75785088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OC Cont’d</a:t>
            </a:r>
            <a:endParaRPr lang="en-US" dirty="0"/>
          </a:p>
        </p:txBody>
      </p:sp>
      <p:sp>
        <p:nvSpPr>
          <p:cNvPr id="3" name="Content Placeholder 2"/>
          <p:cNvSpPr>
            <a:spLocks noGrp="1"/>
          </p:cNvSpPr>
          <p:nvPr>
            <p:ph idx="1"/>
          </p:nvPr>
        </p:nvSpPr>
        <p:spPr>
          <a:xfrm>
            <a:off x="150382" y="2770094"/>
            <a:ext cx="4394466" cy="3788006"/>
          </a:xfrm>
        </p:spPr>
        <p:txBody>
          <a:bodyPr/>
          <a:lstStyle/>
          <a:p>
            <a:r>
              <a:rPr lang="en-US" dirty="0"/>
              <a:t>How does the graph show increasing OC?</a:t>
            </a:r>
          </a:p>
          <a:p>
            <a:pPr lvl="1"/>
            <a:r>
              <a:rPr lang="en-US" dirty="0"/>
              <a:t>PPF bows outward</a:t>
            </a:r>
          </a:p>
          <a:p>
            <a:pPr lvl="1"/>
            <a:r>
              <a:rPr lang="en-US" dirty="0"/>
              <a:t>Slope illustrates the OC of whatever is on the bottom axis</a:t>
            </a:r>
          </a:p>
          <a:p>
            <a:pPr lvl="1"/>
            <a:r>
              <a:rPr lang="en-US" dirty="0"/>
              <a:t>May need to rotate graph to see OC of the y-axis </a:t>
            </a:r>
            <a:r>
              <a:rPr lang="en-US" dirty="0" smtClean="0"/>
              <a:t>good</a:t>
            </a:r>
            <a:endParaRPr lang="en-US" dirty="0"/>
          </a:p>
        </p:txBody>
      </p:sp>
      <p:grpSp>
        <p:nvGrpSpPr>
          <p:cNvPr id="4" name="Group 3"/>
          <p:cNvGrpSpPr/>
          <p:nvPr/>
        </p:nvGrpSpPr>
        <p:grpSpPr>
          <a:xfrm rot="16200000">
            <a:off x="5060686" y="2984409"/>
            <a:ext cx="3959176" cy="3788006"/>
            <a:chOff x="152401" y="2576286"/>
            <a:chExt cx="5199733" cy="4191966"/>
          </a:xfrm>
        </p:grpSpPr>
        <p:sp>
          <p:nvSpPr>
            <p:cNvPr id="5" name="Freeform 4"/>
            <p:cNvSpPr/>
            <p:nvPr/>
          </p:nvSpPr>
          <p:spPr>
            <a:xfrm>
              <a:off x="1303302" y="2774116"/>
              <a:ext cx="3742816" cy="3158482"/>
            </a:xfrm>
            <a:custGeom>
              <a:avLst/>
              <a:gdLst>
                <a:gd name="connsiteX0" fmla="*/ 0 w 3742816"/>
                <a:gd name="connsiteY0" fmla="*/ 0 h 3158482"/>
                <a:gd name="connsiteX1" fmla="*/ 1837990 w 3742816"/>
                <a:gd name="connsiteY1" fmla="*/ 635039 h 3158482"/>
                <a:gd name="connsiteX2" fmla="*/ 3124583 w 3742816"/>
                <a:gd name="connsiteY2" fmla="*/ 1888405 h 3158482"/>
                <a:gd name="connsiteX3" fmla="*/ 3742816 w 3742816"/>
                <a:gd name="connsiteY3" fmla="*/ 3158482 h 3158482"/>
              </a:gdLst>
              <a:ahLst/>
              <a:cxnLst>
                <a:cxn ang="0">
                  <a:pos x="connsiteX0" y="connsiteY0"/>
                </a:cxn>
                <a:cxn ang="0">
                  <a:pos x="connsiteX1" y="connsiteY1"/>
                </a:cxn>
                <a:cxn ang="0">
                  <a:pos x="connsiteX2" y="connsiteY2"/>
                </a:cxn>
                <a:cxn ang="0">
                  <a:pos x="connsiteX3" y="connsiteY3"/>
                </a:cxn>
              </a:cxnLst>
              <a:rect l="l" t="t" r="r" b="b"/>
              <a:pathLst>
                <a:path w="3742816" h="3158482">
                  <a:moveTo>
                    <a:pt x="0" y="0"/>
                  </a:moveTo>
                  <a:cubicBezTo>
                    <a:pt x="658613" y="160152"/>
                    <a:pt x="1317226" y="320305"/>
                    <a:pt x="1837990" y="635039"/>
                  </a:cubicBezTo>
                  <a:cubicBezTo>
                    <a:pt x="2358754" y="949773"/>
                    <a:pt x="2807112" y="1467831"/>
                    <a:pt x="3124583" y="1888405"/>
                  </a:cubicBezTo>
                  <a:cubicBezTo>
                    <a:pt x="3442054" y="2308979"/>
                    <a:pt x="3742816" y="3158482"/>
                    <a:pt x="3742816" y="3158482"/>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up 5"/>
            <p:cNvGrpSpPr/>
            <p:nvPr/>
          </p:nvGrpSpPr>
          <p:grpSpPr>
            <a:xfrm>
              <a:off x="152401" y="2576286"/>
              <a:ext cx="5199733" cy="4191966"/>
              <a:chOff x="152401" y="2576286"/>
              <a:chExt cx="5199733" cy="4191966"/>
            </a:xfrm>
          </p:grpSpPr>
          <p:grpSp>
            <p:nvGrpSpPr>
              <p:cNvPr id="7" name="Group 6"/>
              <p:cNvGrpSpPr/>
              <p:nvPr/>
            </p:nvGrpSpPr>
            <p:grpSpPr>
              <a:xfrm>
                <a:off x="152401" y="2576286"/>
                <a:ext cx="5199733" cy="4191966"/>
                <a:chOff x="1222838" y="2576286"/>
                <a:chExt cx="5199733" cy="4191966"/>
              </a:xfrm>
            </p:grpSpPr>
            <p:sp>
              <p:nvSpPr>
                <p:cNvPr id="9" name="TextBox 8"/>
                <p:cNvSpPr txBox="1"/>
                <p:nvPr/>
              </p:nvSpPr>
              <p:spPr>
                <a:xfrm>
                  <a:off x="3719288" y="6368142"/>
                  <a:ext cx="748923" cy="400110"/>
                </a:xfrm>
                <a:prstGeom prst="rect">
                  <a:avLst/>
                </a:prstGeom>
                <a:noFill/>
              </p:spPr>
              <p:txBody>
                <a:bodyPr wrap="none" rtlCol="0">
                  <a:spAutoFit/>
                </a:bodyPr>
                <a:lstStyle/>
                <a:p>
                  <a:r>
                    <a:rPr lang="en-US" sz="2000" b="1" dirty="0" smtClean="0">
                      <a:solidFill>
                        <a:srgbClr val="2397E2"/>
                      </a:solidFill>
                    </a:rPr>
                    <a:t>Soda</a:t>
                  </a:r>
                  <a:endParaRPr lang="en-US" sz="2000" b="1" dirty="0">
                    <a:solidFill>
                      <a:srgbClr val="2397E2"/>
                    </a:solidFill>
                  </a:endParaRPr>
                </a:p>
              </p:txBody>
            </p:sp>
            <p:sp>
              <p:nvSpPr>
                <p:cNvPr id="10" name="TextBox 9"/>
                <p:cNvSpPr txBox="1"/>
                <p:nvPr/>
              </p:nvSpPr>
              <p:spPr>
                <a:xfrm>
                  <a:off x="1222838" y="3775476"/>
                  <a:ext cx="492443" cy="1041311"/>
                </a:xfrm>
                <a:prstGeom prst="rect">
                  <a:avLst/>
                </a:prstGeom>
                <a:noFill/>
              </p:spPr>
              <p:txBody>
                <a:bodyPr vert="vert270" wrap="none" rtlCol="0">
                  <a:spAutoFit/>
                </a:bodyPr>
                <a:lstStyle/>
                <a:p>
                  <a:r>
                    <a:rPr lang="en-US" sz="2000" b="1" dirty="0" smtClean="0">
                      <a:solidFill>
                        <a:schemeClr val="accent3"/>
                      </a:solidFill>
                    </a:rPr>
                    <a:t>Popcorn</a:t>
                  </a:r>
                </a:p>
              </p:txBody>
            </p:sp>
            <p:grpSp>
              <p:nvGrpSpPr>
                <p:cNvPr id="11" name="Group 10"/>
                <p:cNvGrpSpPr/>
                <p:nvPr/>
              </p:nvGrpSpPr>
              <p:grpSpPr>
                <a:xfrm>
                  <a:off x="2376714" y="2576286"/>
                  <a:ext cx="4045857" cy="3374573"/>
                  <a:chOff x="2376714" y="2576286"/>
                  <a:chExt cx="4045857" cy="3374573"/>
                </a:xfrm>
              </p:grpSpPr>
              <p:sp>
                <p:nvSpPr>
                  <p:cNvPr id="24" name="Freeform 23"/>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5" name="Group 24"/>
                  <p:cNvGrpSpPr/>
                  <p:nvPr/>
                </p:nvGrpSpPr>
                <p:grpSpPr>
                  <a:xfrm>
                    <a:off x="2376714" y="2576286"/>
                    <a:ext cx="4045857" cy="3374573"/>
                    <a:chOff x="2376714" y="2576286"/>
                    <a:chExt cx="4045857" cy="3374573"/>
                  </a:xfrm>
                </p:grpSpPr>
                <p:grpSp>
                  <p:nvGrpSpPr>
                    <p:cNvPr id="26" name="Group 25"/>
                    <p:cNvGrpSpPr/>
                    <p:nvPr/>
                  </p:nvGrpSpPr>
                  <p:grpSpPr>
                    <a:xfrm>
                      <a:off x="2376714" y="2770657"/>
                      <a:ext cx="4045857" cy="2527057"/>
                      <a:chOff x="2376714" y="2770657"/>
                      <a:chExt cx="4045857" cy="2527057"/>
                    </a:xfrm>
                  </p:grpSpPr>
                  <p:cxnSp>
                    <p:nvCxnSpPr>
                      <p:cNvPr id="34" name="Straight Connector 33"/>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2961939" y="2576286"/>
                      <a:ext cx="3169314" cy="3374573"/>
                      <a:chOff x="2961939" y="2576286"/>
                      <a:chExt cx="3169314" cy="3374573"/>
                    </a:xfrm>
                  </p:grpSpPr>
                  <p:cxnSp>
                    <p:nvCxnSpPr>
                      <p:cNvPr id="28" name="Straight Connector 27"/>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sp>
              <p:nvSpPr>
                <p:cNvPr id="12" name="TextBox 11"/>
                <p:cNvSpPr txBox="1"/>
                <p:nvPr/>
              </p:nvSpPr>
              <p:spPr>
                <a:xfrm>
                  <a:off x="2799331" y="6005283"/>
                  <a:ext cx="302336" cy="369332"/>
                </a:xfrm>
                <a:prstGeom prst="rect">
                  <a:avLst/>
                </a:prstGeom>
                <a:noFill/>
              </p:spPr>
              <p:txBody>
                <a:bodyPr wrap="none" rtlCol="0">
                  <a:spAutoFit/>
                </a:bodyPr>
                <a:lstStyle/>
                <a:p>
                  <a:r>
                    <a:rPr lang="en-US" dirty="0">
                      <a:solidFill>
                        <a:srgbClr val="2397E2"/>
                      </a:solidFill>
                    </a:rPr>
                    <a:t>1</a:t>
                  </a:r>
                </a:p>
              </p:txBody>
            </p:sp>
            <p:sp>
              <p:nvSpPr>
                <p:cNvPr id="13" name="TextBox 12"/>
                <p:cNvSpPr txBox="1"/>
                <p:nvPr/>
              </p:nvSpPr>
              <p:spPr>
                <a:xfrm>
                  <a:off x="3434422" y="6012539"/>
                  <a:ext cx="302336" cy="369332"/>
                </a:xfrm>
                <a:prstGeom prst="rect">
                  <a:avLst/>
                </a:prstGeom>
                <a:noFill/>
              </p:spPr>
              <p:txBody>
                <a:bodyPr wrap="none" rtlCol="0">
                  <a:spAutoFit/>
                </a:bodyPr>
                <a:lstStyle/>
                <a:p>
                  <a:r>
                    <a:rPr lang="en-US" dirty="0">
                      <a:solidFill>
                        <a:srgbClr val="2397E2"/>
                      </a:solidFill>
                    </a:rPr>
                    <a:t>2</a:t>
                  </a:r>
                </a:p>
              </p:txBody>
            </p:sp>
            <p:sp>
              <p:nvSpPr>
                <p:cNvPr id="14" name="TextBox 13"/>
                <p:cNvSpPr txBox="1"/>
                <p:nvPr/>
              </p:nvSpPr>
              <p:spPr>
                <a:xfrm>
                  <a:off x="4059974" y="6019795"/>
                  <a:ext cx="302336" cy="369332"/>
                </a:xfrm>
                <a:prstGeom prst="rect">
                  <a:avLst/>
                </a:prstGeom>
                <a:noFill/>
              </p:spPr>
              <p:txBody>
                <a:bodyPr wrap="none" rtlCol="0">
                  <a:spAutoFit/>
                </a:bodyPr>
                <a:lstStyle/>
                <a:p>
                  <a:r>
                    <a:rPr lang="en-US" dirty="0">
                      <a:solidFill>
                        <a:srgbClr val="2397E2"/>
                      </a:solidFill>
                    </a:rPr>
                    <a:t>3</a:t>
                  </a:r>
                </a:p>
              </p:txBody>
            </p:sp>
            <p:sp>
              <p:nvSpPr>
                <p:cNvPr id="15" name="TextBox 14"/>
                <p:cNvSpPr txBox="1"/>
                <p:nvPr/>
              </p:nvSpPr>
              <p:spPr>
                <a:xfrm>
                  <a:off x="4685526" y="6008908"/>
                  <a:ext cx="302336" cy="369332"/>
                </a:xfrm>
                <a:prstGeom prst="rect">
                  <a:avLst/>
                </a:prstGeom>
                <a:noFill/>
              </p:spPr>
              <p:txBody>
                <a:bodyPr wrap="none" rtlCol="0">
                  <a:spAutoFit/>
                </a:bodyPr>
                <a:lstStyle/>
                <a:p>
                  <a:r>
                    <a:rPr lang="en-US" dirty="0">
                      <a:solidFill>
                        <a:srgbClr val="2397E2"/>
                      </a:solidFill>
                    </a:rPr>
                    <a:t>4</a:t>
                  </a:r>
                </a:p>
              </p:txBody>
            </p:sp>
            <p:sp>
              <p:nvSpPr>
                <p:cNvPr id="16" name="TextBox 15"/>
                <p:cNvSpPr txBox="1"/>
                <p:nvPr/>
              </p:nvSpPr>
              <p:spPr>
                <a:xfrm>
                  <a:off x="5309644" y="6016164"/>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17" name="TextBox 16"/>
                <p:cNvSpPr txBox="1"/>
                <p:nvPr/>
              </p:nvSpPr>
              <p:spPr>
                <a:xfrm>
                  <a:off x="1970089" y="5094905"/>
                  <a:ext cx="302336" cy="369332"/>
                </a:xfrm>
                <a:prstGeom prst="rect">
                  <a:avLst/>
                </a:prstGeom>
                <a:noFill/>
              </p:spPr>
              <p:txBody>
                <a:bodyPr wrap="none" rtlCol="0">
                  <a:spAutoFit/>
                </a:bodyPr>
                <a:lstStyle/>
                <a:p>
                  <a:r>
                    <a:rPr lang="en-US" dirty="0" smtClean="0">
                      <a:solidFill>
                        <a:srgbClr val="2397E2"/>
                      </a:solidFill>
                    </a:rPr>
                    <a:t>1</a:t>
                  </a:r>
                  <a:endParaRPr lang="en-US" dirty="0">
                    <a:solidFill>
                      <a:srgbClr val="2397E2"/>
                    </a:solidFill>
                  </a:endParaRPr>
                </a:p>
              </p:txBody>
            </p:sp>
            <p:sp>
              <p:nvSpPr>
                <p:cNvPr id="18" name="TextBox 17"/>
                <p:cNvSpPr txBox="1"/>
                <p:nvPr/>
              </p:nvSpPr>
              <p:spPr>
                <a:xfrm>
                  <a:off x="1959202" y="4467156"/>
                  <a:ext cx="302336" cy="369332"/>
                </a:xfrm>
                <a:prstGeom prst="rect">
                  <a:avLst/>
                </a:prstGeom>
                <a:noFill/>
              </p:spPr>
              <p:txBody>
                <a:bodyPr wrap="none" rtlCol="0">
                  <a:spAutoFit/>
                </a:bodyPr>
                <a:lstStyle/>
                <a:p>
                  <a:r>
                    <a:rPr lang="en-US" dirty="0">
                      <a:solidFill>
                        <a:srgbClr val="2397E2"/>
                      </a:solidFill>
                    </a:rPr>
                    <a:t>2</a:t>
                  </a:r>
                </a:p>
              </p:txBody>
            </p:sp>
            <p:sp>
              <p:nvSpPr>
                <p:cNvPr id="19" name="TextBox 18"/>
                <p:cNvSpPr txBox="1"/>
                <p:nvPr/>
              </p:nvSpPr>
              <p:spPr>
                <a:xfrm>
                  <a:off x="1966458" y="3821264"/>
                  <a:ext cx="302336" cy="369332"/>
                </a:xfrm>
                <a:prstGeom prst="rect">
                  <a:avLst/>
                </a:prstGeom>
                <a:noFill/>
              </p:spPr>
              <p:txBody>
                <a:bodyPr wrap="none" rtlCol="0">
                  <a:spAutoFit/>
                </a:bodyPr>
                <a:lstStyle/>
                <a:p>
                  <a:r>
                    <a:rPr lang="en-US" dirty="0">
                      <a:solidFill>
                        <a:srgbClr val="2397E2"/>
                      </a:solidFill>
                    </a:rPr>
                    <a:t>3</a:t>
                  </a:r>
                </a:p>
              </p:txBody>
            </p:sp>
            <p:sp>
              <p:nvSpPr>
                <p:cNvPr id="20" name="TextBox 19"/>
                <p:cNvSpPr txBox="1"/>
                <p:nvPr/>
              </p:nvSpPr>
              <p:spPr>
                <a:xfrm>
                  <a:off x="1973714" y="3229801"/>
                  <a:ext cx="302336" cy="369332"/>
                </a:xfrm>
                <a:prstGeom prst="rect">
                  <a:avLst/>
                </a:prstGeom>
                <a:noFill/>
              </p:spPr>
              <p:txBody>
                <a:bodyPr wrap="none" rtlCol="0">
                  <a:spAutoFit/>
                </a:bodyPr>
                <a:lstStyle/>
                <a:p>
                  <a:r>
                    <a:rPr lang="en-US" dirty="0">
                      <a:solidFill>
                        <a:srgbClr val="2397E2"/>
                      </a:solidFill>
                    </a:rPr>
                    <a:t>4</a:t>
                  </a:r>
                </a:p>
              </p:txBody>
            </p:sp>
            <p:sp>
              <p:nvSpPr>
                <p:cNvPr id="21" name="TextBox 20"/>
                <p:cNvSpPr txBox="1"/>
                <p:nvPr/>
              </p:nvSpPr>
              <p:spPr>
                <a:xfrm>
                  <a:off x="1991943" y="2602052"/>
                  <a:ext cx="302336" cy="369332"/>
                </a:xfrm>
                <a:prstGeom prst="rect">
                  <a:avLst/>
                </a:prstGeom>
                <a:noFill/>
              </p:spPr>
              <p:txBody>
                <a:bodyPr wrap="none" rtlCol="0">
                  <a:spAutoFit/>
                </a:bodyPr>
                <a:lstStyle/>
                <a:p>
                  <a:r>
                    <a:rPr lang="en-US" dirty="0">
                      <a:solidFill>
                        <a:srgbClr val="2397E2"/>
                      </a:solidFill>
                    </a:rPr>
                    <a:t>5</a:t>
                  </a:r>
                </a:p>
              </p:txBody>
            </p:sp>
            <p:sp>
              <p:nvSpPr>
                <p:cNvPr id="22" name="TextBox 21"/>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23" name="TextBox 22"/>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8" name="TextBox 7"/>
              <p:cNvSpPr txBox="1"/>
              <p:nvPr/>
            </p:nvSpPr>
            <p:spPr>
              <a:xfrm>
                <a:off x="4892877" y="6018156"/>
                <a:ext cx="302336" cy="369332"/>
              </a:xfrm>
              <a:prstGeom prst="rect">
                <a:avLst/>
              </a:prstGeom>
              <a:noFill/>
            </p:spPr>
            <p:txBody>
              <a:bodyPr wrap="none" rtlCol="0">
                <a:spAutoFit/>
              </a:bodyPr>
              <a:lstStyle/>
              <a:p>
                <a:r>
                  <a:rPr lang="en-US" dirty="0">
                    <a:solidFill>
                      <a:srgbClr val="2397E2"/>
                    </a:solidFill>
                  </a:rPr>
                  <a:t>6</a:t>
                </a:r>
              </a:p>
            </p:txBody>
          </p:sp>
        </p:grpSp>
      </p:grpSp>
      <p:grpSp>
        <p:nvGrpSpPr>
          <p:cNvPr id="39" name="Group 38"/>
          <p:cNvGrpSpPr/>
          <p:nvPr/>
        </p:nvGrpSpPr>
        <p:grpSpPr>
          <a:xfrm>
            <a:off x="4880024" y="2922494"/>
            <a:ext cx="3959176" cy="3788006"/>
            <a:chOff x="152401" y="2576286"/>
            <a:chExt cx="5199733" cy="4191966"/>
          </a:xfrm>
        </p:grpSpPr>
        <p:sp>
          <p:nvSpPr>
            <p:cNvPr id="40" name="Freeform 39"/>
            <p:cNvSpPr/>
            <p:nvPr/>
          </p:nvSpPr>
          <p:spPr>
            <a:xfrm>
              <a:off x="1303302" y="2774116"/>
              <a:ext cx="3742816" cy="3158482"/>
            </a:xfrm>
            <a:custGeom>
              <a:avLst/>
              <a:gdLst>
                <a:gd name="connsiteX0" fmla="*/ 0 w 3742816"/>
                <a:gd name="connsiteY0" fmla="*/ 0 h 3158482"/>
                <a:gd name="connsiteX1" fmla="*/ 1837990 w 3742816"/>
                <a:gd name="connsiteY1" fmla="*/ 635039 h 3158482"/>
                <a:gd name="connsiteX2" fmla="*/ 3124583 w 3742816"/>
                <a:gd name="connsiteY2" fmla="*/ 1888405 h 3158482"/>
                <a:gd name="connsiteX3" fmla="*/ 3742816 w 3742816"/>
                <a:gd name="connsiteY3" fmla="*/ 3158482 h 3158482"/>
              </a:gdLst>
              <a:ahLst/>
              <a:cxnLst>
                <a:cxn ang="0">
                  <a:pos x="connsiteX0" y="connsiteY0"/>
                </a:cxn>
                <a:cxn ang="0">
                  <a:pos x="connsiteX1" y="connsiteY1"/>
                </a:cxn>
                <a:cxn ang="0">
                  <a:pos x="connsiteX2" y="connsiteY2"/>
                </a:cxn>
                <a:cxn ang="0">
                  <a:pos x="connsiteX3" y="connsiteY3"/>
                </a:cxn>
              </a:cxnLst>
              <a:rect l="l" t="t" r="r" b="b"/>
              <a:pathLst>
                <a:path w="3742816" h="3158482">
                  <a:moveTo>
                    <a:pt x="0" y="0"/>
                  </a:moveTo>
                  <a:cubicBezTo>
                    <a:pt x="658613" y="160152"/>
                    <a:pt x="1317226" y="320305"/>
                    <a:pt x="1837990" y="635039"/>
                  </a:cubicBezTo>
                  <a:cubicBezTo>
                    <a:pt x="2358754" y="949773"/>
                    <a:pt x="2807112" y="1467831"/>
                    <a:pt x="3124583" y="1888405"/>
                  </a:cubicBezTo>
                  <a:cubicBezTo>
                    <a:pt x="3442054" y="2308979"/>
                    <a:pt x="3742816" y="3158482"/>
                    <a:pt x="3742816" y="3158482"/>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1" name="Group 40"/>
            <p:cNvGrpSpPr/>
            <p:nvPr/>
          </p:nvGrpSpPr>
          <p:grpSpPr>
            <a:xfrm>
              <a:off x="152401" y="2576286"/>
              <a:ext cx="5199733" cy="4191966"/>
              <a:chOff x="152401" y="2576286"/>
              <a:chExt cx="5199733" cy="4191966"/>
            </a:xfrm>
          </p:grpSpPr>
          <p:grpSp>
            <p:nvGrpSpPr>
              <p:cNvPr id="42" name="Group 41"/>
              <p:cNvGrpSpPr/>
              <p:nvPr/>
            </p:nvGrpSpPr>
            <p:grpSpPr>
              <a:xfrm>
                <a:off x="152401" y="2576286"/>
                <a:ext cx="5199733" cy="4191966"/>
                <a:chOff x="1222838" y="2576286"/>
                <a:chExt cx="5199733" cy="4191966"/>
              </a:xfrm>
            </p:grpSpPr>
            <p:sp>
              <p:nvSpPr>
                <p:cNvPr id="44" name="TextBox 43"/>
                <p:cNvSpPr txBox="1"/>
                <p:nvPr/>
              </p:nvSpPr>
              <p:spPr>
                <a:xfrm>
                  <a:off x="3719288" y="6368142"/>
                  <a:ext cx="748923" cy="400110"/>
                </a:xfrm>
                <a:prstGeom prst="rect">
                  <a:avLst/>
                </a:prstGeom>
                <a:noFill/>
              </p:spPr>
              <p:txBody>
                <a:bodyPr wrap="none" rtlCol="0">
                  <a:spAutoFit/>
                </a:bodyPr>
                <a:lstStyle/>
                <a:p>
                  <a:r>
                    <a:rPr lang="en-US" sz="2000" b="1" dirty="0" smtClean="0">
                      <a:solidFill>
                        <a:srgbClr val="2397E2"/>
                      </a:solidFill>
                    </a:rPr>
                    <a:t>Soda</a:t>
                  </a:r>
                  <a:endParaRPr lang="en-US" sz="2000" b="1" dirty="0">
                    <a:solidFill>
                      <a:srgbClr val="2397E2"/>
                    </a:solidFill>
                  </a:endParaRPr>
                </a:p>
              </p:txBody>
            </p:sp>
            <p:sp>
              <p:nvSpPr>
                <p:cNvPr id="45" name="TextBox 44"/>
                <p:cNvSpPr txBox="1"/>
                <p:nvPr/>
              </p:nvSpPr>
              <p:spPr>
                <a:xfrm>
                  <a:off x="1222838" y="3775476"/>
                  <a:ext cx="492443" cy="1041311"/>
                </a:xfrm>
                <a:prstGeom prst="rect">
                  <a:avLst/>
                </a:prstGeom>
                <a:noFill/>
              </p:spPr>
              <p:txBody>
                <a:bodyPr vert="vert270" wrap="none" rtlCol="0">
                  <a:spAutoFit/>
                </a:bodyPr>
                <a:lstStyle/>
                <a:p>
                  <a:r>
                    <a:rPr lang="en-US" sz="2000" b="1" dirty="0" smtClean="0">
                      <a:solidFill>
                        <a:schemeClr val="accent3"/>
                      </a:solidFill>
                    </a:rPr>
                    <a:t>Popcorn</a:t>
                  </a:r>
                </a:p>
              </p:txBody>
            </p:sp>
            <p:grpSp>
              <p:nvGrpSpPr>
                <p:cNvPr id="46" name="Group 45"/>
                <p:cNvGrpSpPr/>
                <p:nvPr/>
              </p:nvGrpSpPr>
              <p:grpSpPr>
                <a:xfrm>
                  <a:off x="2376714" y="2576286"/>
                  <a:ext cx="4045857" cy="3374573"/>
                  <a:chOff x="2376714" y="2576286"/>
                  <a:chExt cx="4045857" cy="3374573"/>
                </a:xfrm>
              </p:grpSpPr>
              <p:sp>
                <p:nvSpPr>
                  <p:cNvPr id="59" name="Freeform 58"/>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Group 59"/>
                  <p:cNvGrpSpPr/>
                  <p:nvPr/>
                </p:nvGrpSpPr>
                <p:grpSpPr>
                  <a:xfrm>
                    <a:off x="2376714" y="2576286"/>
                    <a:ext cx="4045857" cy="3374573"/>
                    <a:chOff x="2376714" y="2576286"/>
                    <a:chExt cx="4045857" cy="3374573"/>
                  </a:xfrm>
                </p:grpSpPr>
                <p:grpSp>
                  <p:nvGrpSpPr>
                    <p:cNvPr id="61" name="Group 60"/>
                    <p:cNvGrpSpPr/>
                    <p:nvPr/>
                  </p:nvGrpSpPr>
                  <p:grpSpPr>
                    <a:xfrm>
                      <a:off x="2376714" y="2770657"/>
                      <a:ext cx="4045857" cy="2527057"/>
                      <a:chOff x="2376714" y="2770657"/>
                      <a:chExt cx="4045857" cy="2527057"/>
                    </a:xfrm>
                  </p:grpSpPr>
                  <p:cxnSp>
                    <p:nvCxnSpPr>
                      <p:cNvPr id="69" name="Straight Connector 68"/>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2961939" y="2576286"/>
                      <a:ext cx="3169314" cy="3374573"/>
                      <a:chOff x="2961939" y="2576286"/>
                      <a:chExt cx="3169314" cy="3374573"/>
                    </a:xfrm>
                  </p:grpSpPr>
                  <p:cxnSp>
                    <p:nvCxnSpPr>
                      <p:cNvPr id="63" name="Straight Connector 62"/>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sp>
              <p:nvSpPr>
                <p:cNvPr id="47" name="TextBox 46"/>
                <p:cNvSpPr txBox="1"/>
                <p:nvPr/>
              </p:nvSpPr>
              <p:spPr>
                <a:xfrm>
                  <a:off x="2799331" y="6005283"/>
                  <a:ext cx="302336" cy="369332"/>
                </a:xfrm>
                <a:prstGeom prst="rect">
                  <a:avLst/>
                </a:prstGeom>
                <a:noFill/>
              </p:spPr>
              <p:txBody>
                <a:bodyPr wrap="none" rtlCol="0">
                  <a:spAutoFit/>
                </a:bodyPr>
                <a:lstStyle/>
                <a:p>
                  <a:r>
                    <a:rPr lang="en-US" dirty="0">
                      <a:solidFill>
                        <a:srgbClr val="2397E2"/>
                      </a:solidFill>
                    </a:rPr>
                    <a:t>1</a:t>
                  </a:r>
                </a:p>
              </p:txBody>
            </p:sp>
            <p:sp>
              <p:nvSpPr>
                <p:cNvPr id="48" name="TextBox 47"/>
                <p:cNvSpPr txBox="1"/>
                <p:nvPr/>
              </p:nvSpPr>
              <p:spPr>
                <a:xfrm>
                  <a:off x="3434422" y="6012539"/>
                  <a:ext cx="302336" cy="369332"/>
                </a:xfrm>
                <a:prstGeom prst="rect">
                  <a:avLst/>
                </a:prstGeom>
                <a:noFill/>
              </p:spPr>
              <p:txBody>
                <a:bodyPr wrap="none" rtlCol="0">
                  <a:spAutoFit/>
                </a:bodyPr>
                <a:lstStyle/>
                <a:p>
                  <a:r>
                    <a:rPr lang="en-US" dirty="0">
                      <a:solidFill>
                        <a:srgbClr val="2397E2"/>
                      </a:solidFill>
                    </a:rPr>
                    <a:t>2</a:t>
                  </a:r>
                </a:p>
              </p:txBody>
            </p:sp>
            <p:sp>
              <p:nvSpPr>
                <p:cNvPr id="49" name="TextBox 48"/>
                <p:cNvSpPr txBox="1"/>
                <p:nvPr/>
              </p:nvSpPr>
              <p:spPr>
                <a:xfrm>
                  <a:off x="4059974" y="6019795"/>
                  <a:ext cx="302336" cy="369332"/>
                </a:xfrm>
                <a:prstGeom prst="rect">
                  <a:avLst/>
                </a:prstGeom>
                <a:noFill/>
              </p:spPr>
              <p:txBody>
                <a:bodyPr wrap="none" rtlCol="0">
                  <a:spAutoFit/>
                </a:bodyPr>
                <a:lstStyle/>
                <a:p>
                  <a:r>
                    <a:rPr lang="en-US" dirty="0">
                      <a:solidFill>
                        <a:srgbClr val="2397E2"/>
                      </a:solidFill>
                    </a:rPr>
                    <a:t>3</a:t>
                  </a:r>
                </a:p>
              </p:txBody>
            </p:sp>
            <p:sp>
              <p:nvSpPr>
                <p:cNvPr id="50" name="TextBox 49"/>
                <p:cNvSpPr txBox="1"/>
                <p:nvPr/>
              </p:nvSpPr>
              <p:spPr>
                <a:xfrm>
                  <a:off x="4685526" y="6008908"/>
                  <a:ext cx="302336" cy="369332"/>
                </a:xfrm>
                <a:prstGeom prst="rect">
                  <a:avLst/>
                </a:prstGeom>
                <a:noFill/>
              </p:spPr>
              <p:txBody>
                <a:bodyPr wrap="none" rtlCol="0">
                  <a:spAutoFit/>
                </a:bodyPr>
                <a:lstStyle/>
                <a:p>
                  <a:r>
                    <a:rPr lang="en-US" dirty="0">
                      <a:solidFill>
                        <a:srgbClr val="2397E2"/>
                      </a:solidFill>
                    </a:rPr>
                    <a:t>4</a:t>
                  </a:r>
                </a:p>
              </p:txBody>
            </p:sp>
            <p:sp>
              <p:nvSpPr>
                <p:cNvPr id="51" name="TextBox 50"/>
                <p:cNvSpPr txBox="1"/>
                <p:nvPr/>
              </p:nvSpPr>
              <p:spPr>
                <a:xfrm>
                  <a:off x="5309644" y="6016164"/>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52" name="TextBox 51"/>
                <p:cNvSpPr txBox="1"/>
                <p:nvPr/>
              </p:nvSpPr>
              <p:spPr>
                <a:xfrm>
                  <a:off x="1970089" y="5094905"/>
                  <a:ext cx="302336" cy="369332"/>
                </a:xfrm>
                <a:prstGeom prst="rect">
                  <a:avLst/>
                </a:prstGeom>
                <a:noFill/>
              </p:spPr>
              <p:txBody>
                <a:bodyPr wrap="none" rtlCol="0">
                  <a:spAutoFit/>
                </a:bodyPr>
                <a:lstStyle/>
                <a:p>
                  <a:r>
                    <a:rPr lang="en-US" dirty="0" smtClean="0">
                      <a:solidFill>
                        <a:srgbClr val="2397E2"/>
                      </a:solidFill>
                    </a:rPr>
                    <a:t>1</a:t>
                  </a:r>
                  <a:endParaRPr lang="en-US" dirty="0">
                    <a:solidFill>
                      <a:srgbClr val="2397E2"/>
                    </a:solidFill>
                  </a:endParaRPr>
                </a:p>
              </p:txBody>
            </p:sp>
            <p:sp>
              <p:nvSpPr>
                <p:cNvPr id="53" name="TextBox 52"/>
                <p:cNvSpPr txBox="1"/>
                <p:nvPr/>
              </p:nvSpPr>
              <p:spPr>
                <a:xfrm>
                  <a:off x="1959202" y="4467156"/>
                  <a:ext cx="302336" cy="369332"/>
                </a:xfrm>
                <a:prstGeom prst="rect">
                  <a:avLst/>
                </a:prstGeom>
                <a:noFill/>
              </p:spPr>
              <p:txBody>
                <a:bodyPr wrap="none" rtlCol="0">
                  <a:spAutoFit/>
                </a:bodyPr>
                <a:lstStyle/>
                <a:p>
                  <a:r>
                    <a:rPr lang="en-US" dirty="0">
                      <a:solidFill>
                        <a:srgbClr val="2397E2"/>
                      </a:solidFill>
                    </a:rPr>
                    <a:t>2</a:t>
                  </a:r>
                </a:p>
              </p:txBody>
            </p:sp>
            <p:sp>
              <p:nvSpPr>
                <p:cNvPr id="54" name="TextBox 53"/>
                <p:cNvSpPr txBox="1"/>
                <p:nvPr/>
              </p:nvSpPr>
              <p:spPr>
                <a:xfrm>
                  <a:off x="1966458" y="3821264"/>
                  <a:ext cx="302336" cy="369332"/>
                </a:xfrm>
                <a:prstGeom prst="rect">
                  <a:avLst/>
                </a:prstGeom>
                <a:noFill/>
              </p:spPr>
              <p:txBody>
                <a:bodyPr wrap="none" rtlCol="0">
                  <a:spAutoFit/>
                </a:bodyPr>
                <a:lstStyle/>
                <a:p>
                  <a:r>
                    <a:rPr lang="en-US" dirty="0">
                      <a:solidFill>
                        <a:srgbClr val="2397E2"/>
                      </a:solidFill>
                    </a:rPr>
                    <a:t>3</a:t>
                  </a:r>
                </a:p>
              </p:txBody>
            </p:sp>
            <p:sp>
              <p:nvSpPr>
                <p:cNvPr id="55" name="TextBox 54"/>
                <p:cNvSpPr txBox="1"/>
                <p:nvPr/>
              </p:nvSpPr>
              <p:spPr>
                <a:xfrm>
                  <a:off x="1973714" y="3229801"/>
                  <a:ext cx="302336" cy="369332"/>
                </a:xfrm>
                <a:prstGeom prst="rect">
                  <a:avLst/>
                </a:prstGeom>
                <a:noFill/>
              </p:spPr>
              <p:txBody>
                <a:bodyPr wrap="none" rtlCol="0">
                  <a:spAutoFit/>
                </a:bodyPr>
                <a:lstStyle/>
                <a:p>
                  <a:r>
                    <a:rPr lang="en-US" dirty="0">
                      <a:solidFill>
                        <a:srgbClr val="2397E2"/>
                      </a:solidFill>
                    </a:rPr>
                    <a:t>4</a:t>
                  </a:r>
                </a:p>
              </p:txBody>
            </p:sp>
            <p:sp>
              <p:nvSpPr>
                <p:cNvPr id="56" name="TextBox 55"/>
                <p:cNvSpPr txBox="1"/>
                <p:nvPr/>
              </p:nvSpPr>
              <p:spPr>
                <a:xfrm>
                  <a:off x="1991943" y="2602052"/>
                  <a:ext cx="302336" cy="369332"/>
                </a:xfrm>
                <a:prstGeom prst="rect">
                  <a:avLst/>
                </a:prstGeom>
                <a:noFill/>
              </p:spPr>
              <p:txBody>
                <a:bodyPr wrap="none" rtlCol="0">
                  <a:spAutoFit/>
                </a:bodyPr>
                <a:lstStyle/>
                <a:p>
                  <a:r>
                    <a:rPr lang="en-US" dirty="0">
                      <a:solidFill>
                        <a:srgbClr val="2397E2"/>
                      </a:solidFill>
                    </a:rPr>
                    <a:t>5</a:t>
                  </a:r>
                </a:p>
              </p:txBody>
            </p:sp>
            <p:sp>
              <p:nvSpPr>
                <p:cNvPr id="57" name="TextBox 56"/>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58" name="TextBox 57"/>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43" name="TextBox 42"/>
              <p:cNvSpPr txBox="1"/>
              <p:nvPr/>
            </p:nvSpPr>
            <p:spPr>
              <a:xfrm>
                <a:off x="4892877" y="6018156"/>
                <a:ext cx="302336" cy="369332"/>
              </a:xfrm>
              <a:prstGeom prst="rect">
                <a:avLst/>
              </a:prstGeom>
              <a:noFill/>
            </p:spPr>
            <p:txBody>
              <a:bodyPr wrap="none" rtlCol="0">
                <a:spAutoFit/>
              </a:bodyPr>
              <a:lstStyle/>
              <a:p>
                <a:r>
                  <a:rPr lang="en-US" dirty="0">
                    <a:solidFill>
                      <a:srgbClr val="2397E2"/>
                    </a:solidFill>
                  </a:rPr>
                  <a:t>6</a:t>
                </a:r>
              </a:p>
            </p:txBody>
          </p:sp>
        </p:grpSp>
      </p:grpSp>
    </p:spTree>
    <p:extLst>
      <p:ext uri="{BB962C8B-B14F-4D97-AF65-F5344CB8AC3E}">
        <p14:creationId xmlns:p14="http://schemas.microsoft.com/office/powerpoint/2010/main" val="307007244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9"/>
                                        </p:tgtEl>
                                        <p:attrNameLst>
                                          <p:attrName>ppt_w</p:attrName>
                                        </p:attrNameLst>
                                      </p:cBhvr>
                                      <p:tavLst>
                                        <p:tav tm="0">
                                          <p:val>
                                            <p:strVal val="ppt_w"/>
                                          </p:val>
                                        </p:tav>
                                        <p:tav tm="100000">
                                          <p:val>
                                            <p:fltVal val="0"/>
                                          </p:val>
                                        </p:tav>
                                      </p:tavLst>
                                    </p:anim>
                                    <p:anim calcmode="lin" valueType="num">
                                      <p:cBhvr>
                                        <p:cTn id="7" dur="1000"/>
                                        <p:tgtEl>
                                          <p:spTgt spid="39"/>
                                        </p:tgtEl>
                                        <p:attrNameLst>
                                          <p:attrName>ppt_h</p:attrName>
                                        </p:attrNameLst>
                                      </p:cBhvr>
                                      <p:tavLst>
                                        <p:tav tm="0">
                                          <p:val>
                                            <p:strVal val="ppt_h"/>
                                          </p:val>
                                        </p:tav>
                                        <p:tav tm="100000">
                                          <p:val>
                                            <p:fltVal val="0"/>
                                          </p:val>
                                        </p:tav>
                                      </p:tavLst>
                                    </p:anim>
                                    <p:anim calcmode="lin" valueType="num">
                                      <p:cBhvr>
                                        <p:cTn id="8" dur="1000"/>
                                        <p:tgtEl>
                                          <p:spTgt spid="39"/>
                                        </p:tgtEl>
                                        <p:attrNameLst>
                                          <p:attrName>style.rotation</p:attrName>
                                        </p:attrNameLst>
                                      </p:cBhvr>
                                      <p:tavLst>
                                        <p:tav tm="0">
                                          <p:val>
                                            <p:fltVal val="0"/>
                                          </p:val>
                                        </p:tav>
                                        <p:tav tm="100000">
                                          <p:val>
                                            <p:fltVal val="90"/>
                                          </p:val>
                                        </p:tav>
                                      </p:tavLst>
                                    </p:anim>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from AP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Straight-Line PPF</a:t>
            </a:r>
          </a:p>
          <a:p>
            <a:pPr lvl="1"/>
            <a:r>
              <a:rPr lang="en-US" dirty="0" smtClean="0"/>
              <a:t>Calculate OC</a:t>
            </a:r>
          </a:p>
          <a:p>
            <a:pPr lvl="1"/>
            <a:r>
              <a:rPr lang="en-US" dirty="0" smtClean="0"/>
              <a:t>Calculate comparative </a:t>
            </a:r>
            <a:r>
              <a:rPr lang="en-US" dirty="0"/>
              <a:t>a</a:t>
            </a:r>
            <a:r>
              <a:rPr lang="en-US" dirty="0" smtClean="0"/>
              <a:t>dvantage</a:t>
            </a:r>
          </a:p>
          <a:p>
            <a:pPr lvl="1"/>
            <a:r>
              <a:rPr lang="en-US" dirty="0" smtClean="0"/>
              <a:t>Determine absolute </a:t>
            </a:r>
            <a:r>
              <a:rPr lang="en-US" dirty="0"/>
              <a:t>a</a:t>
            </a:r>
            <a:r>
              <a:rPr lang="en-US" dirty="0" smtClean="0"/>
              <a:t>dvantage</a:t>
            </a:r>
          </a:p>
          <a:p>
            <a:r>
              <a:rPr lang="en-US" dirty="0" smtClean="0"/>
              <a:t>Bowed Out PPF</a:t>
            </a:r>
          </a:p>
          <a:p>
            <a:pPr lvl="1"/>
            <a:r>
              <a:rPr lang="en-US" dirty="0" smtClean="0"/>
              <a:t>Calculate OC</a:t>
            </a:r>
          </a:p>
          <a:p>
            <a:r>
              <a:rPr lang="en-US" dirty="0" smtClean="0"/>
              <a:t>Transformations of PPF</a:t>
            </a:r>
          </a:p>
          <a:p>
            <a:pPr lvl="1"/>
            <a:r>
              <a:rPr lang="en-US" dirty="0" smtClean="0"/>
              <a:t>Explain effects of investment in capital (K)</a:t>
            </a:r>
          </a:p>
          <a:p>
            <a:pPr lvl="1"/>
            <a:r>
              <a:rPr lang="en-US" dirty="0" smtClean="0"/>
              <a:t>Explain PPF transformations and economic growth</a:t>
            </a:r>
            <a:endParaRPr lang="en-US" dirty="0"/>
          </a:p>
        </p:txBody>
      </p:sp>
    </p:spTree>
    <p:extLst>
      <p:ext uri="{BB962C8B-B14F-4D97-AF65-F5344CB8AC3E}">
        <p14:creationId xmlns:p14="http://schemas.microsoft.com/office/powerpoint/2010/main" val="43592740"/>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Transformations to PPF</a:t>
            </a:r>
            <a:endParaRPr lang="en-US" dirty="0"/>
          </a:p>
        </p:txBody>
      </p:sp>
      <p:sp>
        <p:nvSpPr>
          <p:cNvPr id="37" name="Content Placeholder 36"/>
          <p:cNvSpPr>
            <a:spLocks noGrp="1"/>
          </p:cNvSpPr>
          <p:nvPr>
            <p:ph idx="1"/>
          </p:nvPr>
        </p:nvSpPr>
        <p:spPr>
          <a:xfrm>
            <a:off x="-33911" y="3108504"/>
            <a:ext cx="3922036" cy="3267169"/>
          </a:xfrm>
        </p:spPr>
        <p:txBody>
          <a:bodyPr/>
          <a:lstStyle/>
          <a:p>
            <a:r>
              <a:rPr lang="en-US" sz="2400" dirty="0" smtClean="0"/>
              <a:t>Illustrate the </a:t>
            </a:r>
            <a:r>
              <a:rPr lang="en-US" sz="2400" dirty="0"/>
              <a:t>effect of each of the following investments at the bakery </a:t>
            </a:r>
          </a:p>
          <a:p>
            <a:pPr lvl="1"/>
            <a:r>
              <a:rPr lang="en-US" dirty="0">
                <a:solidFill>
                  <a:schemeClr val="tx1"/>
                </a:solidFill>
              </a:rPr>
              <a:t>New Fryer</a:t>
            </a:r>
          </a:p>
          <a:p>
            <a:pPr lvl="1"/>
            <a:r>
              <a:rPr lang="en-US" dirty="0">
                <a:solidFill>
                  <a:srgbClr val="000000"/>
                </a:solidFill>
              </a:rPr>
              <a:t>New Oven</a:t>
            </a:r>
          </a:p>
          <a:p>
            <a:pPr lvl="1"/>
            <a:r>
              <a:rPr lang="en-US" dirty="0">
                <a:solidFill>
                  <a:srgbClr val="000000"/>
                </a:solidFill>
              </a:rPr>
              <a:t>New Mixers</a:t>
            </a:r>
          </a:p>
          <a:p>
            <a:endParaRPr lang="en-US" dirty="0"/>
          </a:p>
        </p:txBody>
      </p:sp>
      <p:grpSp>
        <p:nvGrpSpPr>
          <p:cNvPr id="4" name="Group 3"/>
          <p:cNvGrpSpPr/>
          <p:nvPr/>
        </p:nvGrpSpPr>
        <p:grpSpPr>
          <a:xfrm>
            <a:off x="3888125" y="2666034"/>
            <a:ext cx="5199733" cy="4191966"/>
            <a:chOff x="1222838" y="2576286"/>
            <a:chExt cx="5199733" cy="4191966"/>
          </a:xfrm>
        </p:grpSpPr>
        <p:sp>
          <p:nvSpPr>
            <p:cNvPr id="5" name="TextBox 4"/>
            <p:cNvSpPr txBox="1"/>
            <p:nvPr/>
          </p:nvSpPr>
          <p:spPr>
            <a:xfrm>
              <a:off x="3719288" y="6368142"/>
              <a:ext cx="1018227" cy="400110"/>
            </a:xfrm>
            <a:prstGeom prst="rect">
              <a:avLst/>
            </a:prstGeom>
            <a:noFill/>
          </p:spPr>
          <p:txBody>
            <a:bodyPr wrap="none" rtlCol="0">
              <a:spAutoFit/>
            </a:bodyPr>
            <a:lstStyle/>
            <a:p>
              <a:r>
                <a:rPr lang="en-US" sz="2000" b="1" dirty="0" smtClean="0">
                  <a:solidFill>
                    <a:srgbClr val="2397E2"/>
                  </a:solidFill>
                </a:rPr>
                <a:t>Donuts</a:t>
              </a:r>
              <a:endParaRPr lang="en-US" sz="2000" b="1" dirty="0">
                <a:solidFill>
                  <a:srgbClr val="2397E2"/>
                </a:solidFill>
              </a:endParaRPr>
            </a:p>
          </p:txBody>
        </p:sp>
        <p:sp>
          <p:nvSpPr>
            <p:cNvPr id="6" name="TextBox 5"/>
            <p:cNvSpPr txBox="1"/>
            <p:nvPr/>
          </p:nvSpPr>
          <p:spPr>
            <a:xfrm>
              <a:off x="1222838" y="3281351"/>
              <a:ext cx="492443" cy="1903100"/>
            </a:xfrm>
            <a:prstGeom prst="rect">
              <a:avLst/>
            </a:prstGeom>
            <a:noFill/>
          </p:spPr>
          <p:txBody>
            <a:bodyPr vert="vert270" wrap="none" rtlCol="0">
              <a:spAutoFit/>
            </a:bodyPr>
            <a:lstStyle/>
            <a:p>
              <a:r>
                <a:rPr lang="en-US" sz="2000" b="1" dirty="0" smtClean="0">
                  <a:solidFill>
                    <a:schemeClr val="accent3"/>
                  </a:solidFill>
                </a:rPr>
                <a:t>Loaves of Bread</a:t>
              </a:r>
            </a:p>
          </p:txBody>
        </p:sp>
        <p:grpSp>
          <p:nvGrpSpPr>
            <p:cNvPr id="7" name="Group 6"/>
            <p:cNvGrpSpPr/>
            <p:nvPr/>
          </p:nvGrpSpPr>
          <p:grpSpPr>
            <a:xfrm>
              <a:off x="2376714" y="2576286"/>
              <a:ext cx="4045857" cy="3374573"/>
              <a:chOff x="2376714" y="2576286"/>
              <a:chExt cx="4045857" cy="3374573"/>
            </a:xfrm>
          </p:grpSpPr>
          <p:sp>
            <p:nvSpPr>
              <p:cNvPr id="21" name="Freeform 20"/>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2376714" y="2576286"/>
                <a:ext cx="4045857" cy="3374573"/>
                <a:chOff x="2376714" y="2576286"/>
                <a:chExt cx="4045857" cy="3374573"/>
              </a:xfrm>
            </p:grpSpPr>
            <p:grpSp>
              <p:nvGrpSpPr>
                <p:cNvPr id="23" name="Group 22"/>
                <p:cNvGrpSpPr/>
                <p:nvPr/>
              </p:nvGrpSpPr>
              <p:grpSpPr>
                <a:xfrm>
                  <a:off x="2376714" y="2770657"/>
                  <a:ext cx="4045857" cy="2527057"/>
                  <a:chOff x="2376714" y="2770657"/>
                  <a:chExt cx="4045857" cy="2527057"/>
                </a:xfrm>
              </p:grpSpPr>
              <p:cxnSp>
                <p:nvCxnSpPr>
                  <p:cNvPr id="31" name="Straight Connector 30"/>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961939" y="2576286"/>
                  <a:ext cx="3169314" cy="3374573"/>
                  <a:chOff x="2961939" y="2576286"/>
                  <a:chExt cx="3169314" cy="3374573"/>
                </a:xfrm>
              </p:grpSpPr>
              <p:cxnSp>
                <p:nvCxnSpPr>
                  <p:cNvPr id="25" name="Straight Connector 24"/>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cxnSp>
          <p:nvCxnSpPr>
            <p:cNvPr id="8" name="Straight Connector 7"/>
            <p:cNvCxnSpPr/>
            <p:nvPr/>
          </p:nvCxnSpPr>
          <p:spPr>
            <a:xfrm>
              <a:off x="2360929" y="4025113"/>
              <a:ext cx="1879622" cy="1925746"/>
            </a:xfrm>
            <a:prstGeom prst="line">
              <a:avLst/>
            </a:prstGeom>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2799331" y="6005283"/>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10" name="TextBox 9"/>
            <p:cNvSpPr txBox="1"/>
            <p:nvPr/>
          </p:nvSpPr>
          <p:spPr>
            <a:xfrm>
              <a:off x="3350877" y="6012539"/>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11" name="TextBox 10"/>
            <p:cNvSpPr txBox="1"/>
            <p:nvPr/>
          </p:nvSpPr>
          <p:spPr>
            <a:xfrm>
              <a:off x="3993138" y="6019795"/>
              <a:ext cx="420007" cy="369332"/>
            </a:xfrm>
            <a:prstGeom prst="rect">
              <a:avLst/>
            </a:prstGeom>
            <a:noFill/>
          </p:spPr>
          <p:txBody>
            <a:bodyPr wrap="none" rtlCol="0">
              <a:spAutoFit/>
            </a:bodyPr>
            <a:lstStyle/>
            <a:p>
              <a:r>
                <a:rPr lang="en-US" dirty="0" smtClean="0">
                  <a:solidFill>
                    <a:srgbClr val="2397E2"/>
                  </a:solidFill>
                </a:rPr>
                <a:t>15</a:t>
              </a:r>
              <a:endParaRPr lang="en-US" dirty="0">
                <a:solidFill>
                  <a:srgbClr val="2397E2"/>
                </a:solidFill>
              </a:endParaRPr>
            </a:p>
          </p:txBody>
        </p:sp>
        <p:sp>
          <p:nvSpPr>
            <p:cNvPr id="12" name="TextBox 11"/>
            <p:cNvSpPr txBox="1"/>
            <p:nvPr/>
          </p:nvSpPr>
          <p:spPr>
            <a:xfrm>
              <a:off x="4635399" y="6008908"/>
              <a:ext cx="420007" cy="369332"/>
            </a:xfrm>
            <a:prstGeom prst="rect">
              <a:avLst/>
            </a:prstGeom>
            <a:noFill/>
          </p:spPr>
          <p:txBody>
            <a:bodyPr wrap="none" rtlCol="0">
              <a:spAutoFit/>
            </a:bodyPr>
            <a:lstStyle/>
            <a:p>
              <a:r>
                <a:rPr lang="en-US" dirty="0" smtClean="0">
                  <a:solidFill>
                    <a:srgbClr val="2397E2"/>
                  </a:solidFill>
                </a:rPr>
                <a:t>20</a:t>
              </a:r>
              <a:endParaRPr lang="en-US" dirty="0">
                <a:solidFill>
                  <a:srgbClr val="2397E2"/>
                </a:solidFill>
              </a:endParaRPr>
            </a:p>
          </p:txBody>
        </p:sp>
        <p:sp>
          <p:nvSpPr>
            <p:cNvPr id="13" name="TextBox 12"/>
            <p:cNvSpPr txBox="1"/>
            <p:nvPr/>
          </p:nvSpPr>
          <p:spPr>
            <a:xfrm>
              <a:off x="5259517" y="6016164"/>
              <a:ext cx="420007" cy="369332"/>
            </a:xfrm>
            <a:prstGeom prst="rect">
              <a:avLst/>
            </a:prstGeom>
            <a:noFill/>
          </p:spPr>
          <p:txBody>
            <a:bodyPr wrap="none" rtlCol="0">
              <a:spAutoFit/>
            </a:bodyPr>
            <a:lstStyle/>
            <a:p>
              <a:r>
                <a:rPr lang="en-US" dirty="0" smtClean="0">
                  <a:solidFill>
                    <a:srgbClr val="2397E2"/>
                  </a:solidFill>
                </a:rPr>
                <a:t>25</a:t>
              </a:r>
              <a:endParaRPr lang="en-US" dirty="0">
                <a:solidFill>
                  <a:srgbClr val="2397E2"/>
                </a:solidFill>
              </a:endParaRPr>
            </a:p>
          </p:txBody>
        </p:sp>
        <p:sp>
          <p:nvSpPr>
            <p:cNvPr id="14" name="TextBox 13"/>
            <p:cNvSpPr txBox="1"/>
            <p:nvPr/>
          </p:nvSpPr>
          <p:spPr>
            <a:xfrm>
              <a:off x="1970089" y="5094905"/>
              <a:ext cx="302336" cy="369332"/>
            </a:xfrm>
            <a:prstGeom prst="rect">
              <a:avLst/>
            </a:prstGeom>
            <a:noFill/>
          </p:spPr>
          <p:txBody>
            <a:bodyPr wrap="none" rtlCol="0">
              <a:spAutoFit/>
            </a:bodyPr>
            <a:lstStyle/>
            <a:p>
              <a:r>
                <a:rPr lang="en-US" dirty="0">
                  <a:solidFill>
                    <a:srgbClr val="2397E2"/>
                  </a:solidFill>
                </a:rPr>
                <a:t>2</a:t>
              </a:r>
            </a:p>
          </p:txBody>
        </p:sp>
        <p:sp>
          <p:nvSpPr>
            <p:cNvPr id="15" name="TextBox 14"/>
            <p:cNvSpPr txBox="1"/>
            <p:nvPr/>
          </p:nvSpPr>
          <p:spPr>
            <a:xfrm>
              <a:off x="1959202" y="4467156"/>
              <a:ext cx="302336" cy="369332"/>
            </a:xfrm>
            <a:prstGeom prst="rect">
              <a:avLst/>
            </a:prstGeom>
            <a:noFill/>
          </p:spPr>
          <p:txBody>
            <a:bodyPr wrap="none" rtlCol="0">
              <a:spAutoFit/>
            </a:bodyPr>
            <a:lstStyle/>
            <a:p>
              <a:r>
                <a:rPr lang="en-US" dirty="0" smtClean="0">
                  <a:solidFill>
                    <a:srgbClr val="2397E2"/>
                  </a:solidFill>
                </a:rPr>
                <a:t>4</a:t>
              </a:r>
              <a:endParaRPr lang="en-US" dirty="0">
                <a:solidFill>
                  <a:srgbClr val="2397E2"/>
                </a:solidFill>
              </a:endParaRPr>
            </a:p>
          </p:txBody>
        </p:sp>
        <p:sp>
          <p:nvSpPr>
            <p:cNvPr id="16" name="TextBox 15"/>
            <p:cNvSpPr txBox="1"/>
            <p:nvPr/>
          </p:nvSpPr>
          <p:spPr>
            <a:xfrm>
              <a:off x="1966458" y="3821264"/>
              <a:ext cx="302336" cy="369332"/>
            </a:xfrm>
            <a:prstGeom prst="rect">
              <a:avLst/>
            </a:prstGeom>
            <a:noFill/>
          </p:spPr>
          <p:txBody>
            <a:bodyPr wrap="none" rtlCol="0">
              <a:spAutoFit/>
            </a:bodyPr>
            <a:lstStyle/>
            <a:p>
              <a:r>
                <a:rPr lang="en-US" dirty="0" smtClean="0">
                  <a:solidFill>
                    <a:srgbClr val="2397E2"/>
                  </a:solidFill>
                </a:rPr>
                <a:t>6</a:t>
              </a:r>
              <a:endParaRPr lang="en-US" dirty="0">
                <a:solidFill>
                  <a:srgbClr val="2397E2"/>
                </a:solidFill>
              </a:endParaRPr>
            </a:p>
          </p:txBody>
        </p:sp>
        <p:sp>
          <p:nvSpPr>
            <p:cNvPr id="17" name="TextBox 16"/>
            <p:cNvSpPr txBox="1"/>
            <p:nvPr/>
          </p:nvSpPr>
          <p:spPr>
            <a:xfrm>
              <a:off x="1973714" y="3229801"/>
              <a:ext cx="302336" cy="369332"/>
            </a:xfrm>
            <a:prstGeom prst="rect">
              <a:avLst/>
            </a:prstGeom>
            <a:noFill/>
          </p:spPr>
          <p:txBody>
            <a:bodyPr wrap="none" rtlCol="0">
              <a:spAutoFit/>
            </a:bodyPr>
            <a:lstStyle/>
            <a:p>
              <a:r>
                <a:rPr lang="en-US" dirty="0" smtClean="0">
                  <a:solidFill>
                    <a:srgbClr val="2397E2"/>
                  </a:solidFill>
                </a:rPr>
                <a:t>8</a:t>
              </a:r>
              <a:endParaRPr lang="en-US" dirty="0">
                <a:solidFill>
                  <a:srgbClr val="2397E2"/>
                </a:solidFill>
              </a:endParaRPr>
            </a:p>
          </p:txBody>
        </p:sp>
        <p:sp>
          <p:nvSpPr>
            <p:cNvPr id="18" name="TextBox 17"/>
            <p:cNvSpPr txBox="1"/>
            <p:nvPr/>
          </p:nvSpPr>
          <p:spPr>
            <a:xfrm>
              <a:off x="1908398" y="2602052"/>
              <a:ext cx="420007" cy="369332"/>
            </a:xfrm>
            <a:prstGeom prst="rect">
              <a:avLst/>
            </a:prstGeom>
            <a:noFill/>
          </p:spPr>
          <p:txBody>
            <a:bodyPr wrap="none" rtlCol="0">
              <a:spAutoFit/>
            </a:bodyPr>
            <a:lstStyle/>
            <a:p>
              <a:r>
                <a:rPr lang="en-US" dirty="0" smtClean="0">
                  <a:solidFill>
                    <a:srgbClr val="2397E2"/>
                  </a:solidFill>
                </a:rPr>
                <a:t>10</a:t>
              </a:r>
              <a:endParaRPr lang="en-US" dirty="0">
                <a:solidFill>
                  <a:srgbClr val="2397E2"/>
                </a:solidFill>
              </a:endParaRPr>
            </a:p>
          </p:txBody>
        </p:sp>
        <p:sp>
          <p:nvSpPr>
            <p:cNvPr id="19" name="TextBox 18"/>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20" name="TextBox 19"/>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cxnSp>
        <p:nvCxnSpPr>
          <p:cNvPr id="38" name="Straight Connector 37"/>
          <p:cNvCxnSpPr/>
          <p:nvPr/>
        </p:nvCxnSpPr>
        <p:spPr>
          <a:xfrm>
            <a:off x="5042001" y="2857063"/>
            <a:ext cx="3124304" cy="3180200"/>
          </a:xfrm>
          <a:prstGeom prst="line">
            <a:avLst/>
          </a:prstGeom>
          <a:ln>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a:off x="5042001" y="2857063"/>
            <a:ext cx="1863837" cy="3176895"/>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5042002" y="4133004"/>
            <a:ext cx="3106160" cy="1907603"/>
          </a:xfrm>
          <a:prstGeom prst="line">
            <a:avLst/>
          </a:prstGeom>
          <a:ln>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36892861"/>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7">
                                            <p:txEl>
                                              <p:pRg st="1" end="1"/>
                                            </p:txEl>
                                          </p:spTgt>
                                        </p:tgtEl>
                                        <p:attrNameLst>
                                          <p:attrName>style.color</p:attrName>
                                        </p:attrNameLst>
                                      </p:cBhvr>
                                      <p:to>
                                        <a:schemeClr val="hlink"/>
                                      </p:to>
                                    </p:animClr>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par>
                                <p:cTn id="16" presetID="3" presetClass="emph" presetSubtype="2" fill="hold" nodeType="withEffect">
                                  <p:stCondLst>
                                    <p:cond delay="0"/>
                                  </p:stCondLst>
                                  <p:childTnLst>
                                    <p:animClr clrSpc="rgb" dir="cw">
                                      <p:cBhvr override="childStyle">
                                        <p:cTn id="17" dur="500" fill="hold"/>
                                        <p:tgtEl>
                                          <p:spTgt spid="37">
                                            <p:txEl>
                                              <p:pRg st="2" end="2"/>
                                            </p:txEl>
                                          </p:spTgt>
                                        </p:tgtEl>
                                        <p:attrNameLst>
                                          <p:attrName>style.color</p:attrName>
                                        </p:attrNameLst>
                                      </p:cBhvr>
                                      <p:to>
                                        <a:schemeClr val="accent1"/>
                                      </p:to>
                                    </p:animClr>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3" presetClass="emph" presetSubtype="2" fill="hold" nodeType="withEffect">
                                  <p:stCondLst>
                                    <p:cond delay="0"/>
                                  </p:stCondLst>
                                  <p:childTnLst>
                                    <p:animClr clrSpc="rgb" dir="cw">
                                      <p:cBhvr override="childStyle">
                                        <p:cTn id="28" dur="500" fill="hold"/>
                                        <p:tgtEl>
                                          <p:spTgt spid="37">
                                            <p:txEl>
                                              <p:pRg st="3" end="3"/>
                                            </p:txEl>
                                          </p:spTgt>
                                        </p:tgtEl>
                                        <p:attrNameLst>
                                          <p:attrName>style.color</p:attrName>
                                        </p:attrNameLst>
                                      </p:cBhvr>
                                      <p:to>
                                        <a:srgbClr val="CC66FF"/>
                                      </p:to>
                                    </p:animClr>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Opportunity Cost</a:t>
            </a:r>
            <a:endParaRPr lang="en-US" dirty="0"/>
          </a:p>
        </p:txBody>
      </p:sp>
      <p:sp>
        <p:nvSpPr>
          <p:cNvPr id="7" name="Text Placeholder 6"/>
          <p:cNvSpPr>
            <a:spLocks noGrp="1"/>
          </p:cNvSpPr>
          <p:nvPr>
            <p:ph type="body" idx="1"/>
          </p:nvPr>
        </p:nvSpPr>
        <p:spPr/>
        <p:txBody>
          <a:bodyPr/>
          <a:lstStyle/>
          <a:p>
            <a:r>
              <a:rPr lang="en-US" dirty="0" smtClean="0"/>
              <a:t>Lesson 2</a:t>
            </a:r>
            <a:endParaRPr lang="en-US" dirty="0"/>
          </a:p>
        </p:txBody>
      </p:sp>
    </p:spTree>
    <p:extLst>
      <p:ext uri="{BB962C8B-B14F-4D97-AF65-F5344CB8AC3E}">
        <p14:creationId xmlns:p14="http://schemas.microsoft.com/office/powerpoint/2010/main" val="294705312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Transformations to PPF</a:t>
            </a:r>
            <a:endParaRPr lang="en-US" dirty="0"/>
          </a:p>
        </p:txBody>
      </p:sp>
      <p:sp>
        <p:nvSpPr>
          <p:cNvPr id="3" name="Content Placeholder 2"/>
          <p:cNvSpPr>
            <a:spLocks noGrp="1"/>
          </p:cNvSpPr>
          <p:nvPr>
            <p:ph idx="1"/>
          </p:nvPr>
        </p:nvSpPr>
        <p:spPr/>
        <p:txBody>
          <a:bodyPr/>
          <a:lstStyle/>
          <a:p>
            <a:r>
              <a:rPr lang="en-US" dirty="0" smtClean="0"/>
              <a:t>Investments in resources like capital (K) or labor (L) will increase the production of goods causing the PPF to shift outward.</a:t>
            </a:r>
          </a:p>
          <a:p>
            <a:r>
              <a:rPr lang="en-US" dirty="0" smtClean="0"/>
              <a:t>If investment affects one good, only that good shifts out creating a rotation.</a:t>
            </a:r>
          </a:p>
          <a:p>
            <a:r>
              <a:rPr lang="en-US" dirty="0" smtClean="0"/>
              <a:t>If investment affects both goods, the entire PPF shifts outward.</a:t>
            </a:r>
            <a:endParaRPr lang="en-US" dirty="0"/>
          </a:p>
        </p:txBody>
      </p:sp>
    </p:spTree>
    <p:extLst>
      <p:ext uri="{BB962C8B-B14F-4D97-AF65-F5344CB8AC3E}">
        <p14:creationId xmlns:p14="http://schemas.microsoft.com/office/powerpoint/2010/main" val="132257139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#1</a:t>
            </a:r>
            <a:br>
              <a:rPr lang="en-US" dirty="0" smtClean="0"/>
            </a:br>
            <a:r>
              <a:rPr lang="en-US" sz="2000" dirty="0" smtClean="0">
                <a:solidFill>
                  <a:schemeClr val="accent2"/>
                </a:solidFill>
              </a:rPr>
              <a:t>Bowtie Cinema </a:t>
            </a:r>
            <a:r>
              <a:rPr lang="en-US" sz="2000" dirty="0" smtClean="0"/>
              <a:t>and </a:t>
            </a:r>
            <a:r>
              <a:rPr lang="en-US" sz="2000" dirty="0" smtClean="0">
                <a:solidFill>
                  <a:schemeClr val="accent6"/>
                </a:solidFill>
              </a:rPr>
              <a:t>Regal</a:t>
            </a:r>
            <a:r>
              <a:rPr lang="en-US" sz="2000" dirty="0" smtClean="0"/>
              <a:t> run a concession stand where they have both popcorn and soda machines. The PPF below shows how many of each machine they have.</a:t>
            </a:r>
            <a:endParaRPr lang="en-US" sz="2000" dirty="0"/>
          </a:p>
        </p:txBody>
      </p:sp>
      <p:sp>
        <p:nvSpPr>
          <p:cNvPr id="76" name="Content Placeholder 75"/>
          <p:cNvSpPr>
            <a:spLocks noGrp="1"/>
          </p:cNvSpPr>
          <p:nvPr>
            <p:ph idx="1"/>
          </p:nvPr>
        </p:nvSpPr>
        <p:spPr>
          <a:xfrm>
            <a:off x="739775" y="2770094"/>
            <a:ext cx="4140249" cy="3267169"/>
          </a:xfrm>
        </p:spPr>
        <p:txBody>
          <a:bodyPr>
            <a:normAutofit/>
          </a:bodyPr>
          <a:lstStyle/>
          <a:p>
            <a:r>
              <a:rPr lang="en-US" dirty="0" smtClean="0"/>
              <a:t>Determine who has a comparative advantage in which product: </a:t>
            </a:r>
            <a:r>
              <a:rPr lang="en-US" dirty="0" smtClean="0">
                <a:solidFill>
                  <a:schemeClr val="accent2"/>
                </a:solidFill>
              </a:rPr>
              <a:t>Bowtie Cinema</a:t>
            </a:r>
            <a:r>
              <a:rPr lang="en-US" dirty="0" smtClean="0"/>
              <a:t> or </a:t>
            </a:r>
            <a:r>
              <a:rPr lang="en-US" dirty="0" smtClean="0">
                <a:solidFill>
                  <a:schemeClr val="accent6"/>
                </a:solidFill>
              </a:rPr>
              <a:t>Regal</a:t>
            </a:r>
            <a:r>
              <a:rPr lang="en-US" dirty="0" smtClean="0">
                <a:solidFill>
                  <a:srgbClr val="000000"/>
                </a:solidFill>
              </a:rPr>
              <a:t>.</a:t>
            </a:r>
          </a:p>
          <a:p>
            <a:r>
              <a:rPr lang="en-US" dirty="0" smtClean="0">
                <a:solidFill>
                  <a:srgbClr val="000000"/>
                </a:solidFill>
              </a:rPr>
              <a:t>Determine if anyone has an absolute advantage in either product.</a:t>
            </a:r>
          </a:p>
        </p:txBody>
      </p:sp>
      <p:grpSp>
        <p:nvGrpSpPr>
          <p:cNvPr id="41" name="Group 40"/>
          <p:cNvGrpSpPr/>
          <p:nvPr/>
        </p:nvGrpSpPr>
        <p:grpSpPr>
          <a:xfrm>
            <a:off x="4880024" y="2922494"/>
            <a:ext cx="3959176" cy="3788006"/>
            <a:chOff x="152401" y="2576286"/>
            <a:chExt cx="5199733" cy="4191966"/>
          </a:xfrm>
        </p:grpSpPr>
        <p:grpSp>
          <p:nvGrpSpPr>
            <p:cNvPr id="42" name="Group 41"/>
            <p:cNvGrpSpPr/>
            <p:nvPr/>
          </p:nvGrpSpPr>
          <p:grpSpPr>
            <a:xfrm>
              <a:off x="152401" y="2576286"/>
              <a:ext cx="5199733" cy="4191966"/>
              <a:chOff x="1222838" y="2576286"/>
              <a:chExt cx="5199733" cy="4191966"/>
            </a:xfrm>
          </p:grpSpPr>
          <p:sp>
            <p:nvSpPr>
              <p:cNvPr id="44" name="TextBox 43"/>
              <p:cNvSpPr txBox="1"/>
              <p:nvPr/>
            </p:nvSpPr>
            <p:spPr>
              <a:xfrm>
                <a:off x="3719288" y="6368142"/>
                <a:ext cx="748923" cy="400110"/>
              </a:xfrm>
              <a:prstGeom prst="rect">
                <a:avLst/>
              </a:prstGeom>
              <a:noFill/>
            </p:spPr>
            <p:txBody>
              <a:bodyPr wrap="none" rtlCol="0">
                <a:spAutoFit/>
              </a:bodyPr>
              <a:lstStyle/>
              <a:p>
                <a:r>
                  <a:rPr lang="en-US" sz="2000" b="1" dirty="0" smtClean="0">
                    <a:solidFill>
                      <a:srgbClr val="2397E2"/>
                    </a:solidFill>
                  </a:rPr>
                  <a:t>Soda</a:t>
                </a:r>
                <a:endParaRPr lang="en-US" sz="2000" b="1" dirty="0">
                  <a:solidFill>
                    <a:srgbClr val="2397E2"/>
                  </a:solidFill>
                </a:endParaRPr>
              </a:p>
            </p:txBody>
          </p:sp>
          <p:sp>
            <p:nvSpPr>
              <p:cNvPr id="45" name="TextBox 44"/>
              <p:cNvSpPr txBox="1"/>
              <p:nvPr/>
            </p:nvSpPr>
            <p:spPr>
              <a:xfrm>
                <a:off x="1222838" y="3775476"/>
                <a:ext cx="492443" cy="1041311"/>
              </a:xfrm>
              <a:prstGeom prst="rect">
                <a:avLst/>
              </a:prstGeom>
              <a:noFill/>
            </p:spPr>
            <p:txBody>
              <a:bodyPr vert="vert270" wrap="none" rtlCol="0">
                <a:spAutoFit/>
              </a:bodyPr>
              <a:lstStyle/>
              <a:p>
                <a:r>
                  <a:rPr lang="en-US" sz="2000" b="1" dirty="0" smtClean="0">
                    <a:solidFill>
                      <a:schemeClr val="accent3"/>
                    </a:solidFill>
                  </a:rPr>
                  <a:t>Popcorn</a:t>
                </a:r>
              </a:p>
            </p:txBody>
          </p:sp>
          <p:grpSp>
            <p:nvGrpSpPr>
              <p:cNvPr id="46" name="Group 45"/>
              <p:cNvGrpSpPr/>
              <p:nvPr/>
            </p:nvGrpSpPr>
            <p:grpSpPr>
              <a:xfrm>
                <a:off x="2376714" y="2576286"/>
                <a:ext cx="4045857" cy="3374573"/>
                <a:chOff x="2376714" y="2576286"/>
                <a:chExt cx="4045857" cy="3374573"/>
              </a:xfrm>
            </p:grpSpPr>
            <p:sp>
              <p:nvSpPr>
                <p:cNvPr id="59" name="Freeform 58"/>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Group 59"/>
                <p:cNvGrpSpPr/>
                <p:nvPr/>
              </p:nvGrpSpPr>
              <p:grpSpPr>
                <a:xfrm>
                  <a:off x="2376714" y="2576286"/>
                  <a:ext cx="4045857" cy="3374573"/>
                  <a:chOff x="2376714" y="2576286"/>
                  <a:chExt cx="4045857" cy="3374573"/>
                </a:xfrm>
              </p:grpSpPr>
              <p:grpSp>
                <p:nvGrpSpPr>
                  <p:cNvPr id="61" name="Group 60"/>
                  <p:cNvGrpSpPr/>
                  <p:nvPr/>
                </p:nvGrpSpPr>
                <p:grpSpPr>
                  <a:xfrm>
                    <a:off x="2376714" y="2770657"/>
                    <a:ext cx="4045857" cy="2527057"/>
                    <a:chOff x="2376714" y="2770657"/>
                    <a:chExt cx="4045857" cy="2527057"/>
                  </a:xfrm>
                </p:grpSpPr>
                <p:cxnSp>
                  <p:nvCxnSpPr>
                    <p:cNvPr id="69" name="Straight Connector 68"/>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2961939" y="2576286"/>
                    <a:ext cx="3169314" cy="3374573"/>
                    <a:chOff x="2961939" y="2576286"/>
                    <a:chExt cx="3169314" cy="3374573"/>
                  </a:xfrm>
                </p:grpSpPr>
                <p:cxnSp>
                  <p:nvCxnSpPr>
                    <p:cNvPr id="63" name="Straight Connector 62"/>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sp>
            <p:nvSpPr>
              <p:cNvPr id="47" name="TextBox 46"/>
              <p:cNvSpPr txBox="1"/>
              <p:nvPr/>
            </p:nvSpPr>
            <p:spPr>
              <a:xfrm>
                <a:off x="2799331" y="6005283"/>
                <a:ext cx="302336" cy="369332"/>
              </a:xfrm>
              <a:prstGeom prst="rect">
                <a:avLst/>
              </a:prstGeom>
              <a:noFill/>
            </p:spPr>
            <p:txBody>
              <a:bodyPr wrap="none" rtlCol="0">
                <a:spAutoFit/>
              </a:bodyPr>
              <a:lstStyle/>
              <a:p>
                <a:r>
                  <a:rPr lang="en-US" dirty="0">
                    <a:solidFill>
                      <a:srgbClr val="2397E2"/>
                    </a:solidFill>
                  </a:rPr>
                  <a:t>1</a:t>
                </a:r>
              </a:p>
            </p:txBody>
          </p:sp>
          <p:sp>
            <p:nvSpPr>
              <p:cNvPr id="48" name="TextBox 47"/>
              <p:cNvSpPr txBox="1"/>
              <p:nvPr/>
            </p:nvSpPr>
            <p:spPr>
              <a:xfrm>
                <a:off x="3434422" y="6012539"/>
                <a:ext cx="302336" cy="369332"/>
              </a:xfrm>
              <a:prstGeom prst="rect">
                <a:avLst/>
              </a:prstGeom>
              <a:noFill/>
            </p:spPr>
            <p:txBody>
              <a:bodyPr wrap="none" rtlCol="0">
                <a:spAutoFit/>
              </a:bodyPr>
              <a:lstStyle/>
              <a:p>
                <a:r>
                  <a:rPr lang="en-US" dirty="0">
                    <a:solidFill>
                      <a:srgbClr val="2397E2"/>
                    </a:solidFill>
                  </a:rPr>
                  <a:t>2</a:t>
                </a:r>
              </a:p>
            </p:txBody>
          </p:sp>
          <p:sp>
            <p:nvSpPr>
              <p:cNvPr id="49" name="TextBox 48"/>
              <p:cNvSpPr txBox="1"/>
              <p:nvPr/>
            </p:nvSpPr>
            <p:spPr>
              <a:xfrm>
                <a:off x="4059974" y="6019795"/>
                <a:ext cx="302336" cy="369332"/>
              </a:xfrm>
              <a:prstGeom prst="rect">
                <a:avLst/>
              </a:prstGeom>
              <a:noFill/>
            </p:spPr>
            <p:txBody>
              <a:bodyPr wrap="none" rtlCol="0">
                <a:spAutoFit/>
              </a:bodyPr>
              <a:lstStyle/>
              <a:p>
                <a:r>
                  <a:rPr lang="en-US" dirty="0">
                    <a:solidFill>
                      <a:srgbClr val="2397E2"/>
                    </a:solidFill>
                  </a:rPr>
                  <a:t>3</a:t>
                </a:r>
              </a:p>
            </p:txBody>
          </p:sp>
          <p:sp>
            <p:nvSpPr>
              <p:cNvPr id="50" name="TextBox 49"/>
              <p:cNvSpPr txBox="1"/>
              <p:nvPr/>
            </p:nvSpPr>
            <p:spPr>
              <a:xfrm>
                <a:off x="4685526" y="6008908"/>
                <a:ext cx="302336" cy="369332"/>
              </a:xfrm>
              <a:prstGeom prst="rect">
                <a:avLst/>
              </a:prstGeom>
              <a:noFill/>
            </p:spPr>
            <p:txBody>
              <a:bodyPr wrap="none" rtlCol="0">
                <a:spAutoFit/>
              </a:bodyPr>
              <a:lstStyle/>
              <a:p>
                <a:r>
                  <a:rPr lang="en-US" dirty="0">
                    <a:solidFill>
                      <a:srgbClr val="2397E2"/>
                    </a:solidFill>
                  </a:rPr>
                  <a:t>4</a:t>
                </a:r>
              </a:p>
            </p:txBody>
          </p:sp>
          <p:sp>
            <p:nvSpPr>
              <p:cNvPr id="51" name="TextBox 50"/>
              <p:cNvSpPr txBox="1"/>
              <p:nvPr/>
            </p:nvSpPr>
            <p:spPr>
              <a:xfrm>
                <a:off x="5309644" y="6016164"/>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52" name="TextBox 51"/>
              <p:cNvSpPr txBox="1"/>
              <p:nvPr/>
            </p:nvSpPr>
            <p:spPr>
              <a:xfrm>
                <a:off x="1970089" y="5094905"/>
                <a:ext cx="302336" cy="369332"/>
              </a:xfrm>
              <a:prstGeom prst="rect">
                <a:avLst/>
              </a:prstGeom>
              <a:noFill/>
            </p:spPr>
            <p:txBody>
              <a:bodyPr wrap="none" rtlCol="0">
                <a:spAutoFit/>
              </a:bodyPr>
              <a:lstStyle/>
              <a:p>
                <a:r>
                  <a:rPr lang="en-US" dirty="0" smtClean="0">
                    <a:solidFill>
                      <a:srgbClr val="2397E2"/>
                    </a:solidFill>
                  </a:rPr>
                  <a:t>1</a:t>
                </a:r>
                <a:endParaRPr lang="en-US" dirty="0">
                  <a:solidFill>
                    <a:srgbClr val="2397E2"/>
                  </a:solidFill>
                </a:endParaRPr>
              </a:p>
            </p:txBody>
          </p:sp>
          <p:sp>
            <p:nvSpPr>
              <p:cNvPr id="53" name="TextBox 52"/>
              <p:cNvSpPr txBox="1"/>
              <p:nvPr/>
            </p:nvSpPr>
            <p:spPr>
              <a:xfrm>
                <a:off x="1959202" y="4467156"/>
                <a:ext cx="302336" cy="369332"/>
              </a:xfrm>
              <a:prstGeom prst="rect">
                <a:avLst/>
              </a:prstGeom>
              <a:noFill/>
            </p:spPr>
            <p:txBody>
              <a:bodyPr wrap="none" rtlCol="0">
                <a:spAutoFit/>
              </a:bodyPr>
              <a:lstStyle/>
              <a:p>
                <a:r>
                  <a:rPr lang="en-US" dirty="0">
                    <a:solidFill>
                      <a:srgbClr val="2397E2"/>
                    </a:solidFill>
                  </a:rPr>
                  <a:t>2</a:t>
                </a:r>
              </a:p>
            </p:txBody>
          </p:sp>
          <p:sp>
            <p:nvSpPr>
              <p:cNvPr id="54" name="TextBox 53"/>
              <p:cNvSpPr txBox="1"/>
              <p:nvPr/>
            </p:nvSpPr>
            <p:spPr>
              <a:xfrm>
                <a:off x="1966458" y="3821264"/>
                <a:ext cx="302336" cy="369332"/>
              </a:xfrm>
              <a:prstGeom prst="rect">
                <a:avLst/>
              </a:prstGeom>
              <a:noFill/>
            </p:spPr>
            <p:txBody>
              <a:bodyPr wrap="none" rtlCol="0">
                <a:spAutoFit/>
              </a:bodyPr>
              <a:lstStyle/>
              <a:p>
                <a:r>
                  <a:rPr lang="en-US" dirty="0">
                    <a:solidFill>
                      <a:srgbClr val="2397E2"/>
                    </a:solidFill>
                  </a:rPr>
                  <a:t>3</a:t>
                </a:r>
              </a:p>
            </p:txBody>
          </p:sp>
          <p:sp>
            <p:nvSpPr>
              <p:cNvPr id="55" name="TextBox 54"/>
              <p:cNvSpPr txBox="1"/>
              <p:nvPr/>
            </p:nvSpPr>
            <p:spPr>
              <a:xfrm>
                <a:off x="1973714" y="3229801"/>
                <a:ext cx="302336" cy="369332"/>
              </a:xfrm>
              <a:prstGeom prst="rect">
                <a:avLst/>
              </a:prstGeom>
              <a:noFill/>
            </p:spPr>
            <p:txBody>
              <a:bodyPr wrap="none" rtlCol="0">
                <a:spAutoFit/>
              </a:bodyPr>
              <a:lstStyle/>
              <a:p>
                <a:r>
                  <a:rPr lang="en-US" dirty="0">
                    <a:solidFill>
                      <a:srgbClr val="2397E2"/>
                    </a:solidFill>
                  </a:rPr>
                  <a:t>4</a:t>
                </a:r>
              </a:p>
            </p:txBody>
          </p:sp>
          <p:sp>
            <p:nvSpPr>
              <p:cNvPr id="56" name="TextBox 55"/>
              <p:cNvSpPr txBox="1"/>
              <p:nvPr/>
            </p:nvSpPr>
            <p:spPr>
              <a:xfrm>
                <a:off x="1991943" y="2602052"/>
                <a:ext cx="302336" cy="369332"/>
              </a:xfrm>
              <a:prstGeom prst="rect">
                <a:avLst/>
              </a:prstGeom>
              <a:noFill/>
            </p:spPr>
            <p:txBody>
              <a:bodyPr wrap="none" rtlCol="0">
                <a:spAutoFit/>
              </a:bodyPr>
              <a:lstStyle/>
              <a:p>
                <a:r>
                  <a:rPr lang="en-US" dirty="0">
                    <a:solidFill>
                      <a:srgbClr val="2397E2"/>
                    </a:solidFill>
                  </a:rPr>
                  <a:t>5</a:t>
                </a:r>
              </a:p>
            </p:txBody>
          </p:sp>
          <p:sp>
            <p:nvSpPr>
              <p:cNvPr id="57" name="TextBox 56"/>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58" name="TextBox 57"/>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43" name="TextBox 42"/>
            <p:cNvSpPr txBox="1"/>
            <p:nvPr/>
          </p:nvSpPr>
          <p:spPr>
            <a:xfrm>
              <a:off x="4892877" y="6018156"/>
              <a:ext cx="302336" cy="369332"/>
            </a:xfrm>
            <a:prstGeom prst="rect">
              <a:avLst/>
            </a:prstGeom>
            <a:noFill/>
          </p:spPr>
          <p:txBody>
            <a:bodyPr wrap="none" rtlCol="0">
              <a:spAutoFit/>
            </a:bodyPr>
            <a:lstStyle/>
            <a:p>
              <a:r>
                <a:rPr lang="en-US" dirty="0">
                  <a:solidFill>
                    <a:srgbClr val="2397E2"/>
                  </a:solidFill>
                </a:rPr>
                <a:t>6</a:t>
              </a:r>
            </a:p>
          </p:txBody>
        </p:sp>
      </p:grpSp>
      <p:cxnSp>
        <p:nvCxnSpPr>
          <p:cNvPr id="75" name="Straight Connector 74"/>
          <p:cNvCxnSpPr/>
          <p:nvPr/>
        </p:nvCxnSpPr>
        <p:spPr>
          <a:xfrm>
            <a:off x="5758607" y="4231704"/>
            <a:ext cx="1885218" cy="1740171"/>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Straight Connector 76"/>
          <p:cNvCxnSpPr/>
          <p:nvPr/>
        </p:nvCxnSpPr>
        <p:spPr>
          <a:xfrm>
            <a:off x="5758607" y="3664919"/>
            <a:ext cx="1899033" cy="2306954"/>
          </a:xfrm>
          <a:prstGeom prst="line">
            <a:avLst/>
          </a:prstGeom>
          <a:ln>
            <a:solidFill>
              <a:srgbClr val="BB85EC"/>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2166049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 #1</a:t>
            </a:r>
            <a:br>
              <a:rPr lang="en-US" dirty="0" smtClean="0"/>
            </a:br>
            <a:r>
              <a:rPr lang="en-US" sz="2000" dirty="0" smtClean="0">
                <a:solidFill>
                  <a:schemeClr val="accent2"/>
                </a:solidFill>
              </a:rPr>
              <a:t>Bowtie Cinema </a:t>
            </a:r>
            <a:r>
              <a:rPr lang="en-US" sz="2000" dirty="0" smtClean="0"/>
              <a:t>and </a:t>
            </a:r>
            <a:r>
              <a:rPr lang="en-US" sz="2000" dirty="0" smtClean="0">
                <a:solidFill>
                  <a:schemeClr val="accent6"/>
                </a:solidFill>
              </a:rPr>
              <a:t>Regal</a:t>
            </a:r>
            <a:r>
              <a:rPr lang="en-US" sz="2000" dirty="0" smtClean="0"/>
              <a:t> run a concession stand where they have both popcorn and soda machines. The PPF below shows how many of each machine they have.</a:t>
            </a:r>
            <a:endParaRPr lang="en-US" sz="2000" dirty="0"/>
          </a:p>
        </p:txBody>
      </p:sp>
      <p:sp>
        <p:nvSpPr>
          <p:cNvPr id="76" name="Content Placeholder 75"/>
          <p:cNvSpPr>
            <a:spLocks noGrp="1"/>
          </p:cNvSpPr>
          <p:nvPr>
            <p:ph idx="1"/>
          </p:nvPr>
        </p:nvSpPr>
        <p:spPr>
          <a:xfrm>
            <a:off x="739775" y="2770094"/>
            <a:ext cx="4140249" cy="3267169"/>
          </a:xfrm>
        </p:spPr>
        <p:txBody>
          <a:bodyPr>
            <a:normAutofit lnSpcReduction="10000"/>
          </a:bodyPr>
          <a:lstStyle/>
          <a:p>
            <a:r>
              <a:rPr lang="en-US" dirty="0" smtClean="0">
                <a:solidFill>
                  <a:srgbClr val="000000"/>
                </a:solidFill>
              </a:rPr>
              <a:t>If </a:t>
            </a:r>
            <a:r>
              <a:rPr lang="en-US" dirty="0">
                <a:solidFill>
                  <a:srgbClr val="000000"/>
                </a:solidFill>
              </a:rPr>
              <a:t>Regal signs a contract to switch from Pepsi to Coke, then Coke will </a:t>
            </a:r>
            <a:r>
              <a:rPr lang="en-US" dirty="0" smtClean="0">
                <a:solidFill>
                  <a:srgbClr val="000000"/>
                </a:solidFill>
              </a:rPr>
              <a:t>discount their soda machines by 20%.</a:t>
            </a:r>
          </a:p>
          <a:p>
            <a:r>
              <a:rPr lang="en-US" dirty="0" smtClean="0">
                <a:solidFill>
                  <a:srgbClr val="000000"/>
                </a:solidFill>
              </a:rPr>
              <a:t>Determine who has a comparative advantage in each good. How many popcorn and soda machines will </a:t>
            </a:r>
            <a:r>
              <a:rPr lang="en-US" smtClean="0">
                <a:solidFill>
                  <a:srgbClr val="000000"/>
                </a:solidFill>
              </a:rPr>
              <a:t>each theater have</a:t>
            </a:r>
            <a:r>
              <a:rPr lang="en-US" dirty="0" smtClean="0">
                <a:solidFill>
                  <a:srgbClr val="000000"/>
                </a:solidFill>
              </a:rPr>
              <a:t>?</a:t>
            </a:r>
            <a:endParaRPr lang="en-US" dirty="0">
              <a:solidFill>
                <a:srgbClr val="000000"/>
              </a:solidFill>
            </a:endParaRPr>
          </a:p>
        </p:txBody>
      </p:sp>
      <p:grpSp>
        <p:nvGrpSpPr>
          <p:cNvPr id="41" name="Group 40"/>
          <p:cNvGrpSpPr/>
          <p:nvPr/>
        </p:nvGrpSpPr>
        <p:grpSpPr>
          <a:xfrm>
            <a:off x="4880024" y="2922494"/>
            <a:ext cx="3959176" cy="3788006"/>
            <a:chOff x="152401" y="2576286"/>
            <a:chExt cx="5199733" cy="4191966"/>
          </a:xfrm>
        </p:grpSpPr>
        <p:grpSp>
          <p:nvGrpSpPr>
            <p:cNvPr id="42" name="Group 41"/>
            <p:cNvGrpSpPr/>
            <p:nvPr/>
          </p:nvGrpSpPr>
          <p:grpSpPr>
            <a:xfrm>
              <a:off x="152401" y="2576286"/>
              <a:ext cx="5199733" cy="4191966"/>
              <a:chOff x="1222838" y="2576286"/>
              <a:chExt cx="5199733" cy="4191966"/>
            </a:xfrm>
          </p:grpSpPr>
          <p:sp>
            <p:nvSpPr>
              <p:cNvPr id="44" name="TextBox 43"/>
              <p:cNvSpPr txBox="1"/>
              <p:nvPr/>
            </p:nvSpPr>
            <p:spPr>
              <a:xfrm>
                <a:off x="3719288" y="6368142"/>
                <a:ext cx="748923" cy="400110"/>
              </a:xfrm>
              <a:prstGeom prst="rect">
                <a:avLst/>
              </a:prstGeom>
              <a:noFill/>
            </p:spPr>
            <p:txBody>
              <a:bodyPr wrap="none" rtlCol="0">
                <a:spAutoFit/>
              </a:bodyPr>
              <a:lstStyle/>
              <a:p>
                <a:r>
                  <a:rPr lang="en-US" sz="2000" b="1" dirty="0" smtClean="0">
                    <a:solidFill>
                      <a:srgbClr val="2397E2"/>
                    </a:solidFill>
                  </a:rPr>
                  <a:t>Soda</a:t>
                </a:r>
                <a:endParaRPr lang="en-US" sz="2000" b="1" dirty="0">
                  <a:solidFill>
                    <a:srgbClr val="2397E2"/>
                  </a:solidFill>
                </a:endParaRPr>
              </a:p>
            </p:txBody>
          </p:sp>
          <p:sp>
            <p:nvSpPr>
              <p:cNvPr id="45" name="TextBox 44"/>
              <p:cNvSpPr txBox="1"/>
              <p:nvPr/>
            </p:nvSpPr>
            <p:spPr>
              <a:xfrm>
                <a:off x="1222838" y="3775476"/>
                <a:ext cx="492443" cy="1041311"/>
              </a:xfrm>
              <a:prstGeom prst="rect">
                <a:avLst/>
              </a:prstGeom>
              <a:noFill/>
            </p:spPr>
            <p:txBody>
              <a:bodyPr vert="vert270" wrap="none" rtlCol="0">
                <a:spAutoFit/>
              </a:bodyPr>
              <a:lstStyle/>
              <a:p>
                <a:r>
                  <a:rPr lang="en-US" sz="2000" b="1" dirty="0" smtClean="0">
                    <a:solidFill>
                      <a:schemeClr val="accent3"/>
                    </a:solidFill>
                  </a:rPr>
                  <a:t>Popcorn</a:t>
                </a:r>
              </a:p>
            </p:txBody>
          </p:sp>
          <p:grpSp>
            <p:nvGrpSpPr>
              <p:cNvPr id="46" name="Group 45"/>
              <p:cNvGrpSpPr/>
              <p:nvPr/>
            </p:nvGrpSpPr>
            <p:grpSpPr>
              <a:xfrm>
                <a:off x="2376714" y="2576286"/>
                <a:ext cx="4045857" cy="3374573"/>
                <a:chOff x="2376714" y="2576286"/>
                <a:chExt cx="4045857" cy="3374573"/>
              </a:xfrm>
            </p:grpSpPr>
            <p:sp>
              <p:nvSpPr>
                <p:cNvPr id="59" name="Freeform 58"/>
                <p:cNvSpPr/>
                <p:nvPr/>
              </p:nvSpPr>
              <p:spPr>
                <a:xfrm>
                  <a:off x="2376714" y="2576286"/>
                  <a:ext cx="4045857" cy="3374571"/>
                </a:xfrm>
                <a:custGeom>
                  <a:avLst/>
                  <a:gdLst>
                    <a:gd name="connsiteX0" fmla="*/ 0 w 4045857"/>
                    <a:gd name="connsiteY0" fmla="*/ 0 h 3374571"/>
                    <a:gd name="connsiteX1" fmla="*/ 0 w 4045857"/>
                    <a:gd name="connsiteY1" fmla="*/ 3374571 h 3374571"/>
                    <a:gd name="connsiteX2" fmla="*/ 4045857 w 4045857"/>
                    <a:gd name="connsiteY2" fmla="*/ 3374571 h 3374571"/>
                  </a:gdLst>
                  <a:ahLst/>
                  <a:cxnLst>
                    <a:cxn ang="0">
                      <a:pos x="connsiteX0" y="connsiteY0"/>
                    </a:cxn>
                    <a:cxn ang="0">
                      <a:pos x="connsiteX1" y="connsiteY1"/>
                    </a:cxn>
                    <a:cxn ang="0">
                      <a:pos x="connsiteX2" y="connsiteY2"/>
                    </a:cxn>
                  </a:cxnLst>
                  <a:rect l="l" t="t" r="r" b="b"/>
                  <a:pathLst>
                    <a:path w="4045857" h="3374571">
                      <a:moveTo>
                        <a:pt x="0" y="0"/>
                      </a:moveTo>
                      <a:lnTo>
                        <a:pt x="0" y="3374571"/>
                      </a:lnTo>
                      <a:lnTo>
                        <a:pt x="4045857" y="3374571"/>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Group 59"/>
                <p:cNvGrpSpPr/>
                <p:nvPr/>
              </p:nvGrpSpPr>
              <p:grpSpPr>
                <a:xfrm>
                  <a:off x="2376714" y="2576286"/>
                  <a:ext cx="4045857" cy="3374573"/>
                  <a:chOff x="2376714" y="2576286"/>
                  <a:chExt cx="4045857" cy="3374573"/>
                </a:xfrm>
              </p:grpSpPr>
              <p:grpSp>
                <p:nvGrpSpPr>
                  <p:cNvPr id="61" name="Group 60"/>
                  <p:cNvGrpSpPr/>
                  <p:nvPr/>
                </p:nvGrpSpPr>
                <p:grpSpPr>
                  <a:xfrm>
                    <a:off x="2376714" y="2770657"/>
                    <a:ext cx="4045857" cy="2527057"/>
                    <a:chOff x="2376714" y="2770657"/>
                    <a:chExt cx="4045857" cy="2527057"/>
                  </a:xfrm>
                </p:grpSpPr>
                <p:cxnSp>
                  <p:nvCxnSpPr>
                    <p:cNvPr id="69" name="Straight Connector 68"/>
                    <p:cNvCxnSpPr/>
                    <p:nvPr/>
                  </p:nvCxnSpPr>
                  <p:spPr>
                    <a:xfrm>
                      <a:off x="2376714" y="527957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76714" y="4652341"/>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76714" y="4025113"/>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376714" y="3397885"/>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376714" y="2770657"/>
                      <a:ext cx="4045857"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2961939" y="2576286"/>
                    <a:ext cx="3169314" cy="3374573"/>
                    <a:chOff x="2961939" y="2576286"/>
                    <a:chExt cx="3169314" cy="3374573"/>
                  </a:xfrm>
                </p:grpSpPr>
                <p:cxnSp>
                  <p:nvCxnSpPr>
                    <p:cNvPr id="63" name="Straight Connector 62"/>
                    <p:cNvCxnSpPr/>
                    <p:nvPr/>
                  </p:nvCxnSpPr>
                  <p:spPr>
                    <a:xfrm rot="5400000">
                      <a:off x="1283724"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1913958"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544192"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3174426"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3804660"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4434895" y="4254501"/>
                      <a:ext cx="3374573" cy="18143"/>
                    </a:xfrm>
                    <a:prstGeom prst="line">
                      <a:avLst/>
                    </a:prstGeom>
                    <a:ln>
                      <a:prstDash val="dot"/>
                    </a:ln>
                  </p:spPr>
                  <p:style>
                    <a:lnRef idx="2">
                      <a:schemeClr val="accent1"/>
                    </a:lnRef>
                    <a:fillRef idx="0">
                      <a:schemeClr val="accent1"/>
                    </a:fillRef>
                    <a:effectRef idx="1">
                      <a:schemeClr val="accent1"/>
                    </a:effectRef>
                    <a:fontRef idx="minor">
                      <a:schemeClr val="tx1"/>
                    </a:fontRef>
                  </p:style>
                </p:cxnSp>
              </p:grpSp>
            </p:grpSp>
          </p:grpSp>
          <p:sp>
            <p:nvSpPr>
              <p:cNvPr id="47" name="TextBox 46"/>
              <p:cNvSpPr txBox="1"/>
              <p:nvPr/>
            </p:nvSpPr>
            <p:spPr>
              <a:xfrm>
                <a:off x="2799331" y="6005283"/>
                <a:ext cx="302336" cy="369332"/>
              </a:xfrm>
              <a:prstGeom prst="rect">
                <a:avLst/>
              </a:prstGeom>
              <a:noFill/>
            </p:spPr>
            <p:txBody>
              <a:bodyPr wrap="none" rtlCol="0">
                <a:spAutoFit/>
              </a:bodyPr>
              <a:lstStyle/>
              <a:p>
                <a:r>
                  <a:rPr lang="en-US" dirty="0">
                    <a:solidFill>
                      <a:srgbClr val="2397E2"/>
                    </a:solidFill>
                  </a:rPr>
                  <a:t>1</a:t>
                </a:r>
              </a:p>
            </p:txBody>
          </p:sp>
          <p:sp>
            <p:nvSpPr>
              <p:cNvPr id="48" name="TextBox 47"/>
              <p:cNvSpPr txBox="1"/>
              <p:nvPr/>
            </p:nvSpPr>
            <p:spPr>
              <a:xfrm>
                <a:off x="3434422" y="6012539"/>
                <a:ext cx="302336" cy="369332"/>
              </a:xfrm>
              <a:prstGeom prst="rect">
                <a:avLst/>
              </a:prstGeom>
              <a:noFill/>
            </p:spPr>
            <p:txBody>
              <a:bodyPr wrap="none" rtlCol="0">
                <a:spAutoFit/>
              </a:bodyPr>
              <a:lstStyle/>
              <a:p>
                <a:r>
                  <a:rPr lang="en-US" dirty="0">
                    <a:solidFill>
                      <a:srgbClr val="2397E2"/>
                    </a:solidFill>
                  </a:rPr>
                  <a:t>2</a:t>
                </a:r>
              </a:p>
            </p:txBody>
          </p:sp>
          <p:sp>
            <p:nvSpPr>
              <p:cNvPr id="49" name="TextBox 48"/>
              <p:cNvSpPr txBox="1"/>
              <p:nvPr/>
            </p:nvSpPr>
            <p:spPr>
              <a:xfrm>
                <a:off x="4059974" y="6019795"/>
                <a:ext cx="302336" cy="369332"/>
              </a:xfrm>
              <a:prstGeom prst="rect">
                <a:avLst/>
              </a:prstGeom>
              <a:noFill/>
            </p:spPr>
            <p:txBody>
              <a:bodyPr wrap="none" rtlCol="0">
                <a:spAutoFit/>
              </a:bodyPr>
              <a:lstStyle/>
              <a:p>
                <a:r>
                  <a:rPr lang="en-US" dirty="0">
                    <a:solidFill>
                      <a:srgbClr val="2397E2"/>
                    </a:solidFill>
                  </a:rPr>
                  <a:t>3</a:t>
                </a:r>
              </a:p>
            </p:txBody>
          </p:sp>
          <p:sp>
            <p:nvSpPr>
              <p:cNvPr id="50" name="TextBox 49"/>
              <p:cNvSpPr txBox="1"/>
              <p:nvPr/>
            </p:nvSpPr>
            <p:spPr>
              <a:xfrm>
                <a:off x="4685526" y="6008908"/>
                <a:ext cx="302336" cy="369332"/>
              </a:xfrm>
              <a:prstGeom prst="rect">
                <a:avLst/>
              </a:prstGeom>
              <a:noFill/>
            </p:spPr>
            <p:txBody>
              <a:bodyPr wrap="none" rtlCol="0">
                <a:spAutoFit/>
              </a:bodyPr>
              <a:lstStyle/>
              <a:p>
                <a:r>
                  <a:rPr lang="en-US" dirty="0">
                    <a:solidFill>
                      <a:srgbClr val="2397E2"/>
                    </a:solidFill>
                  </a:rPr>
                  <a:t>4</a:t>
                </a:r>
              </a:p>
            </p:txBody>
          </p:sp>
          <p:sp>
            <p:nvSpPr>
              <p:cNvPr id="51" name="TextBox 50"/>
              <p:cNvSpPr txBox="1"/>
              <p:nvPr/>
            </p:nvSpPr>
            <p:spPr>
              <a:xfrm>
                <a:off x="5309644" y="6016164"/>
                <a:ext cx="302336" cy="369332"/>
              </a:xfrm>
              <a:prstGeom prst="rect">
                <a:avLst/>
              </a:prstGeom>
              <a:noFill/>
            </p:spPr>
            <p:txBody>
              <a:bodyPr wrap="none" rtlCol="0">
                <a:spAutoFit/>
              </a:bodyPr>
              <a:lstStyle/>
              <a:p>
                <a:r>
                  <a:rPr lang="en-US" dirty="0" smtClean="0">
                    <a:solidFill>
                      <a:srgbClr val="2397E2"/>
                    </a:solidFill>
                  </a:rPr>
                  <a:t>5</a:t>
                </a:r>
                <a:endParaRPr lang="en-US" dirty="0">
                  <a:solidFill>
                    <a:srgbClr val="2397E2"/>
                  </a:solidFill>
                </a:endParaRPr>
              </a:p>
            </p:txBody>
          </p:sp>
          <p:sp>
            <p:nvSpPr>
              <p:cNvPr id="52" name="TextBox 51"/>
              <p:cNvSpPr txBox="1"/>
              <p:nvPr/>
            </p:nvSpPr>
            <p:spPr>
              <a:xfrm>
                <a:off x="1970089" y="5094905"/>
                <a:ext cx="302336" cy="369332"/>
              </a:xfrm>
              <a:prstGeom prst="rect">
                <a:avLst/>
              </a:prstGeom>
              <a:noFill/>
            </p:spPr>
            <p:txBody>
              <a:bodyPr wrap="none" rtlCol="0">
                <a:spAutoFit/>
              </a:bodyPr>
              <a:lstStyle/>
              <a:p>
                <a:r>
                  <a:rPr lang="en-US" dirty="0" smtClean="0">
                    <a:solidFill>
                      <a:srgbClr val="2397E2"/>
                    </a:solidFill>
                  </a:rPr>
                  <a:t>1</a:t>
                </a:r>
                <a:endParaRPr lang="en-US" dirty="0">
                  <a:solidFill>
                    <a:srgbClr val="2397E2"/>
                  </a:solidFill>
                </a:endParaRPr>
              </a:p>
            </p:txBody>
          </p:sp>
          <p:sp>
            <p:nvSpPr>
              <p:cNvPr id="53" name="TextBox 52"/>
              <p:cNvSpPr txBox="1"/>
              <p:nvPr/>
            </p:nvSpPr>
            <p:spPr>
              <a:xfrm>
                <a:off x="1959202" y="4467156"/>
                <a:ext cx="302336" cy="369332"/>
              </a:xfrm>
              <a:prstGeom prst="rect">
                <a:avLst/>
              </a:prstGeom>
              <a:noFill/>
            </p:spPr>
            <p:txBody>
              <a:bodyPr wrap="none" rtlCol="0">
                <a:spAutoFit/>
              </a:bodyPr>
              <a:lstStyle/>
              <a:p>
                <a:r>
                  <a:rPr lang="en-US" dirty="0">
                    <a:solidFill>
                      <a:srgbClr val="2397E2"/>
                    </a:solidFill>
                  </a:rPr>
                  <a:t>2</a:t>
                </a:r>
              </a:p>
            </p:txBody>
          </p:sp>
          <p:sp>
            <p:nvSpPr>
              <p:cNvPr id="54" name="TextBox 53"/>
              <p:cNvSpPr txBox="1"/>
              <p:nvPr/>
            </p:nvSpPr>
            <p:spPr>
              <a:xfrm>
                <a:off x="1966458" y="3821264"/>
                <a:ext cx="302336" cy="369332"/>
              </a:xfrm>
              <a:prstGeom prst="rect">
                <a:avLst/>
              </a:prstGeom>
              <a:noFill/>
            </p:spPr>
            <p:txBody>
              <a:bodyPr wrap="none" rtlCol="0">
                <a:spAutoFit/>
              </a:bodyPr>
              <a:lstStyle/>
              <a:p>
                <a:r>
                  <a:rPr lang="en-US" dirty="0">
                    <a:solidFill>
                      <a:srgbClr val="2397E2"/>
                    </a:solidFill>
                  </a:rPr>
                  <a:t>3</a:t>
                </a:r>
              </a:p>
            </p:txBody>
          </p:sp>
          <p:sp>
            <p:nvSpPr>
              <p:cNvPr id="55" name="TextBox 54"/>
              <p:cNvSpPr txBox="1"/>
              <p:nvPr/>
            </p:nvSpPr>
            <p:spPr>
              <a:xfrm>
                <a:off x="1973714" y="3229801"/>
                <a:ext cx="302336" cy="369332"/>
              </a:xfrm>
              <a:prstGeom prst="rect">
                <a:avLst/>
              </a:prstGeom>
              <a:noFill/>
            </p:spPr>
            <p:txBody>
              <a:bodyPr wrap="none" rtlCol="0">
                <a:spAutoFit/>
              </a:bodyPr>
              <a:lstStyle/>
              <a:p>
                <a:r>
                  <a:rPr lang="en-US" dirty="0">
                    <a:solidFill>
                      <a:srgbClr val="2397E2"/>
                    </a:solidFill>
                  </a:rPr>
                  <a:t>4</a:t>
                </a:r>
              </a:p>
            </p:txBody>
          </p:sp>
          <p:sp>
            <p:nvSpPr>
              <p:cNvPr id="56" name="TextBox 55"/>
              <p:cNvSpPr txBox="1"/>
              <p:nvPr/>
            </p:nvSpPr>
            <p:spPr>
              <a:xfrm>
                <a:off x="1991943" y="2602052"/>
                <a:ext cx="302336" cy="369332"/>
              </a:xfrm>
              <a:prstGeom prst="rect">
                <a:avLst/>
              </a:prstGeom>
              <a:noFill/>
            </p:spPr>
            <p:txBody>
              <a:bodyPr wrap="none" rtlCol="0">
                <a:spAutoFit/>
              </a:bodyPr>
              <a:lstStyle/>
              <a:p>
                <a:r>
                  <a:rPr lang="en-US" dirty="0">
                    <a:solidFill>
                      <a:srgbClr val="2397E2"/>
                    </a:solidFill>
                  </a:rPr>
                  <a:t>5</a:t>
                </a:r>
              </a:p>
            </p:txBody>
          </p:sp>
          <p:sp>
            <p:nvSpPr>
              <p:cNvPr id="57" name="TextBox 56"/>
              <p:cNvSpPr txBox="1"/>
              <p:nvPr/>
            </p:nvSpPr>
            <p:spPr>
              <a:xfrm>
                <a:off x="1959202" y="5755309"/>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sp>
            <p:nvSpPr>
              <p:cNvPr id="58" name="TextBox 57"/>
              <p:cNvSpPr txBox="1"/>
              <p:nvPr/>
            </p:nvSpPr>
            <p:spPr>
              <a:xfrm>
                <a:off x="2220460" y="5998424"/>
                <a:ext cx="302336" cy="369332"/>
              </a:xfrm>
              <a:prstGeom prst="rect">
                <a:avLst/>
              </a:prstGeom>
              <a:noFill/>
            </p:spPr>
            <p:txBody>
              <a:bodyPr wrap="none" rtlCol="0">
                <a:spAutoFit/>
              </a:bodyPr>
              <a:lstStyle/>
              <a:p>
                <a:r>
                  <a:rPr lang="en-US" dirty="0" smtClean="0">
                    <a:solidFill>
                      <a:srgbClr val="2397E2"/>
                    </a:solidFill>
                  </a:rPr>
                  <a:t>0</a:t>
                </a:r>
                <a:endParaRPr lang="en-US" dirty="0">
                  <a:solidFill>
                    <a:srgbClr val="2397E2"/>
                  </a:solidFill>
                </a:endParaRPr>
              </a:p>
            </p:txBody>
          </p:sp>
        </p:grpSp>
        <p:sp>
          <p:nvSpPr>
            <p:cNvPr id="43" name="TextBox 42"/>
            <p:cNvSpPr txBox="1"/>
            <p:nvPr/>
          </p:nvSpPr>
          <p:spPr>
            <a:xfrm>
              <a:off x="4892877" y="6018156"/>
              <a:ext cx="302336" cy="369332"/>
            </a:xfrm>
            <a:prstGeom prst="rect">
              <a:avLst/>
            </a:prstGeom>
            <a:noFill/>
          </p:spPr>
          <p:txBody>
            <a:bodyPr wrap="none" rtlCol="0">
              <a:spAutoFit/>
            </a:bodyPr>
            <a:lstStyle/>
            <a:p>
              <a:r>
                <a:rPr lang="en-US" dirty="0">
                  <a:solidFill>
                    <a:srgbClr val="2397E2"/>
                  </a:solidFill>
                </a:rPr>
                <a:t>6</a:t>
              </a:r>
            </a:p>
          </p:txBody>
        </p:sp>
      </p:grpSp>
      <p:cxnSp>
        <p:nvCxnSpPr>
          <p:cNvPr id="75" name="Straight Connector 74"/>
          <p:cNvCxnSpPr/>
          <p:nvPr/>
        </p:nvCxnSpPr>
        <p:spPr>
          <a:xfrm>
            <a:off x="5758607" y="4231704"/>
            <a:ext cx="1885218" cy="1740171"/>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Straight Connector 76"/>
          <p:cNvCxnSpPr/>
          <p:nvPr/>
        </p:nvCxnSpPr>
        <p:spPr>
          <a:xfrm>
            <a:off x="5758607" y="3681314"/>
            <a:ext cx="1899033" cy="2290559"/>
          </a:xfrm>
          <a:prstGeom prst="line">
            <a:avLst/>
          </a:prstGeom>
          <a:ln>
            <a:solidFill>
              <a:srgbClr val="BB85EC"/>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2745032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Opportunity Cost</a:t>
            </a:r>
            <a:endParaRPr lang="en-US" dirty="0"/>
          </a:p>
        </p:txBody>
      </p:sp>
      <p:sp>
        <p:nvSpPr>
          <p:cNvPr id="5" name="Content Placeholder 4"/>
          <p:cNvSpPr>
            <a:spLocks noGrp="1"/>
          </p:cNvSpPr>
          <p:nvPr>
            <p:ph idx="1"/>
          </p:nvPr>
        </p:nvSpPr>
        <p:spPr>
          <a:xfrm>
            <a:off x="739775" y="2770095"/>
            <a:ext cx="7662864" cy="2147094"/>
          </a:xfrm>
        </p:spPr>
        <p:txBody>
          <a:bodyPr>
            <a:normAutofit fontScale="77500" lnSpcReduction="20000"/>
          </a:bodyPr>
          <a:lstStyle/>
          <a:p>
            <a:r>
              <a:rPr lang="en-US" dirty="0" smtClean="0"/>
              <a:t>Arises because people are faced with choices.</a:t>
            </a:r>
          </a:p>
          <a:p>
            <a:r>
              <a:rPr lang="en-US" dirty="0" smtClean="0"/>
              <a:t>The quantity of one good you must give up in order to obtain </a:t>
            </a:r>
            <a:r>
              <a:rPr lang="en-US" b="1" dirty="0" smtClean="0"/>
              <a:t>one additional unit</a:t>
            </a:r>
            <a:r>
              <a:rPr lang="en-US" dirty="0" smtClean="0"/>
              <a:t> of another good. ***OC measures only the greatest forgone product.</a:t>
            </a:r>
            <a:endParaRPr lang="en-US" dirty="0"/>
          </a:p>
          <a:p>
            <a:r>
              <a:rPr lang="en-US" dirty="0" smtClean="0"/>
              <a:t>Easiest way to measure opportunity cost is with money. For example, to buy ONE MORE hamburger you might have to spend $3. So the opportunity cost is simply the price.</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000" y1="33113" x2="3000" y2="33113"/>
                        <a14:foregroundMark x1="6500" y1="46358" x2="4500" y2="52318"/>
                        <a14:foregroundMark x1="2500" y1="41060" x2="9500" y2="43046"/>
                        <a14:foregroundMark x1="90000" y1="82781" x2="84000" y2="90066"/>
                      </a14:backgroundRemoval>
                    </a14:imgEffect>
                  </a14:imgLayer>
                </a14:imgProps>
              </a:ext>
            </a:extLst>
          </a:blip>
          <a:stretch>
            <a:fillRect/>
          </a:stretch>
        </p:blipFill>
        <p:spPr>
          <a:xfrm>
            <a:off x="2414127" y="5115936"/>
            <a:ext cx="1604593" cy="1211468"/>
          </a:xfrm>
          <a:prstGeom prst="rect">
            <a:avLst/>
          </a:prstGeom>
        </p:spPr>
      </p:pic>
      <p:pic>
        <p:nvPicPr>
          <p:cNvPr id="7" name="Picture 6"/>
          <p:cNvPicPr>
            <a:picLocks noChangeAspect="1"/>
          </p:cNvPicPr>
          <p:nvPr/>
        </p:nvPicPr>
        <p:blipFill>
          <a:blip r:embed="rId5"/>
          <a:stretch>
            <a:fillRect/>
          </a:stretch>
        </p:blipFill>
        <p:spPr>
          <a:xfrm>
            <a:off x="5418636" y="5453320"/>
            <a:ext cx="1768928" cy="770004"/>
          </a:xfrm>
          <a:prstGeom prst="rect">
            <a:avLst/>
          </a:prstGeom>
        </p:spPr>
      </p:pic>
      <p:pic>
        <p:nvPicPr>
          <p:cNvPr id="8" name="Picture 7"/>
          <p:cNvPicPr>
            <a:picLocks noChangeAspect="1"/>
          </p:cNvPicPr>
          <p:nvPr/>
        </p:nvPicPr>
        <p:blipFill>
          <a:blip r:embed="rId5"/>
          <a:stretch>
            <a:fillRect/>
          </a:stretch>
        </p:blipFill>
        <p:spPr>
          <a:xfrm rot="1888752">
            <a:off x="5548784" y="5322385"/>
            <a:ext cx="1768928" cy="770004"/>
          </a:xfrm>
          <a:prstGeom prst="rect">
            <a:avLst/>
          </a:prstGeom>
        </p:spPr>
      </p:pic>
      <p:pic>
        <p:nvPicPr>
          <p:cNvPr id="9" name="Picture 8"/>
          <p:cNvPicPr>
            <a:picLocks noChangeAspect="1"/>
          </p:cNvPicPr>
          <p:nvPr/>
        </p:nvPicPr>
        <p:blipFill>
          <a:blip r:embed="rId5"/>
          <a:stretch>
            <a:fillRect/>
          </a:stretch>
        </p:blipFill>
        <p:spPr>
          <a:xfrm rot="18134979">
            <a:off x="5484910" y="5405080"/>
            <a:ext cx="1768928" cy="770004"/>
          </a:xfrm>
          <a:prstGeom prst="rect">
            <a:avLst/>
          </a:prstGeom>
        </p:spPr>
      </p:pic>
    </p:spTree>
    <p:extLst>
      <p:ext uri="{BB962C8B-B14F-4D97-AF65-F5344CB8AC3E}">
        <p14:creationId xmlns:p14="http://schemas.microsoft.com/office/powerpoint/2010/main" val="2488399717"/>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3"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Opportunity Cost</a:t>
            </a:r>
            <a:endParaRPr lang="en-US" dirty="0"/>
          </a:p>
        </p:txBody>
      </p:sp>
      <p:sp>
        <p:nvSpPr>
          <p:cNvPr id="5" name="Content Placeholder 4"/>
          <p:cNvSpPr>
            <a:spLocks noGrp="1"/>
          </p:cNvSpPr>
          <p:nvPr>
            <p:ph idx="1"/>
          </p:nvPr>
        </p:nvSpPr>
        <p:spPr/>
        <p:txBody>
          <a:bodyPr>
            <a:normAutofit/>
          </a:bodyPr>
          <a:lstStyle/>
          <a:p>
            <a:r>
              <a:rPr lang="en-US" b="1" dirty="0" smtClean="0"/>
              <a:t>Economic Assumption</a:t>
            </a:r>
            <a:r>
              <a:rPr lang="en-US" dirty="0" smtClean="0"/>
              <a:t>: We don’t save our money; that is, we spend all our money.</a:t>
            </a:r>
          </a:p>
          <a:p>
            <a:r>
              <a:rPr lang="en-US" dirty="0" smtClean="0"/>
              <a:t>So if you didn’t buy a burger, what would you buy?</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000" y1="33113" x2="3000" y2="33113"/>
                        <a14:foregroundMark x1="6500" y1="46358" x2="4500" y2="52318"/>
                        <a14:foregroundMark x1="2500" y1="41060" x2="9500" y2="43046"/>
                        <a14:foregroundMark x1="90000" y1="82781" x2="84000" y2="90066"/>
                      </a14:backgroundRemoval>
                    </a14:imgEffect>
                  </a14:imgLayer>
                </a14:imgProps>
              </a:ext>
            </a:extLst>
          </a:blip>
          <a:stretch>
            <a:fillRect/>
          </a:stretch>
        </p:blipFill>
        <p:spPr>
          <a:xfrm>
            <a:off x="809533" y="4825795"/>
            <a:ext cx="1604593" cy="1211468"/>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backgroundMark x1="50000" y1="83513" x2="68333" y2="83513"/>
                      </a14:backgroundRemoval>
                    </a14:imgEffect>
                  </a14:imgLayer>
                </a14:imgProps>
              </a:ext>
            </a:extLst>
          </a:blip>
          <a:stretch>
            <a:fillRect/>
          </a:stretch>
        </p:blipFill>
        <p:spPr>
          <a:xfrm>
            <a:off x="6996120" y="4543536"/>
            <a:ext cx="1227925" cy="1903284"/>
          </a:xfrm>
          <a:prstGeom prst="rect">
            <a:avLst/>
          </a:prstGeom>
        </p:spPr>
      </p:pic>
      <p:pic>
        <p:nvPicPr>
          <p:cNvPr id="3" name="Picture 2"/>
          <p:cNvPicPr>
            <a:picLocks noChangeAspect="1"/>
          </p:cNvPicPr>
          <p:nvPr/>
        </p:nvPicPr>
        <p:blipFill>
          <a:blip r:embed="rId7"/>
          <a:stretch>
            <a:fillRect/>
          </a:stretch>
        </p:blipFill>
        <p:spPr>
          <a:xfrm>
            <a:off x="3764872" y="4285828"/>
            <a:ext cx="2003323" cy="2160992"/>
          </a:xfrm>
          <a:prstGeom prst="rect">
            <a:avLst/>
          </a:prstGeom>
        </p:spPr>
      </p:pic>
      <p:pic>
        <p:nvPicPr>
          <p:cNvPr id="7" name="Picture 6"/>
          <p:cNvPicPr>
            <a:picLocks noChangeAspect="1"/>
          </p:cNvPicPr>
          <p:nvPr/>
        </p:nvPicPr>
        <p:blipFill>
          <a:blip r:embed="rId8"/>
          <a:stretch>
            <a:fillRect/>
          </a:stretch>
        </p:blipFill>
        <p:spPr>
          <a:xfrm>
            <a:off x="3411085" y="4285828"/>
            <a:ext cx="2899532" cy="1762614"/>
          </a:xfrm>
          <a:prstGeom prst="rect">
            <a:avLst/>
          </a:prstGeom>
        </p:spPr>
      </p:pic>
      <p:cxnSp>
        <p:nvCxnSpPr>
          <p:cNvPr id="9" name="Straight Connector 8"/>
          <p:cNvCxnSpPr/>
          <p:nvPr/>
        </p:nvCxnSpPr>
        <p:spPr>
          <a:xfrm flipV="1">
            <a:off x="809533" y="4825795"/>
            <a:ext cx="1465993" cy="1383892"/>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891373" y="4837067"/>
            <a:ext cx="1465993" cy="1383892"/>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48374"/>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150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OC of a hamburger?</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000" y1="33113" x2="3000" y2="33113"/>
                        <a14:foregroundMark x1="6500" y1="46358" x2="4500" y2="52318"/>
                        <a14:foregroundMark x1="2500" y1="41060" x2="9500" y2="43046"/>
                        <a14:foregroundMark x1="90000" y1="82781" x2="84000" y2="90066"/>
                      </a14:backgroundRemoval>
                    </a14:imgEffect>
                  </a14:imgLayer>
                </a14:imgProps>
              </a:ext>
            </a:extLst>
          </a:blip>
          <a:stretch>
            <a:fillRect/>
          </a:stretch>
        </p:blipFill>
        <p:spPr>
          <a:xfrm>
            <a:off x="1197608" y="4349483"/>
            <a:ext cx="1604593" cy="1211468"/>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backgroundMark x1="50000" y1="83513" x2="68333" y2="83513"/>
                      </a14:backgroundRemoval>
                    </a14:imgEffect>
                  </a14:imgLayer>
                </a14:imgProps>
              </a:ext>
            </a:extLst>
          </a:blip>
          <a:stretch>
            <a:fillRect/>
          </a:stretch>
        </p:blipFill>
        <p:spPr>
          <a:xfrm>
            <a:off x="6382157" y="4014301"/>
            <a:ext cx="1227925" cy="1903284"/>
          </a:xfrm>
          <a:prstGeom prst="rect">
            <a:avLst/>
          </a:prstGeom>
        </p:spPr>
      </p:pic>
      <p:sp>
        <p:nvSpPr>
          <p:cNvPr id="6" name="Rectangle 5"/>
          <p:cNvSpPr/>
          <p:nvPr/>
        </p:nvSpPr>
        <p:spPr>
          <a:xfrm>
            <a:off x="1554635" y="3090971"/>
            <a:ext cx="8839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6540915" y="3090971"/>
            <a:ext cx="8839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5">
            <a:extLst>
              <a:ext uri="{BEBA8EAE-BF5A-486C-A8C5-ECC9F3942E4B}">
                <a14:imgProps xmlns:a14="http://schemas.microsoft.com/office/drawing/2010/main">
                  <a14:imgLayer r:embed="rId7">
                    <a14:imgEffect>
                      <a14:backgroundRemoval t="10000" b="90000" l="10000" r="90000">
                        <a14:backgroundMark x1="50000" y1="83513" x2="68333" y2="83513"/>
                      </a14:backgroundRemoval>
                    </a14:imgEffect>
                  </a14:imgLayer>
                </a14:imgProps>
              </a:ext>
            </a:extLst>
          </a:blip>
          <a:stretch>
            <a:fillRect/>
          </a:stretch>
        </p:blipFill>
        <p:spPr>
          <a:xfrm>
            <a:off x="5926952" y="4609309"/>
            <a:ext cx="1227925" cy="1903284"/>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8">
                    <a14:imgEffect>
                      <a14:backgroundRemoval t="10000" b="90000" l="10000" r="90000">
                        <a14:backgroundMark x1="50000" y1="83513" x2="68333" y2="83513"/>
                      </a14:backgroundRemoval>
                    </a14:imgEffect>
                  </a14:imgLayer>
                </a14:imgProps>
              </a:ext>
            </a:extLst>
          </a:blip>
          <a:stretch>
            <a:fillRect/>
          </a:stretch>
        </p:blipFill>
        <p:spPr>
          <a:xfrm>
            <a:off x="6996119" y="4609309"/>
            <a:ext cx="1227925" cy="1903284"/>
          </a:xfrm>
          <a:prstGeom prst="rect">
            <a:avLst/>
          </a:prstGeom>
        </p:spPr>
      </p:pic>
      <p:sp>
        <p:nvSpPr>
          <p:cNvPr id="10" name="Rectangle 9"/>
          <p:cNvSpPr/>
          <p:nvPr/>
        </p:nvSpPr>
        <p:spPr>
          <a:xfrm>
            <a:off x="6540915" y="3090971"/>
            <a:ext cx="8839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795399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the OC of a hamburger if the only other food you’d consider buying is pizza?</a:t>
            </a:r>
            <a:endParaRPr lang="en-US" sz="4000" dirty="0"/>
          </a:p>
        </p:txBody>
      </p:sp>
      <p:sp>
        <p:nvSpPr>
          <p:cNvPr id="4" name="Rectangle 3"/>
          <p:cNvSpPr/>
          <p:nvPr/>
        </p:nvSpPr>
        <p:spPr>
          <a:xfrm>
            <a:off x="1554635" y="3090971"/>
            <a:ext cx="8839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000" y1="33113" x2="3000" y2="33113"/>
                        <a14:foregroundMark x1="6500" y1="46358" x2="4500" y2="52318"/>
                        <a14:foregroundMark x1="2500" y1="41060" x2="9500" y2="43046"/>
                        <a14:foregroundMark x1="90000" y1="82781" x2="84000" y2="90066"/>
                      </a14:backgroundRemoval>
                    </a14:imgEffect>
                  </a14:imgLayer>
                </a14:imgProps>
              </a:ext>
            </a:extLst>
          </a:blip>
          <a:stretch>
            <a:fillRect/>
          </a:stretch>
        </p:blipFill>
        <p:spPr>
          <a:xfrm>
            <a:off x="1197608" y="4349483"/>
            <a:ext cx="1604593" cy="1211468"/>
          </a:xfrm>
          <a:prstGeom prst="rect">
            <a:avLst/>
          </a:prstGeom>
        </p:spPr>
      </p:pic>
      <p:pic>
        <p:nvPicPr>
          <p:cNvPr id="6" name="Picture 5"/>
          <p:cNvPicPr>
            <a:picLocks noChangeAspect="1"/>
          </p:cNvPicPr>
          <p:nvPr/>
        </p:nvPicPr>
        <p:blipFill>
          <a:blip r:embed="rId5"/>
          <a:stretch>
            <a:fillRect/>
          </a:stretch>
        </p:blipFill>
        <p:spPr>
          <a:xfrm>
            <a:off x="5518580" y="4349483"/>
            <a:ext cx="2541055" cy="1392129"/>
          </a:xfrm>
          <a:prstGeom prst="rect">
            <a:avLst/>
          </a:prstGeom>
        </p:spPr>
      </p:pic>
      <p:sp>
        <p:nvSpPr>
          <p:cNvPr id="7" name="Rectangle 6"/>
          <p:cNvSpPr/>
          <p:nvPr/>
        </p:nvSpPr>
        <p:spPr>
          <a:xfrm>
            <a:off x="6346286" y="3245492"/>
            <a:ext cx="8839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7917032"/>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7507</TotalTime>
  <Words>2860</Words>
  <Application>Microsoft Macintosh PowerPoint</Application>
  <PresentationFormat>On-screen Show (4:3)</PresentationFormat>
  <Paragraphs>529</Paragraphs>
  <Slides>52</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Genesis</vt:lpstr>
      <vt:lpstr>Equation</vt:lpstr>
      <vt:lpstr>Introduction to Economic Principles</vt:lpstr>
      <vt:lpstr>What is Economics?</vt:lpstr>
      <vt:lpstr>Economics</vt:lpstr>
      <vt:lpstr>Scenario: Medical Scenarios</vt:lpstr>
      <vt:lpstr>Opportunity Cost</vt:lpstr>
      <vt:lpstr>Opportunity Cost</vt:lpstr>
      <vt:lpstr>Opportunity Cost</vt:lpstr>
      <vt:lpstr>What is the OC of a hamburger?</vt:lpstr>
      <vt:lpstr>What is the OC of a hamburger if the only other food you’d consider buying is pizza?</vt:lpstr>
      <vt:lpstr>Calculating OC given Prices The Consumer Problem</vt:lpstr>
      <vt:lpstr>Homework</vt:lpstr>
      <vt:lpstr>Opportunity Cost and Comparative Advantage</vt:lpstr>
      <vt:lpstr>Warm-Up: Calculate the OCFurby</vt:lpstr>
      <vt:lpstr>Consumer v. Producer</vt:lpstr>
      <vt:lpstr>Johnny Appleseed</vt:lpstr>
      <vt:lpstr>Calculating the Producer’s OC</vt:lpstr>
      <vt:lpstr>Darth Vader</vt:lpstr>
      <vt:lpstr>Why Do We Care About Calculating OC?</vt:lpstr>
      <vt:lpstr>Romeo and Caesar’s vs. Nica’s Market</vt:lpstr>
      <vt:lpstr>How do you make comparisons?</vt:lpstr>
      <vt:lpstr>Why Does Efficiency Matter?</vt:lpstr>
      <vt:lpstr>Comparative Advantage</vt:lpstr>
      <vt:lpstr>Absolute Advantage</vt:lpstr>
      <vt:lpstr>Practice Questions</vt:lpstr>
      <vt:lpstr>Practice #1 Two farmers raise hens and cows. </vt:lpstr>
      <vt:lpstr>Practice #2 Two farmers produce carrots and lettuce.</vt:lpstr>
      <vt:lpstr>Practice #3 Two farmers produce eggs and corn.</vt:lpstr>
      <vt:lpstr>Homework</vt:lpstr>
      <vt:lpstr>Comparative Advantage</vt:lpstr>
      <vt:lpstr>Warm-Up-Output Lincoln, Inc. and Log Co. produce lumber and paper. The table below gives the production alternatives of both companies, using equal amounts of resources. Complete the table. Then, determine which company has a comparative advantage in which good.</vt:lpstr>
      <vt:lpstr>Homework Check</vt:lpstr>
      <vt:lpstr>Activity – CA (Input)</vt:lpstr>
      <vt:lpstr>Types of Comparative Advantage Questions on AP</vt:lpstr>
      <vt:lpstr>Comparative Advantage-Input Jake’s Auto and Tanya’s Body Shop do repairs on both motorcycles and cars. The following table identifies the average number of hours required to fix a motorcycle or car at each repair shop. Determine which firm has a comparative advantage in repairing each good.</vt:lpstr>
      <vt:lpstr>Input OC Formula</vt:lpstr>
      <vt:lpstr>Practice Question #1 On the island of Catan, Sean and Jean use wood to manufacture roads and new settlements. The table below indicates how many units of wood each person requires to build a road or a settlement. Determine who has a comparative advantage in what product and identify whether an absolute advantage exists.</vt:lpstr>
      <vt:lpstr>Practice Question #2 Two car manufacturers use labor and capital to build cars on an assembly line. The table below indicates how many hours of labor and capital are required to construct a car. Determine whether each company should use labor or capital and whether anyone has an absolute advantage.</vt:lpstr>
      <vt:lpstr>Practice - Part 1</vt:lpstr>
      <vt:lpstr>Sit and Think a posted reply to a Freakonomics article</vt:lpstr>
      <vt:lpstr>Homework – Part 2</vt:lpstr>
      <vt:lpstr>Production Possibility Frontier Curve (PPF)</vt:lpstr>
      <vt:lpstr>PPF Example</vt:lpstr>
      <vt:lpstr>PPF</vt:lpstr>
      <vt:lpstr>Calculating OC from PPF</vt:lpstr>
      <vt:lpstr>OC and Slope</vt:lpstr>
      <vt:lpstr>Increasing OC</vt:lpstr>
      <vt:lpstr>Increasing OC Cont’d</vt:lpstr>
      <vt:lpstr>What to expect from AP</vt:lpstr>
      <vt:lpstr>Transformations to PPF</vt:lpstr>
      <vt:lpstr>Transformations to PPF</vt:lpstr>
      <vt:lpstr>Practice Problem #1 Bowtie Cinema and Regal run a concession stand where they have both popcorn and soda machines. The PPF below shows how many of each machine they have.</vt:lpstr>
      <vt:lpstr>Practice Problem #1 Bowtie Cinema and Regal run a concession stand where they have both popcorn and soda machines. The PPF below shows how many of each machine they have.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Economics?</dc:title>
  <dc:creator>William McKinney</dc:creator>
  <cp:lastModifiedBy>William McKinney</cp:lastModifiedBy>
  <cp:revision>176</cp:revision>
  <dcterms:created xsi:type="dcterms:W3CDTF">2013-08-30T10:33:39Z</dcterms:created>
  <dcterms:modified xsi:type="dcterms:W3CDTF">2015-09-08T20:05:59Z</dcterms:modified>
</cp:coreProperties>
</file>