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2229-A02D-1344-B670-91AE1BDC8DDB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</a:rPr>
              <a:pPr/>
              <a:t>12/13/13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9B0A-B618-B249-94FD-4958F7D6DE90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353413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487F2229-A02D-1344-B670-91AE1BDC8DDB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</a:rPr>
              <a:pPr/>
              <a:t>12/13/13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9B0A-B618-B249-94FD-4958F7D6DE90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602181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2229-A02D-1344-B670-91AE1BDC8DDB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</a:rPr>
              <a:pPr/>
              <a:t>12/13/13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42923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487F2229-A02D-1344-B670-91AE1BDC8DDB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</a:rPr>
              <a:pPr/>
              <a:t>12/13/13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47206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487F2229-A02D-1344-B670-91AE1BDC8DDB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</a:rPr>
              <a:pPr/>
              <a:t>12/13/13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200244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2229-A02D-1344-B670-91AE1BDC8DDB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</a:rPr>
              <a:pPr/>
              <a:t>12/13/13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9B0A-B618-B249-94FD-4958F7D6DE90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7438321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2229-A02D-1344-B670-91AE1BDC8DDB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</a:rPr>
              <a:pPr/>
              <a:t>12/13/13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9B0A-B618-B249-94FD-4958F7D6DE90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99647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2229-A02D-1344-B670-91AE1BDC8DDB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</a:rPr>
              <a:pPr/>
              <a:t>12/13/13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9B0A-B618-B249-94FD-4958F7D6DE90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796871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2229-A02D-1344-B670-91AE1BDC8DDB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</a:rPr>
              <a:pPr/>
              <a:t>12/13/13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797808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2229-A02D-1344-B670-91AE1BDC8DDB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</a:rPr>
              <a:pPr/>
              <a:t>12/13/13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9B0A-B618-B249-94FD-4958F7D6DE90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538076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487F2229-A02D-1344-B670-91AE1BDC8DDB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</a:rPr>
              <a:pPr/>
              <a:t>12/13/13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9B0A-B618-B249-94FD-4958F7D6DE90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056690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487F2229-A02D-1344-B670-91AE1BDC8DDB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</a:rPr>
              <a:pPr/>
              <a:t>12/13/13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9B0A-B618-B249-94FD-4958F7D6DE90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8119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2229-A02D-1344-B670-91AE1BDC8DDB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</a:rPr>
              <a:pPr/>
              <a:t>12/13/13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9B0A-B618-B249-94FD-4958F7D6DE90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180738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2229-A02D-1344-B670-91AE1BDC8DDB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</a:rPr>
              <a:pPr/>
              <a:t>12/13/13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9B0A-B618-B249-94FD-4958F7D6DE90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086202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487F2229-A02D-1344-B670-91AE1BDC8DDB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</a:rPr>
              <a:pPr/>
              <a:t>12/13/13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9B0A-B618-B249-94FD-4958F7D6DE90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152852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87F2229-A02D-1344-B670-91AE1BDC8DDB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</a:rPr>
              <a:pPr/>
              <a:t>12/13/13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75B9B0A-B618-B249-94FD-4958F7D6DE90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637226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Sketch a Side-By-Side Graph of a PC Firm in Long-Run Equilibrium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1517470" y="3579522"/>
            <a:ext cx="2672068" cy="2441332"/>
          </a:xfrm>
          <a:custGeom>
            <a:avLst/>
            <a:gdLst>
              <a:gd name="connsiteX0" fmla="*/ 0 w 2672068"/>
              <a:gd name="connsiteY0" fmla="*/ 0 h 2985684"/>
              <a:gd name="connsiteX1" fmla="*/ 0 w 2672068"/>
              <a:gd name="connsiteY1" fmla="*/ 2985684 h 2985684"/>
              <a:gd name="connsiteX2" fmla="*/ 2672068 w 2672068"/>
              <a:gd name="connsiteY2" fmla="*/ 2985684 h 298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068" h="2985684">
                <a:moveTo>
                  <a:pt x="0" y="0"/>
                </a:moveTo>
                <a:lnTo>
                  <a:pt x="0" y="2985684"/>
                </a:lnTo>
                <a:lnTo>
                  <a:pt x="2672068" y="2985684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5628488" y="3579522"/>
            <a:ext cx="2672068" cy="2441332"/>
          </a:xfrm>
          <a:custGeom>
            <a:avLst/>
            <a:gdLst>
              <a:gd name="connsiteX0" fmla="*/ 0 w 2672068"/>
              <a:gd name="connsiteY0" fmla="*/ 0 h 2985684"/>
              <a:gd name="connsiteX1" fmla="*/ 0 w 2672068"/>
              <a:gd name="connsiteY1" fmla="*/ 2985684 h 2985684"/>
              <a:gd name="connsiteX2" fmla="*/ 2672068 w 2672068"/>
              <a:gd name="connsiteY2" fmla="*/ 2985684 h 298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068" h="2985684">
                <a:moveTo>
                  <a:pt x="0" y="0"/>
                </a:moveTo>
                <a:lnTo>
                  <a:pt x="0" y="2985684"/>
                </a:lnTo>
                <a:lnTo>
                  <a:pt x="2672068" y="2985684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entury Gothic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764885" y="3579522"/>
            <a:ext cx="2193735" cy="21279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1764885" y="3579522"/>
            <a:ext cx="2193735" cy="21279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07770" y="3378361"/>
            <a:ext cx="29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entury Gothic"/>
              </a:rPr>
              <a:t>S</a:t>
            </a:r>
            <a:endParaRPr lang="en-US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03919" y="5506279"/>
            <a:ext cx="356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entury Gothic"/>
              </a:rPr>
              <a:t>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67485" y="5971368"/>
            <a:ext cx="385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entury Gothic"/>
              </a:rPr>
              <a:t>Q</a:t>
            </a:r>
            <a:endParaRPr lang="en-US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96198" y="3378361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entury Gothic"/>
              </a:rPr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57166" y="5987864"/>
            <a:ext cx="385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entury Gothic"/>
              </a:rPr>
              <a:t>Q</a:t>
            </a:r>
            <a:endParaRPr lang="en-US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85879" y="3394857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entury Gothic"/>
              </a:rPr>
              <a:t>P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2886494" y="4651728"/>
            <a:ext cx="0" cy="1336136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517470" y="4635305"/>
            <a:ext cx="4111018" cy="0"/>
          </a:xfrm>
          <a:prstGeom prst="line">
            <a:avLst/>
          </a:prstGeom>
          <a:ln>
            <a:solidFill>
              <a:schemeClr val="accent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5871953" y="3661999"/>
            <a:ext cx="1418506" cy="2194835"/>
          </a:xfrm>
          <a:custGeom>
            <a:avLst/>
            <a:gdLst>
              <a:gd name="connsiteX0" fmla="*/ 0 w 1418506"/>
              <a:gd name="connsiteY0" fmla="*/ 1748522 h 2194835"/>
              <a:gd name="connsiteX1" fmla="*/ 544310 w 1418506"/>
              <a:gd name="connsiteY1" fmla="*/ 2078432 h 2194835"/>
              <a:gd name="connsiteX2" fmla="*/ 1418506 w 1418506"/>
              <a:gd name="connsiteY2" fmla="*/ 0 h 219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8506" h="2194835">
                <a:moveTo>
                  <a:pt x="0" y="1748522"/>
                </a:moveTo>
                <a:cubicBezTo>
                  <a:pt x="153946" y="2059187"/>
                  <a:pt x="307892" y="2369852"/>
                  <a:pt x="544310" y="2078432"/>
                </a:cubicBezTo>
                <a:cubicBezTo>
                  <a:pt x="780728" y="1787012"/>
                  <a:pt x="1418506" y="0"/>
                  <a:pt x="1418506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5871953" y="3892936"/>
            <a:ext cx="1995804" cy="742369"/>
          </a:xfrm>
          <a:custGeom>
            <a:avLst/>
            <a:gdLst>
              <a:gd name="connsiteX0" fmla="*/ 0 w 1995804"/>
              <a:gd name="connsiteY0" fmla="*/ 0 h 742369"/>
              <a:gd name="connsiteX1" fmla="*/ 1039138 w 1995804"/>
              <a:gd name="connsiteY1" fmla="*/ 742297 h 742369"/>
              <a:gd name="connsiteX2" fmla="*/ 1995804 w 1995804"/>
              <a:gd name="connsiteY2" fmla="*/ 49486 h 74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5804" h="742369">
                <a:moveTo>
                  <a:pt x="0" y="0"/>
                </a:moveTo>
                <a:cubicBezTo>
                  <a:pt x="353252" y="367024"/>
                  <a:pt x="706504" y="734049"/>
                  <a:pt x="1039138" y="742297"/>
                </a:cubicBezTo>
                <a:cubicBezTo>
                  <a:pt x="1371772" y="750545"/>
                  <a:pt x="1995804" y="49486"/>
                  <a:pt x="1995804" y="4948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6119365" y="4371305"/>
            <a:ext cx="1880344" cy="981971"/>
          </a:xfrm>
          <a:custGeom>
            <a:avLst/>
            <a:gdLst>
              <a:gd name="connsiteX0" fmla="*/ 0 w 1880344"/>
              <a:gd name="connsiteY0" fmla="*/ 610333 h 981971"/>
              <a:gd name="connsiteX1" fmla="*/ 659770 w 1880344"/>
              <a:gd name="connsiteY1" fmla="*/ 956738 h 981971"/>
              <a:gd name="connsiteX2" fmla="*/ 1880344 w 1880344"/>
              <a:gd name="connsiteY2" fmla="*/ 0 h 98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0344" h="981971">
                <a:moveTo>
                  <a:pt x="0" y="610333"/>
                </a:moveTo>
                <a:cubicBezTo>
                  <a:pt x="173189" y="834396"/>
                  <a:pt x="346379" y="1058460"/>
                  <a:pt x="659770" y="956738"/>
                </a:cubicBezTo>
                <a:cubicBezTo>
                  <a:pt x="973161" y="855016"/>
                  <a:pt x="1880344" y="0"/>
                  <a:pt x="1880344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40977" y="3394857"/>
            <a:ext cx="584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entury Gothic"/>
              </a:rPr>
              <a:t>MC</a:t>
            </a:r>
            <a:endParaRPr lang="en-US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805727" y="3728702"/>
            <a:ext cx="6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entury Gothic"/>
              </a:rPr>
              <a:t>ATC</a:t>
            </a:r>
            <a:endParaRPr lang="en-US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942361" y="4153649"/>
            <a:ext cx="676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entury Gothic"/>
              </a:rPr>
              <a:t>AVC</a:t>
            </a:r>
            <a:endParaRPr lang="en-US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40467" y="4450639"/>
            <a:ext cx="536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entury Gothic"/>
              </a:rPr>
              <a:t>MR</a:t>
            </a:r>
            <a:endParaRPr lang="en-US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20571" y="6020854"/>
            <a:ext cx="527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entury Gothic"/>
              </a:rPr>
              <a:t>Q</a:t>
            </a:r>
            <a:r>
              <a:rPr lang="en-US" baseline="-25000" dirty="0">
                <a:solidFill>
                  <a:prstClr val="black"/>
                </a:solidFill>
                <a:latin typeface="Century Gothic"/>
              </a:rPr>
              <a:t>M</a:t>
            </a:r>
            <a:endParaRPr lang="en-US" baseline="-25000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96198" y="4467062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entury Gothic"/>
              </a:rPr>
              <a:t>P</a:t>
            </a:r>
            <a:endParaRPr lang="en-US" baseline="-25000" dirty="0">
              <a:solidFill>
                <a:prstClr val="black"/>
              </a:solidFill>
              <a:latin typeface="Century Gothic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6916628" y="4635232"/>
            <a:ext cx="0" cy="1385622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23" idx="1"/>
          </p:cNvCxnSpPr>
          <p:nvPr/>
        </p:nvCxnSpPr>
        <p:spPr>
          <a:xfrm>
            <a:off x="5607151" y="4635159"/>
            <a:ext cx="2733316" cy="146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686915" y="6020854"/>
            <a:ext cx="460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entury Gothic"/>
              </a:rPr>
              <a:t>Q</a:t>
            </a:r>
            <a:r>
              <a:rPr lang="en-US" baseline="-25000" dirty="0">
                <a:solidFill>
                  <a:prstClr val="black"/>
                </a:solidFill>
                <a:latin typeface="Century Gothic"/>
              </a:rPr>
              <a:t>F</a:t>
            </a:r>
            <a:endParaRPr lang="en-US" baseline="-25000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100099" y="2474668"/>
            <a:ext cx="3286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entury Gothic"/>
              </a:rPr>
              <a:t>Sketch a side-by-side graph</a:t>
            </a:r>
            <a:endParaRPr lang="en-US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56805" y="2474668"/>
            <a:ext cx="2372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entury Gothic"/>
              </a:rPr>
              <a:t>Draw the MC curve</a:t>
            </a:r>
            <a:endParaRPr lang="en-US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349811" y="2474668"/>
            <a:ext cx="2786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entury Gothic"/>
              </a:rPr>
              <a:t>Draw the ATC and AVC</a:t>
            </a:r>
            <a:endParaRPr lang="en-US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45718" y="2474668"/>
            <a:ext cx="5195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entury Gothic"/>
              </a:rPr>
              <a:t>Sketch the MR curve to intersect the min ATC</a:t>
            </a:r>
            <a:endParaRPr lang="en-US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639674" y="2474668"/>
            <a:ext cx="4207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entury Gothic"/>
              </a:rPr>
              <a:t>Identify the firm’s level of output, Q</a:t>
            </a:r>
            <a:r>
              <a:rPr lang="en-US" baseline="-25000" dirty="0">
                <a:solidFill>
                  <a:prstClr val="black"/>
                </a:solidFill>
                <a:latin typeface="Century Gothic"/>
              </a:rPr>
              <a:t>F</a:t>
            </a:r>
            <a:endParaRPr lang="en-US" baseline="-25000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231773" y="2474668"/>
            <a:ext cx="5023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entury Gothic"/>
              </a:rPr>
              <a:t>Extend MR to the Market graph and label P</a:t>
            </a:r>
            <a:endParaRPr lang="en-US" baseline="-25000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307375" y="2474668"/>
            <a:ext cx="2871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entury Gothic"/>
              </a:rPr>
              <a:t>Sketch the Supply curve</a:t>
            </a:r>
            <a:endParaRPr lang="en-US" baseline="-25000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43653" y="2474668"/>
            <a:ext cx="7599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entury Gothic"/>
              </a:rPr>
              <a:t>Sketch the Demand curve so the equilibrium point is at the given P</a:t>
            </a:r>
            <a:endParaRPr lang="en-US" baseline="-25000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201834" y="2474668"/>
            <a:ext cx="3082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entury Gothic"/>
              </a:rPr>
              <a:t>Label the market quantity</a:t>
            </a:r>
            <a:endParaRPr lang="en-US" baseline="-25000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402490" y="3210190"/>
            <a:ext cx="968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entury Gothic"/>
              </a:rPr>
              <a:t>Market</a:t>
            </a:r>
            <a:endParaRPr lang="en-US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336395" y="3394857"/>
            <a:ext cx="63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entury Gothic"/>
              </a:rPr>
              <a:t>Firm</a:t>
            </a:r>
            <a:endParaRPr lang="en-US" dirty="0">
              <a:solidFill>
                <a:prstClr val="black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751999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/>
      <p:bldP spid="9" grpId="0"/>
      <p:bldP spid="10" grpId="0"/>
      <p:bldP spid="11" grpId="0"/>
      <p:bldP spid="12" grpId="0"/>
      <p:bldP spid="13" grpId="0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33" grpId="0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4" grpId="0"/>
      <p:bldP spid="45" grpId="0"/>
    </p:bld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97</Words>
  <Application>Microsoft Macintosh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Perception</vt:lpstr>
      <vt:lpstr>To Sketch a Side-By-Side Graph of a PC Firm in Long-Run Equilibrium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Sketch a Side-By-Side Graph of a PC Firm in Long-Run Equilibrium</dc:title>
  <dc:creator>William McKinney</dc:creator>
  <cp:lastModifiedBy>William McKinney</cp:lastModifiedBy>
  <cp:revision>1</cp:revision>
  <dcterms:created xsi:type="dcterms:W3CDTF">2013-12-13T13:34:39Z</dcterms:created>
  <dcterms:modified xsi:type="dcterms:W3CDTF">2013-12-13T13:35:45Z</dcterms:modified>
</cp:coreProperties>
</file>