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zh-CN" smtClean="0"/>
              <a:t>Click to edit Master subtitle style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99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88511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7205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6533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2547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67070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7673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94396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995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6909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24285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zh-CN" smtClean="0"/>
              <a:t>Click to edit Master title style</a:t>
            </a:r>
            <a:endParaRPr kumimoji="1"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zh-CN" smtClean="0"/>
              <a:t>Click to edit Master text styles</a:t>
            </a:r>
          </a:p>
          <a:p>
            <a:pPr lvl="1"/>
            <a:r>
              <a:rPr kumimoji="1" lang="en-US" altLang="zh-CN" smtClean="0"/>
              <a:t>Second level</a:t>
            </a:r>
          </a:p>
          <a:p>
            <a:pPr lvl="2"/>
            <a:r>
              <a:rPr kumimoji="1" lang="en-US" altLang="zh-CN" smtClean="0"/>
              <a:t>Third level</a:t>
            </a:r>
          </a:p>
          <a:p>
            <a:pPr lvl="3"/>
            <a:r>
              <a:rPr kumimoji="1" lang="en-US" altLang="zh-CN" smtClean="0"/>
              <a:t>Fourth level</a:t>
            </a:r>
          </a:p>
          <a:p>
            <a:pPr lvl="4"/>
            <a:r>
              <a:rPr kumimoji="1" lang="en-US" altLang="zh-CN" smtClean="0"/>
              <a:t>Fifth level</a:t>
            </a:r>
            <a:endParaRPr kumimoji="1"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DBD74-C8FE-A143-9683-BBD06170844C}" type="datetimeFigureOut">
              <a:rPr kumimoji="1" lang="zh-CN" altLang="en-US" smtClean="0"/>
              <a:t>2/4/15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1A60BD-127F-DC4A-861A-6F76C320176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6288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Supply Shifters in Perfect Competition</a:t>
            </a:r>
            <a:endParaRPr kumimoji="1"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647113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dirty="0" smtClean="0"/>
              <a:t>Is the following firm earning a positive profit, normal profit, or an economic loss?</a:t>
            </a:r>
            <a:endParaRPr kumimoji="1" lang="zh-CN" alt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36625" y="225425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55875" y="387350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5025" y="225425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264275" y="387350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5365750" y="2301875"/>
            <a:ext cx="1397000" cy="2772652"/>
          </a:xfrm>
          <a:custGeom>
            <a:avLst/>
            <a:gdLst>
              <a:gd name="connsiteX0" fmla="*/ 0 w 1397000"/>
              <a:gd name="connsiteY0" fmla="*/ 2460625 h 2772652"/>
              <a:gd name="connsiteX1" fmla="*/ 682625 w 1397000"/>
              <a:gd name="connsiteY1" fmla="*/ 2555875 h 2772652"/>
              <a:gd name="connsiteX2" fmla="*/ 1397000 w 1397000"/>
              <a:gd name="connsiteY2" fmla="*/ 0 h 277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0" h="2772652">
                <a:moveTo>
                  <a:pt x="0" y="2460625"/>
                </a:moveTo>
                <a:cubicBezTo>
                  <a:pt x="224896" y="2713302"/>
                  <a:pt x="449792" y="2965979"/>
                  <a:pt x="682625" y="2555875"/>
                </a:cubicBezTo>
                <a:cubicBezTo>
                  <a:pt x="915458" y="2145771"/>
                  <a:pt x="1397000" y="0"/>
                  <a:pt x="1397000" y="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Freeform 12"/>
          <p:cNvSpPr/>
          <p:nvPr/>
        </p:nvSpPr>
        <p:spPr>
          <a:xfrm>
            <a:off x="5175250" y="2492375"/>
            <a:ext cx="2603500" cy="731019"/>
          </a:xfrm>
          <a:custGeom>
            <a:avLst/>
            <a:gdLst>
              <a:gd name="connsiteX0" fmla="*/ 0 w 2603500"/>
              <a:gd name="connsiteY0" fmla="*/ 111125 h 731019"/>
              <a:gd name="connsiteX1" fmla="*/ 1397000 w 2603500"/>
              <a:gd name="connsiteY1" fmla="*/ 730250 h 731019"/>
              <a:gd name="connsiteX2" fmla="*/ 2603500 w 2603500"/>
              <a:gd name="connsiteY2" fmla="*/ 0 h 73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31019">
                <a:moveTo>
                  <a:pt x="0" y="111125"/>
                </a:moveTo>
                <a:cubicBezTo>
                  <a:pt x="481541" y="429948"/>
                  <a:pt x="963083" y="748771"/>
                  <a:pt x="1397000" y="730250"/>
                </a:cubicBezTo>
                <a:cubicBezTo>
                  <a:pt x="1830917" y="711729"/>
                  <a:pt x="2603500" y="0"/>
                  <a:pt x="2603500" y="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264275" y="1613669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36625" y="3239269"/>
            <a:ext cx="370840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00150" y="2492375"/>
            <a:ext cx="2641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33550" y="2492375"/>
            <a:ext cx="2441575" cy="1587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99102" y="230187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97638" y="3895209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75125" y="530808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4668" y="19584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70214" y="19584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21625" y="530808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2861" y="3038728"/>
            <a:ext cx="43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M</a:t>
            </a:r>
            <a:endParaRPr kumimoji="1" lang="zh-CN" alt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6599409" y="19685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MC</a:t>
            </a:r>
            <a:endParaRPr kumimoji="1"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748366" y="2238375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ATC</a:t>
            </a:r>
            <a:endParaRPr kumimoji="1"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854950" y="3038728"/>
            <a:ext cx="50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MR</a:t>
            </a:r>
            <a:endParaRPr kumimoji="1" lang="zh-CN" alt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535909" y="3239270"/>
            <a:ext cx="0" cy="2253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30564" y="5486916"/>
            <a:ext cx="410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F</a:t>
            </a:r>
            <a:endParaRPr kumimoji="1" lang="zh-CN" alt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88839" y="5492750"/>
            <a:ext cx="47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M</a:t>
            </a:r>
            <a:endParaRPr kumimoji="1" lang="zh-CN" altLang="en-US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894184" y="3232919"/>
            <a:ext cx="0" cy="2253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459096" y="1714500"/>
            <a:ext cx="870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Market</a:t>
            </a:r>
            <a:endParaRPr kumimoji="1" lang="zh-CN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132680" y="1714500"/>
            <a:ext cx="60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Firm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7856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dirty="0" smtClean="0"/>
              <a:t>What happens within this market when the price of an input increases?</a:t>
            </a:r>
            <a:endParaRPr kumimoji="1" lang="zh-CN" alt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36625" y="225425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55875" y="387350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5025" y="225425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264275" y="387350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5365750" y="2301875"/>
            <a:ext cx="1397000" cy="2772652"/>
          </a:xfrm>
          <a:custGeom>
            <a:avLst/>
            <a:gdLst>
              <a:gd name="connsiteX0" fmla="*/ 0 w 1397000"/>
              <a:gd name="connsiteY0" fmla="*/ 2460625 h 2772652"/>
              <a:gd name="connsiteX1" fmla="*/ 682625 w 1397000"/>
              <a:gd name="connsiteY1" fmla="*/ 2555875 h 2772652"/>
              <a:gd name="connsiteX2" fmla="*/ 1397000 w 1397000"/>
              <a:gd name="connsiteY2" fmla="*/ 0 h 277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0" h="2772652">
                <a:moveTo>
                  <a:pt x="0" y="2460625"/>
                </a:moveTo>
                <a:cubicBezTo>
                  <a:pt x="224896" y="2713302"/>
                  <a:pt x="449792" y="2965979"/>
                  <a:pt x="682625" y="2555875"/>
                </a:cubicBezTo>
                <a:cubicBezTo>
                  <a:pt x="915458" y="2145771"/>
                  <a:pt x="1397000" y="0"/>
                  <a:pt x="1397000" y="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Freeform 12"/>
          <p:cNvSpPr/>
          <p:nvPr/>
        </p:nvSpPr>
        <p:spPr>
          <a:xfrm>
            <a:off x="5175250" y="2492375"/>
            <a:ext cx="2603500" cy="731019"/>
          </a:xfrm>
          <a:custGeom>
            <a:avLst/>
            <a:gdLst>
              <a:gd name="connsiteX0" fmla="*/ 0 w 2603500"/>
              <a:gd name="connsiteY0" fmla="*/ 111125 h 731019"/>
              <a:gd name="connsiteX1" fmla="*/ 1397000 w 2603500"/>
              <a:gd name="connsiteY1" fmla="*/ 730250 h 731019"/>
              <a:gd name="connsiteX2" fmla="*/ 2603500 w 2603500"/>
              <a:gd name="connsiteY2" fmla="*/ 0 h 73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31019">
                <a:moveTo>
                  <a:pt x="0" y="111125"/>
                </a:moveTo>
                <a:cubicBezTo>
                  <a:pt x="481541" y="429948"/>
                  <a:pt x="963083" y="748771"/>
                  <a:pt x="1397000" y="730250"/>
                </a:cubicBezTo>
                <a:cubicBezTo>
                  <a:pt x="1830917" y="711729"/>
                  <a:pt x="2603500" y="0"/>
                  <a:pt x="2603500" y="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264275" y="1613669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36625" y="3239269"/>
            <a:ext cx="370840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00150" y="2492375"/>
            <a:ext cx="2641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33550" y="2492375"/>
            <a:ext cx="2441575" cy="1587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99102" y="230187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97638" y="3895209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75125" y="530808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4668" y="19584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70214" y="19584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21625" y="530808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2861" y="3038728"/>
            <a:ext cx="43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M</a:t>
            </a:r>
            <a:endParaRPr kumimoji="1" lang="zh-CN" alt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6599409" y="19685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MC</a:t>
            </a:r>
            <a:endParaRPr kumimoji="1"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748366" y="2238375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ATC</a:t>
            </a:r>
            <a:endParaRPr kumimoji="1" lang="zh-CN" alt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854950" y="3038728"/>
            <a:ext cx="50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MR</a:t>
            </a:r>
            <a:endParaRPr kumimoji="1" lang="zh-CN" altLang="en-US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535909" y="3239270"/>
            <a:ext cx="0" cy="2253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30564" y="5486916"/>
            <a:ext cx="410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F</a:t>
            </a:r>
            <a:endParaRPr kumimoji="1" lang="zh-CN" alt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88839" y="5492750"/>
            <a:ext cx="47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M</a:t>
            </a:r>
            <a:endParaRPr kumimoji="1" lang="zh-CN" altLang="en-US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894184" y="3232919"/>
            <a:ext cx="0" cy="2253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9096" y="1714500"/>
            <a:ext cx="870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Market</a:t>
            </a:r>
            <a:endParaRPr kumimoji="1"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32680" y="1714500"/>
            <a:ext cx="60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Firm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3425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45026" y="2772544"/>
            <a:ext cx="1885564" cy="45085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dirty="0" smtClean="0"/>
              <a:t>	– π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dirty="0" smtClean="0"/>
              <a:t>Because the price of an input increased, the ATC will increase, creating a new long run equilibrium.</a:t>
            </a:r>
            <a:endParaRPr kumimoji="1" lang="zh-CN" alt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36625" y="225425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55875" y="387350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5025" y="225425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264275" y="387350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5365750" y="2301875"/>
            <a:ext cx="1397000" cy="2772652"/>
          </a:xfrm>
          <a:custGeom>
            <a:avLst/>
            <a:gdLst>
              <a:gd name="connsiteX0" fmla="*/ 0 w 1397000"/>
              <a:gd name="connsiteY0" fmla="*/ 2460625 h 2772652"/>
              <a:gd name="connsiteX1" fmla="*/ 682625 w 1397000"/>
              <a:gd name="connsiteY1" fmla="*/ 2555875 h 2772652"/>
              <a:gd name="connsiteX2" fmla="*/ 1397000 w 1397000"/>
              <a:gd name="connsiteY2" fmla="*/ 0 h 277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0" h="2772652">
                <a:moveTo>
                  <a:pt x="0" y="2460625"/>
                </a:moveTo>
                <a:cubicBezTo>
                  <a:pt x="224896" y="2713302"/>
                  <a:pt x="449792" y="2965979"/>
                  <a:pt x="682625" y="2555875"/>
                </a:cubicBezTo>
                <a:cubicBezTo>
                  <a:pt x="915458" y="2145771"/>
                  <a:pt x="1397000" y="0"/>
                  <a:pt x="1397000" y="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Freeform 12"/>
          <p:cNvSpPr/>
          <p:nvPr/>
        </p:nvSpPr>
        <p:spPr>
          <a:xfrm>
            <a:off x="5175250" y="2492375"/>
            <a:ext cx="2603500" cy="731019"/>
          </a:xfrm>
          <a:custGeom>
            <a:avLst/>
            <a:gdLst>
              <a:gd name="connsiteX0" fmla="*/ 0 w 2603500"/>
              <a:gd name="connsiteY0" fmla="*/ 111125 h 731019"/>
              <a:gd name="connsiteX1" fmla="*/ 1397000 w 2603500"/>
              <a:gd name="connsiteY1" fmla="*/ 730250 h 731019"/>
              <a:gd name="connsiteX2" fmla="*/ 2603500 w 2603500"/>
              <a:gd name="connsiteY2" fmla="*/ 0 h 73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31019">
                <a:moveTo>
                  <a:pt x="0" y="111125"/>
                </a:moveTo>
                <a:cubicBezTo>
                  <a:pt x="481541" y="429948"/>
                  <a:pt x="963083" y="748771"/>
                  <a:pt x="1397000" y="730250"/>
                </a:cubicBezTo>
                <a:cubicBezTo>
                  <a:pt x="1830917" y="711729"/>
                  <a:pt x="2603500" y="0"/>
                  <a:pt x="2603500" y="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264275" y="1613669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36625" y="3239269"/>
            <a:ext cx="370840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00150" y="2492375"/>
            <a:ext cx="2641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33550" y="2492375"/>
            <a:ext cx="2441575" cy="1587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99102" y="2301875"/>
            <a:ext cx="290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endParaRPr kumimoji="1" lang="zh-CN" alt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097638" y="3895209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75125" y="530808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4668" y="19584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70214" y="19584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21625" y="530808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2861" y="3038728"/>
            <a:ext cx="43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M</a:t>
            </a:r>
            <a:endParaRPr kumimoji="1" lang="zh-CN" alt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6599409" y="19685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MC</a:t>
            </a:r>
            <a:endParaRPr kumimoji="1"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748366" y="223837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ATC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854950" y="3038728"/>
            <a:ext cx="507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MR</a:t>
            </a:r>
            <a:endParaRPr kumimoji="1" lang="zh-CN" altLang="en-US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535909" y="3239270"/>
            <a:ext cx="0" cy="2253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30564" y="548691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F1</a:t>
            </a:r>
            <a:endParaRPr kumimoji="1" lang="zh-CN" alt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88839" y="5492750"/>
            <a:ext cx="471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M</a:t>
            </a:r>
            <a:endParaRPr kumimoji="1" lang="zh-CN" altLang="en-US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894184" y="3232919"/>
            <a:ext cx="0" cy="2253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9096" y="1714500"/>
            <a:ext cx="870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Market</a:t>
            </a:r>
            <a:endParaRPr kumimoji="1"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32680" y="1714500"/>
            <a:ext cx="60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Firm</a:t>
            </a:r>
            <a:endParaRPr kumimoji="1" lang="zh-CN" altLang="en-US" dirty="0"/>
          </a:p>
        </p:txBody>
      </p:sp>
      <p:sp>
        <p:nvSpPr>
          <p:cNvPr id="38" name="Freeform 37"/>
          <p:cNvSpPr/>
          <p:nvPr/>
        </p:nvSpPr>
        <p:spPr>
          <a:xfrm>
            <a:off x="5311775" y="2041525"/>
            <a:ext cx="2603500" cy="731019"/>
          </a:xfrm>
          <a:custGeom>
            <a:avLst/>
            <a:gdLst>
              <a:gd name="connsiteX0" fmla="*/ 0 w 2603500"/>
              <a:gd name="connsiteY0" fmla="*/ 111125 h 731019"/>
              <a:gd name="connsiteX1" fmla="*/ 1397000 w 2603500"/>
              <a:gd name="connsiteY1" fmla="*/ 730250 h 731019"/>
              <a:gd name="connsiteX2" fmla="*/ 2603500 w 2603500"/>
              <a:gd name="connsiteY2" fmla="*/ 0 h 73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31019">
                <a:moveTo>
                  <a:pt x="0" y="111125"/>
                </a:moveTo>
                <a:cubicBezTo>
                  <a:pt x="481541" y="429948"/>
                  <a:pt x="963083" y="748771"/>
                  <a:pt x="1397000" y="730250"/>
                </a:cubicBezTo>
                <a:cubicBezTo>
                  <a:pt x="1830917" y="711729"/>
                  <a:pt x="2603500" y="0"/>
                  <a:pt x="2603500" y="0"/>
                </a:cubicBez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84891" y="1787525"/>
            <a:ext cx="63350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ATC</a:t>
            </a:r>
            <a:r>
              <a:rPr kumimoji="1" lang="en-US" altLang="zh-CN" baseline="-25000" dirty="0" smtClean="0">
                <a:solidFill>
                  <a:srgbClr val="FF0000"/>
                </a:solidFill>
              </a:rPr>
              <a:t>2</a:t>
            </a:r>
            <a:endParaRPr kumimoji="1" lang="zh-CN" alt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4645026" y="2772544"/>
            <a:ext cx="1885564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36898" y="257200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ATC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274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8" grpId="0" animBg="1"/>
      <p:bldP spid="39" grpId="0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45026" y="2772544"/>
            <a:ext cx="1890884" cy="45085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dirty="0" smtClean="0"/>
              <a:t>	– π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dirty="0" smtClean="0"/>
              <a:t>Negative profits will cause firms to exit the market. But how long will firms exit the market?</a:t>
            </a:r>
            <a:endParaRPr kumimoji="1" lang="zh-CN" alt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36625" y="225425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55875" y="387350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5025" y="225425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264275" y="387350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5365750" y="2301875"/>
            <a:ext cx="1397000" cy="2772652"/>
          </a:xfrm>
          <a:custGeom>
            <a:avLst/>
            <a:gdLst>
              <a:gd name="connsiteX0" fmla="*/ 0 w 1397000"/>
              <a:gd name="connsiteY0" fmla="*/ 2460625 h 2772652"/>
              <a:gd name="connsiteX1" fmla="*/ 682625 w 1397000"/>
              <a:gd name="connsiteY1" fmla="*/ 2555875 h 2772652"/>
              <a:gd name="connsiteX2" fmla="*/ 1397000 w 1397000"/>
              <a:gd name="connsiteY2" fmla="*/ 0 h 277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0" h="2772652">
                <a:moveTo>
                  <a:pt x="0" y="2460625"/>
                </a:moveTo>
                <a:cubicBezTo>
                  <a:pt x="224896" y="2713302"/>
                  <a:pt x="449792" y="2965979"/>
                  <a:pt x="682625" y="2555875"/>
                </a:cubicBezTo>
                <a:cubicBezTo>
                  <a:pt x="915458" y="2145771"/>
                  <a:pt x="1397000" y="0"/>
                  <a:pt x="1397000" y="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Freeform 12"/>
          <p:cNvSpPr/>
          <p:nvPr/>
        </p:nvSpPr>
        <p:spPr>
          <a:xfrm>
            <a:off x="5175250" y="2492375"/>
            <a:ext cx="2603500" cy="731019"/>
          </a:xfrm>
          <a:custGeom>
            <a:avLst/>
            <a:gdLst>
              <a:gd name="connsiteX0" fmla="*/ 0 w 2603500"/>
              <a:gd name="connsiteY0" fmla="*/ 111125 h 731019"/>
              <a:gd name="connsiteX1" fmla="*/ 1397000 w 2603500"/>
              <a:gd name="connsiteY1" fmla="*/ 730250 h 731019"/>
              <a:gd name="connsiteX2" fmla="*/ 2603500 w 2603500"/>
              <a:gd name="connsiteY2" fmla="*/ 0 h 73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31019">
                <a:moveTo>
                  <a:pt x="0" y="111125"/>
                </a:moveTo>
                <a:cubicBezTo>
                  <a:pt x="481541" y="429948"/>
                  <a:pt x="963083" y="748771"/>
                  <a:pt x="1397000" y="730250"/>
                </a:cubicBezTo>
                <a:cubicBezTo>
                  <a:pt x="1830917" y="711729"/>
                  <a:pt x="2603500" y="0"/>
                  <a:pt x="2603500" y="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264275" y="1613669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36625" y="3239269"/>
            <a:ext cx="370840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00150" y="2492375"/>
            <a:ext cx="2641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33550" y="2492375"/>
            <a:ext cx="2441575" cy="1587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99102" y="2301875"/>
            <a:ext cx="36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097638" y="3895209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75125" y="530808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4668" y="19584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70214" y="19584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21625" y="530808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2861" y="3038728"/>
            <a:ext cx="43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M</a:t>
            </a:r>
            <a:endParaRPr kumimoji="1" lang="zh-CN" alt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6599409" y="19685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MC</a:t>
            </a:r>
            <a:endParaRPr kumimoji="1"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748366" y="223837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ATC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854950" y="3038728"/>
            <a:ext cx="58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MR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535909" y="3239270"/>
            <a:ext cx="0" cy="2253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30564" y="548691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F1</a:t>
            </a:r>
            <a:endParaRPr kumimoji="1" lang="zh-CN" alt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88839" y="5492750"/>
            <a:ext cx="549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M1</a:t>
            </a:r>
            <a:endParaRPr kumimoji="1" lang="zh-CN" altLang="en-US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894184" y="3232919"/>
            <a:ext cx="0" cy="2253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9096" y="1714500"/>
            <a:ext cx="870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Market</a:t>
            </a:r>
            <a:endParaRPr kumimoji="1"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32680" y="1714500"/>
            <a:ext cx="60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Firm</a:t>
            </a:r>
            <a:endParaRPr kumimoji="1" lang="zh-CN" altLang="en-US" dirty="0"/>
          </a:p>
        </p:txBody>
      </p:sp>
      <p:sp>
        <p:nvSpPr>
          <p:cNvPr id="38" name="Freeform 37"/>
          <p:cNvSpPr/>
          <p:nvPr/>
        </p:nvSpPr>
        <p:spPr>
          <a:xfrm>
            <a:off x="5311775" y="2041525"/>
            <a:ext cx="2603500" cy="731019"/>
          </a:xfrm>
          <a:custGeom>
            <a:avLst/>
            <a:gdLst>
              <a:gd name="connsiteX0" fmla="*/ 0 w 2603500"/>
              <a:gd name="connsiteY0" fmla="*/ 111125 h 731019"/>
              <a:gd name="connsiteX1" fmla="*/ 1397000 w 2603500"/>
              <a:gd name="connsiteY1" fmla="*/ 730250 h 731019"/>
              <a:gd name="connsiteX2" fmla="*/ 2603500 w 2603500"/>
              <a:gd name="connsiteY2" fmla="*/ 0 h 73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31019">
                <a:moveTo>
                  <a:pt x="0" y="111125"/>
                </a:moveTo>
                <a:cubicBezTo>
                  <a:pt x="481541" y="429948"/>
                  <a:pt x="963083" y="748771"/>
                  <a:pt x="1397000" y="730250"/>
                </a:cubicBezTo>
                <a:cubicBezTo>
                  <a:pt x="1830917" y="711729"/>
                  <a:pt x="2603500" y="0"/>
                  <a:pt x="2603500" y="0"/>
                </a:cubicBez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84891" y="1787525"/>
            <a:ext cx="63350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ATC</a:t>
            </a:r>
            <a:r>
              <a:rPr kumimoji="1" lang="en-US" altLang="zh-CN" baseline="-25000" dirty="0" smtClean="0">
                <a:solidFill>
                  <a:srgbClr val="FF0000"/>
                </a:solidFill>
              </a:rPr>
              <a:t>2</a:t>
            </a:r>
            <a:endParaRPr kumimoji="1" lang="zh-CN" alt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672434" y="2772544"/>
            <a:ext cx="0" cy="27138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30589" y="538531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F2</a:t>
            </a:r>
            <a:endParaRPr kumimoji="1" lang="zh-CN" altLang="en-US" baseline="-25000" dirty="0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4645026" y="2772544"/>
            <a:ext cx="18855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36898" y="257200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ATC</a:t>
            </a:r>
            <a:endParaRPr kumimoji="1" lang="zh-CN" altLang="en-US" dirty="0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1088582" y="2492375"/>
            <a:ext cx="1600257" cy="1241425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88839" y="2238375"/>
            <a:ext cx="36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008000"/>
                </a:solidFill>
              </a:rPr>
              <a:t>S</a:t>
            </a:r>
            <a:r>
              <a:rPr kumimoji="1" lang="en-US" altLang="zh-CN" baseline="-25000" dirty="0">
                <a:solidFill>
                  <a:srgbClr val="008000"/>
                </a:solidFill>
              </a:rPr>
              <a:t>2</a:t>
            </a:r>
            <a:endParaRPr kumimoji="1" lang="zh-CN" alt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6273800" y="1194569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64475" y="2619628"/>
            <a:ext cx="58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MR</a:t>
            </a:r>
            <a:r>
              <a:rPr kumimoji="1" lang="en-US" altLang="zh-CN" baseline="-25000" dirty="0" smtClean="0"/>
              <a:t>2</a:t>
            </a:r>
            <a:endParaRPr kumimoji="1" lang="zh-CN" altLang="en-US" baseline="-25000" dirty="0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946150" y="2820169"/>
            <a:ext cx="370840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5414" y="261962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M2</a:t>
            </a:r>
            <a:endParaRPr kumimoji="1" lang="zh-CN" altLang="en-US" baseline="-250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252834" y="2828950"/>
            <a:ext cx="0" cy="26717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17057" y="5492750"/>
            <a:ext cx="549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M2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693669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/>
      <p:bldP spid="47" grpId="0"/>
      <p:bldP spid="49" grpId="0"/>
      <p:bldP spid="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645026" y="2772544"/>
            <a:ext cx="1890884" cy="450850"/>
          </a:xfrm>
          <a:prstGeom prst="rect">
            <a:avLst/>
          </a:prstGeom>
          <a:solidFill>
            <a:srgbClr val="FF00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zh-CN" dirty="0" smtClean="0"/>
              <a:t>	– π</a:t>
            </a:r>
            <a:endParaRPr kumimoji="1"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sz="2400" dirty="0" smtClean="0"/>
              <a:t>Firms will exit the market until they reach the new long run equilibrium.</a:t>
            </a:r>
            <a:endParaRPr kumimoji="1" lang="zh-CN" altLang="en-US" sz="24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36625" y="225425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555875" y="387350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645025" y="225425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6264275" y="3873500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5365750" y="2301875"/>
            <a:ext cx="1397000" cy="2772652"/>
          </a:xfrm>
          <a:custGeom>
            <a:avLst/>
            <a:gdLst>
              <a:gd name="connsiteX0" fmla="*/ 0 w 1397000"/>
              <a:gd name="connsiteY0" fmla="*/ 2460625 h 2772652"/>
              <a:gd name="connsiteX1" fmla="*/ 682625 w 1397000"/>
              <a:gd name="connsiteY1" fmla="*/ 2555875 h 2772652"/>
              <a:gd name="connsiteX2" fmla="*/ 1397000 w 1397000"/>
              <a:gd name="connsiteY2" fmla="*/ 0 h 27726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0" h="2772652">
                <a:moveTo>
                  <a:pt x="0" y="2460625"/>
                </a:moveTo>
                <a:cubicBezTo>
                  <a:pt x="224896" y="2713302"/>
                  <a:pt x="449792" y="2965979"/>
                  <a:pt x="682625" y="2555875"/>
                </a:cubicBezTo>
                <a:cubicBezTo>
                  <a:pt x="915458" y="2145771"/>
                  <a:pt x="1397000" y="0"/>
                  <a:pt x="1397000" y="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Freeform 12"/>
          <p:cNvSpPr/>
          <p:nvPr/>
        </p:nvSpPr>
        <p:spPr>
          <a:xfrm>
            <a:off x="5175250" y="2492375"/>
            <a:ext cx="2603500" cy="731019"/>
          </a:xfrm>
          <a:custGeom>
            <a:avLst/>
            <a:gdLst>
              <a:gd name="connsiteX0" fmla="*/ 0 w 2603500"/>
              <a:gd name="connsiteY0" fmla="*/ 111125 h 731019"/>
              <a:gd name="connsiteX1" fmla="*/ 1397000 w 2603500"/>
              <a:gd name="connsiteY1" fmla="*/ 730250 h 731019"/>
              <a:gd name="connsiteX2" fmla="*/ 2603500 w 2603500"/>
              <a:gd name="connsiteY2" fmla="*/ 0 h 73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31019">
                <a:moveTo>
                  <a:pt x="0" y="111125"/>
                </a:moveTo>
                <a:cubicBezTo>
                  <a:pt x="481541" y="429948"/>
                  <a:pt x="963083" y="748771"/>
                  <a:pt x="1397000" y="730250"/>
                </a:cubicBezTo>
                <a:cubicBezTo>
                  <a:pt x="1830917" y="711729"/>
                  <a:pt x="2603500" y="0"/>
                  <a:pt x="2603500" y="0"/>
                </a:cubicBezTo>
              </a:path>
            </a:pathLst>
          </a:cu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6264275" y="1613669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936625" y="3239269"/>
            <a:ext cx="370840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200150" y="2492375"/>
            <a:ext cx="2641600" cy="20574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33550" y="2492375"/>
            <a:ext cx="2441575" cy="1587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99102" y="2301875"/>
            <a:ext cx="36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S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sp>
        <p:nvSpPr>
          <p:cNvPr id="23" name="TextBox 22"/>
          <p:cNvSpPr txBox="1"/>
          <p:nvPr/>
        </p:nvSpPr>
        <p:spPr>
          <a:xfrm>
            <a:off x="4097638" y="3895209"/>
            <a:ext cx="326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D</a:t>
            </a:r>
            <a:endParaRPr kumimoji="1"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175125" y="530808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84668" y="19584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4470214" y="1958459"/>
            <a:ext cx="303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P</a:t>
            </a:r>
            <a:endParaRPr kumimoji="1" lang="zh-CN" alt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921625" y="5308084"/>
            <a:ext cx="339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endParaRPr kumimoji="1" lang="zh-CN" alt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62861" y="3038728"/>
            <a:ext cx="435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M</a:t>
            </a:r>
            <a:endParaRPr kumimoji="1" lang="zh-CN" alt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6599409" y="1968500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MC</a:t>
            </a:r>
            <a:endParaRPr kumimoji="1" lang="zh-CN" alt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748366" y="2238375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ATC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854950" y="3038728"/>
            <a:ext cx="58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MR</a:t>
            </a:r>
            <a:r>
              <a:rPr kumimoji="1" lang="en-US" altLang="zh-CN" baseline="-25000" dirty="0" smtClean="0"/>
              <a:t>1</a:t>
            </a:r>
            <a:endParaRPr kumimoji="1" lang="zh-CN" altLang="en-US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>
            <a:off x="6535909" y="3239270"/>
            <a:ext cx="0" cy="2253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330564" y="548691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F1</a:t>
            </a:r>
            <a:endParaRPr kumimoji="1" lang="zh-CN" altLang="en-US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2688839" y="5492750"/>
            <a:ext cx="549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M1</a:t>
            </a:r>
            <a:endParaRPr kumimoji="1" lang="zh-CN" altLang="en-US" baseline="-25000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2894184" y="3232919"/>
            <a:ext cx="0" cy="225348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59096" y="1714500"/>
            <a:ext cx="870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Market</a:t>
            </a:r>
            <a:endParaRPr kumimoji="1" lang="zh-CN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32680" y="1714500"/>
            <a:ext cx="60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Firm</a:t>
            </a:r>
            <a:endParaRPr kumimoji="1" lang="zh-CN" altLang="en-US" dirty="0"/>
          </a:p>
        </p:txBody>
      </p:sp>
      <p:sp>
        <p:nvSpPr>
          <p:cNvPr id="38" name="Freeform 37"/>
          <p:cNvSpPr/>
          <p:nvPr/>
        </p:nvSpPr>
        <p:spPr>
          <a:xfrm>
            <a:off x="5311775" y="2041525"/>
            <a:ext cx="2603500" cy="731019"/>
          </a:xfrm>
          <a:custGeom>
            <a:avLst/>
            <a:gdLst>
              <a:gd name="connsiteX0" fmla="*/ 0 w 2603500"/>
              <a:gd name="connsiteY0" fmla="*/ 111125 h 731019"/>
              <a:gd name="connsiteX1" fmla="*/ 1397000 w 2603500"/>
              <a:gd name="connsiteY1" fmla="*/ 730250 h 731019"/>
              <a:gd name="connsiteX2" fmla="*/ 2603500 w 2603500"/>
              <a:gd name="connsiteY2" fmla="*/ 0 h 731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03500" h="731019">
                <a:moveTo>
                  <a:pt x="0" y="111125"/>
                </a:moveTo>
                <a:cubicBezTo>
                  <a:pt x="481541" y="429948"/>
                  <a:pt x="963083" y="748771"/>
                  <a:pt x="1397000" y="730250"/>
                </a:cubicBezTo>
                <a:cubicBezTo>
                  <a:pt x="1830917" y="711729"/>
                  <a:pt x="2603500" y="0"/>
                  <a:pt x="2603500" y="0"/>
                </a:cubicBezTo>
              </a:path>
            </a:pathLst>
          </a:custGeom>
          <a:ln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zh-CN" altLang="en-US">
              <a:ln>
                <a:solidFill>
                  <a:srgbClr val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884891" y="1787525"/>
            <a:ext cx="633507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FF0000"/>
                </a:solidFill>
              </a:rPr>
              <a:t>ATC</a:t>
            </a:r>
            <a:r>
              <a:rPr kumimoji="1" lang="en-US" altLang="zh-CN" baseline="-25000" dirty="0" smtClean="0">
                <a:solidFill>
                  <a:srgbClr val="FF0000"/>
                </a:solidFill>
              </a:rPr>
              <a:t>2</a:t>
            </a:r>
            <a:endParaRPr kumimoji="1" lang="zh-CN" altLang="en-US" baseline="-25000" dirty="0">
              <a:solidFill>
                <a:srgbClr val="FF0000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6672434" y="2772544"/>
            <a:ext cx="0" cy="2713855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6530589" y="5385316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F2</a:t>
            </a:r>
            <a:endParaRPr kumimoji="1" lang="zh-CN" altLang="en-US" baseline="-25000" dirty="0"/>
          </a:p>
        </p:txBody>
      </p:sp>
      <p:cxnSp>
        <p:nvCxnSpPr>
          <p:cNvPr id="42" name="Straight Connector 41"/>
          <p:cNvCxnSpPr/>
          <p:nvPr/>
        </p:nvCxnSpPr>
        <p:spPr>
          <a:xfrm flipH="1">
            <a:off x="4645026" y="2772544"/>
            <a:ext cx="1885563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136898" y="2572003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ATC</a:t>
            </a:r>
            <a:endParaRPr kumimoji="1" lang="zh-CN" altLang="en-US" dirty="0"/>
          </a:p>
        </p:txBody>
      </p:sp>
      <p:cxnSp>
        <p:nvCxnSpPr>
          <p:cNvPr id="44" name="Straight Connector 43"/>
          <p:cNvCxnSpPr/>
          <p:nvPr/>
        </p:nvCxnSpPr>
        <p:spPr>
          <a:xfrm flipH="1">
            <a:off x="1088582" y="2492375"/>
            <a:ext cx="1600257" cy="1241425"/>
          </a:xfrm>
          <a:prstGeom prst="line">
            <a:avLst/>
          </a:prstGeom>
          <a:ln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688839" y="2238375"/>
            <a:ext cx="368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>
                <a:solidFill>
                  <a:srgbClr val="008000"/>
                </a:solidFill>
              </a:rPr>
              <a:t>S</a:t>
            </a:r>
            <a:r>
              <a:rPr kumimoji="1" lang="en-US" altLang="zh-CN" baseline="-25000" dirty="0">
                <a:solidFill>
                  <a:srgbClr val="008000"/>
                </a:solidFill>
              </a:rPr>
              <a:t>2</a:t>
            </a:r>
            <a:endParaRPr kumimoji="1" lang="zh-CN" altLang="en-US" baseline="-25000" dirty="0">
              <a:solidFill>
                <a:srgbClr val="008000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6273800" y="1194569"/>
            <a:ext cx="0" cy="323850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864475" y="2619628"/>
            <a:ext cx="585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MR</a:t>
            </a:r>
            <a:r>
              <a:rPr kumimoji="1" lang="en-US" altLang="zh-CN" baseline="-25000" dirty="0" smtClean="0"/>
              <a:t>2</a:t>
            </a:r>
            <a:endParaRPr kumimoji="1" lang="zh-CN" altLang="en-US" baseline="-25000" dirty="0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946150" y="2820169"/>
            <a:ext cx="370840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415414" y="261962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P</a:t>
            </a:r>
            <a:r>
              <a:rPr kumimoji="1" lang="en-US" altLang="zh-CN" baseline="-25000" dirty="0" smtClean="0"/>
              <a:t>M2</a:t>
            </a:r>
            <a:endParaRPr kumimoji="1" lang="zh-CN" altLang="en-US" baseline="-25000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252834" y="2828950"/>
            <a:ext cx="0" cy="2671703"/>
          </a:xfrm>
          <a:prstGeom prst="line">
            <a:avLst/>
          </a:prstGeom>
          <a:ln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017057" y="5492750"/>
            <a:ext cx="549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Q</a:t>
            </a:r>
            <a:r>
              <a:rPr kumimoji="1" lang="en-US" altLang="zh-CN" baseline="-25000" dirty="0" smtClean="0"/>
              <a:t>M2</a:t>
            </a:r>
            <a:endParaRPr kumimoji="1" lang="zh-CN" alt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206210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174</Words>
  <Application>Microsoft Macintosh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Supply Shifters in Perfect Competition</vt:lpstr>
      <vt:lpstr>Is the following firm earning a positive profit, normal profit, or an economic loss?</vt:lpstr>
      <vt:lpstr>What happens within this market when the price of an input increases?</vt:lpstr>
      <vt:lpstr>Because the price of an input increased, the ATC will increase, creating a new long run equilibrium.</vt:lpstr>
      <vt:lpstr>Negative profits will cause firms to exit the market. But how long will firms exit the market?</vt:lpstr>
      <vt:lpstr>Firms will exit the market until they reach the new long run equilibrium.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Supply Shifters in Perfect Competition</dc:title>
  <dc:creator>William McKinney</dc:creator>
  <cp:lastModifiedBy>William McKinney</cp:lastModifiedBy>
  <cp:revision>6</cp:revision>
  <dcterms:created xsi:type="dcterms:W3CDTF">2015-02-04T11:56:31Z</dcterms:created>
  <dcterms:modified xsi:type="dcterms:W3CDTF">2015-02-04T12:56:38Z</dcterms:modified>
</cp:coreProperties>
</file>