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  <p:sldId id="258" r:id="rId12"/>
    <p:sldId id="283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86" r:id="rId22"/>
    <p:sldId id="285" r:id="rId23"/>
    <p:sldId id="292" r:id="rId24"/>
    <p:sldId id="291" r:id="rId25"/>
    <p:sldId id="267" r:id="rId26"/>
    <p:sldId id="278" r:id="rId27"/>
    <p:sldId id="279" r:id="rId28"/>
    <p:sldId id="268" r:id="rId29"/>
    <p:sldId id="288" r:id="rId30"/>
    <p:sldId id="287" r:id="rId31"/>
    <p:sldId id="290" r:id="rId32"/>
    <p:sldId id="289" r:id="rId33"/>
    <p:sldId id="282" r:id="rId3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5"/>
    <p:restoredTop sz="94718"/>
  </p:normalViewPr>
  <p:slideViewPr>
    <p:cSldViewPr snapToGrid="0" snapToObjects="1">
      <p:cViewPr>
        <p:scale>
          <a:sx n="60" d="100"/>
          <a:sy n="60" d="100"/>
        </p:scale>
        <p:origin x="117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6B2FE-EF2A-7E43-B9B0-5AEABE3525A2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79DCA-9764-9E4B-B432-170FE0AFF4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4919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Steps to Solve: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Determine all the times</a:t>
            </a:r>
            <a:r>
              <a:rPr lang="en-US" baseline="0" dirty="0" smtClean="0"/>
              <a:t> when MPL/PL = MPK/PK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Determine which combination results in the required output (Q=360)</a:t>
            </a:r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The best way to produce 360 gadgets is to hire two units of labor and three</a:t>
            </a:r>
            <a:r>
              <a:rPr lang="en-US" baseline="0" dirty="0" smtClean="0"/>
              <a:t> units of capital at a total cost of TC = $5*2 + $10*3 = $40.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FE49A-1977-7F48-8E41-D269BFDB58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Steps to Solve: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Determine all the times</a:t>
            </a:r>
            <a:r>
              <a:rPr lang="en-US" baseline="0" dirty="0" smtClean="0"/>
              <a:t> when MPL/PL = MPK/PK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Determine which combination results in the required output (Q=360)</a:t>
            </a:r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The best way to produce 360 gadgets is to hire two units of labor and three</a:t>
            </a:r>
            <a:r>
              <a:rPr lang="en-US" baseline="0" dirty="0" smtClean="0"/>
              <a:t> units of capital at a total cost of TC = $5*2 + $10*3 = $40.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FE49A-1977-7F48-8E41-D269BFDB58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FE49A-1977-7F48-8E41-D269BFDB58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5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zh-CN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0D16AD-5D7F-0147-ABFA-1ACD3F44E0D8}" type="datetimeFigureOut">
              <a:rPr kumimoji="1" lang="zh-CN" altLang="en-US" smtClean="0"/>
              <a:t>17/4/25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AC5099-3D25-934B-ACB2-C47012A981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emf"/><Relationship Id="rId13" Type="http://schemas.openxmlformats.org/officeDocument/2006/relationships/oleObject" Target="../embeddings/oleObject7.bin"/><Relationship Id="rId14" Type="http://schemas.openxmlformats.org/officeDocument/2006/relationships/oleObject" Target="../embeddings/oleObject8.bin"/><Relationship Id="rId15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The Factor Markets and Productivity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Labor Markets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976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Foot-Powered Bike</a:t>
            </a:r>
            <a:endParaRPr kumimoji="1" lang="zh-CN" altLang="en-US" dirty="0"/>
          </a:p>
        </p:txBody>
      </p:sp>
      <p:pic>
        <p:nvPicPr>
          <p:cNvPr id="4" name="Content Placeholder 3" descr="Bike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62" r="-10662"/>
          <a:stretch>
            <a:fillRect/>
          </a:stretch>
        </p:blipFill>
        <p:spPr>
          <a:xfrm>
            <a:off x="457200" y="2243505"/>
            <a:ext cx="5008731" cy="2754609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89344"/>
              </p:ext>
            </p:extLst>
          </p:nvPr>
        </p:nvGraphicFramePr>
        <p:xfrm>
          <a:off x="6208172" y="2023828"/>
          <a:ext cx="1818432" cy="32548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09216"/>
                <a:gridCol w="909216"/>
              </a:tblGrid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Labor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Bikes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45287" y="5443512"/>
            <a:ext cx="199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 = $160 per bike</a:t>
            </a:r>
          </a:p>
          <a:p>
            <a:r>
              <a:rPr kumimoji="1" lang="en-US" altLang="zh-CN" dirty="0" smtClean="0"/>
              <a:t>W = $480 per week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Sleeping Bag with Arms and Legs</a:t>
            </a:r>
            <a:endParaRPr kumimoji="1" lang="zh-CN" altLang="en-US" dirty="0"/>
          </a:p>
        </p:txBody>
      </p:sp>
      <p:pic>
        <p:nvPicPr>
          <p:cNvPr id="4" name="Content Placeholder 3" descr="Sleeping Bag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46" r="-15746"/>
          <a:stretch>
            <a:fillRect/>
          </a:stretch>
        </p:blipFill>
        <p:spPr>
          <a:xfrm>
            <a:off x="424211" y="2177543"/>
            <a:ext cx="5338665" cy="293606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20823"/>
              </p:ext>
            </p:extLst>
          </p:nvPr>
        </p:nvGraphicFramePr>
        <p:xfrm>
          <a:off x="6208168" y="1511494"/>
          <a:ext cx="2075110" cy="47086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37555"/>
                <a:gridCol w="1037555"/>
              </a:tblGrid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Labor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Sleeping Bags</a:t>
                      </a:r>
                    </a:p>
                  </a:txBody>
                  <a:tcPr anchor="ctr"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39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42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44</a:t>
                      </a:r>
                    </a:p>
                  </a:txBody>
                  <a:tcPr/>
                </a:tc>
              </a:tr>
              <a:tr h="4068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94769" y="5443512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 = $60 per bike</a:t>
            </a:r>
          </a:p>
          <a:p>
            <a:r>
              <a:rPr kumimoji="1" lang="en-US" altLang="zh-CN" dirty="0" smtClean="0"/>
              <a:t>W = $120 per day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16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#3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Givens</a:t>
            </a:r>
          </a:p>
          <a:p>
            <a:pPr lvl="1"/>
            <a:r>
              <a:rPr kumimoji="1" lang="en-US" altLang="zh-CN" dirty="0" smtClean="0"/>
              <a:t>P = $10</a:t>
            </a:r>
          </a:p>
          <a:p>
            <a:pPr lvl="1"/>
            <a:r>
              <a:rPr kumimoji="1" lang="en-US" altLang="zh-CN" dirty="0" smtClean="0"/>
              <a:t>W = $50</a:t>
            </a:r>
          </a:p>
          <a:p>
            <a:r>
              <a:rPr kumimoji="1" lang="en-US" altLang="zh-CN" dirty="0" smtClean="0"/>
              <a:t>How many workers will the profit-maximizing firm hire?</a:t>
            </a:r>
          </a:p>
          <a:p>
            <a:r>
              <a:rPr kumimoji="1" lang="en-US" altLang="zh-CN" dirty="0" smtClean="0"/>
              <a:t>What will be their total profit?</a:t>
            </a:r>
            <a:endParaRPr kumimoji="1" lang="zh-CN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63495882"/>
              </p:ext>
            </p:extLst>
          </p:nvPr>
        </p:nvGraphicFramePr>
        <p:xfrm>
          <a:off x="4845050" y="1589088"/>
          <a:ext cx="3886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Labor Input</a:t>
                      </a:r>
                      <a:r>
                        <a:rPr lang="en-US" altLang="zh-CN" sz="3000" baseline="0" dirty="0" smtClean="0"/>
                        <a:t> (L)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Total Product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0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0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1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9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2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17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3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22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4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25</a:t>
                      </a:r>
                      <a:endParaRPr lang="zh-CN" alt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5</a:t>
                      </a:r>
                      <a:endParaRPr lang="zh-CN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/>
                        <a:t>26</a:t>
                      </a:r>
                      <a:endParaRPr lang="zh-CN" alt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0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Utility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Next week is your April Vacation. You’ve decided to spend your free time going to the movies and go carting.</a:t>
            </a:r>
          </a:p>
          <a:p>
            <a:r>
              <a:rPr lang="en-US" sz="2600" dirty="0" smtClean="0"/>
              <a:t>Movies cost $10 per ticket.</a:t>
            </a:r>
          </a:p>
          <a:p>
            <a:r>
              <a:rPr lang="en-US" sz="2600" dirty="0" smtClean="0"/>
              <a:t>Go carting costs $5 for a 15 minutes race.</a:t>
            </a:r>
          </a:p>
          <a:p>
            <a:r>
              <a:rPr lang="en-US" sz="2600" dirty="0" smtClean="0"/>
              <a:t>If you only have $25, what combination of movies and go carts maximizes your utility given the following table?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975559"/>
              </p:ext>
            </p:extLst>
          </p:nvPr>
        </p:nvGraphicFramePr>
        <p:xfrm>
          <a:off x="1507067" y="46101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Times Going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TU (Movies)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TU (Go Carts)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48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Maximization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75508"/>
              </p:ext>
            </p:extLst>
          </p:nvPr>
        </p:nvGraphicFramePr>
        <p:xfrm>
          <a:off x="457200" y="1600200"/>
          <a:ext cx="82296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# Times Going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Marginal Utility (Movies)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Marginal Utility (Go Carts)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5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5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5121607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If you only have $25, what combination of movies and go carts maximizes your utility?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00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Least-Cost Rule</a:t>
            </a:r>
            <a:br>
              <a:rPr lang="en-US" dirty="0" smtClean="0"/>
            </a:br>
            <a:r>
              <a:rPr lang="en-US" dirty="0" smtClean="0"/>
              <a:t>(Cost Minimization)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 producer of gadgets pays $5 for each hour of labor and $10 for each hour of capital employed. The table below describes the total products of each at various levels of employment. Told that you must produce Q = 360 gadgets, find the least-cost combination of labor and capital.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92836"/>
              </p:ext>
            </p:extLst>
          </p:nvPr>
        </p:nvGraphicFramePr>
        <p:xfrm>
          <a:off x="1524000" y="3835400"/>
          <a:ext cx="60960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L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Labor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K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Capital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964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Cost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Phrase the Question:</a:t>
            </a:r>
          </a:p>
          <a:p>
            <a:pPr lvl="1"/>
            <a:r>
              <a:rPr lang="en-US" dirty="0" smtClean="0"/>
              <a:t>You can produce Q* units of output, now find the least-cost way of doing so.</a:t>
            </a:r>
          </a:p>
          <a:p>
            <a:pPr lvl="1"/>
            <a:r>
              <a:rPr lang="en-US" dirty="0" smtClean="0"/>
              <a:t>You can only spend $TC, find the highest level of output (Q*).</a:t>
            </a:r>
          </a:p>
          <a:p>
            <a:r>
              <a:rPr lang="en-US" dirty="0" smtClean="0"/>
              <a:t>The only way to satisfy either of these constraints is to produce at a combination of two resources in which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191574"/>
              </p:ext>
            </p:extLst>
          </p:nvPr>
        </p:nvGraphicFramePr>
        <p:xfrm>
          <a:off x="5200593" y="5197230"/>
          <a:ext cx="2371108" cy="130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787400" imgH="431800" progId="Equation.3">
                  <p:embed/>
                </p:oleObj>
              </mc:Choice>
              <mc:Fallback>
                <p:oleObj name="Equation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0593" y="5197230"/>
                        <a:ext cx="2371108" cy="130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431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Firms Behave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850064"/>
              </p:ext>
            </p:extLst>
          </p:nvPr>
        </p:nvGraphicFramePr>
        <p:xfrm>
          <a:off x="457200" y="1776059"/>
          <a:ext cx="82296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Situation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Firm Will…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Which Causes…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And…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Until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3000" dirty="0" smtClean="0">
                          <a:latin typeface="Calibri"/>
                          <a:ea typeface="Wingdings"/>
                          <a:cs typeface="Calibri"/>
                          <a:sym typeface="Wingdings"/>
                        </a:rPr>
                        <a:t>L</a:t>
                      </a:r>
                    </a:p>
                    <a:p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3000" dirty="0" smtClean="0">
                          <a:latin typeface="+mn-lt"/>
                          <a:ea typeface="Wingdings"/>
                          <a:cs typeface="Calibri"/>
                          <a:sym typeface="Wingdings"/>
                        </a:rPr>
                        <a:t>K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n-US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3000" dirty="0" smtClean="0">
                          <a:latin typeface="+mn-lt"/>
                          <a:ea typeface="Wingdings"/>
                          <a:cs typeface="Calibri"/>
                          <a:sym typeface="Wingdings"/>
                        </a:rPr>
                        <a:t>K</a:t>
                      </a:r>
                    </a:p>
                    <a:p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3000" dirty="0" smtClean="0">
                          <a:latin typeface="+mn-lt"/>
                          <a:ea typeface="Wingdings"/>
                          <a:cs typeface="Calibri"/>
                          <a:sym typeface="Wingdings"/>
                        </a:rPr>
                        <a:t>L</a:t>
                      </a:r>
                      <a:endParaRPr lang="en-US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n-US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en-US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893626"/>
              </p:ext>
            </p:extLst>
          </p:nvPr>
        </p:nvGraphicFramePr>
        <p:xfrm>
          <a:off x="457200" y="2781300"/>
          <a:ext cx="1590832" cy="87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3" imgW="787400" imgH="431800" progId="Equation.3">
                  <p:embed/>
                </p:oleObj>
              </mc:Choice>
              <mc:Fallback>
                <p:oleObj name="Equation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781300"/>
                        <a:ext cx="1590832" cy="872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880991"/>
              </p:ext>
            </p:extLst>
          </p:nvPr>
        </p:nvGraphicFramePr>
        <p:xfrm>
          <a:off x="4243753" y="2839916"/>
          <a:ext cx="811823" cy="54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5" imgW="304800" imgH="203200" progId="Equation.3">
                  <p:embed/>
                </p:oleObj>
              </mc:Choice>
              <mc:Fallback>
                <p:oleObj name="Equation" r:id="rId5" imgW="304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3753" y="2839916"/>
                        <a:ext cx="811823" cy="54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30054"/>
              </p:ext>
            </p:extLst>
          </p:nvPr>
        </p:nvGraphicFramePr>
        <p:xfrm>
          <a:off x="5924550" y="2840038"/>
          <a:ext cx="8445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7" imgW="317500" imgH="203200" progId="Equation.3">
                  <p:embed/>
                </p:oleObj>
              </mc:Choice>
              <mc:Fallback>
                <p:oleObj name="Equation" r:id="rId7" imgW="317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4550" y="2840038"/>
                        <a:ext cx="844550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40149"/>
              </p:ext>
            </p:extLst>
          </p:nvPr>
        </p:nvGraphicFramePr>
        <p:xfrm>
          <a:off x="7095968" y="2851638"/>
          <a:ext cx="1590832" cy="87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9" imgW="787400" imgH="431800" progId="Equation.3">
                  <p:embed/>
                </p:oleObj>
              </mc:Choice>
              <mc:Fallback>
                <p:oleObj name="Equation" r:id="rId9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95968" y="2851638"/>
                        <a:ext cx="1590832" cy="872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987293"/>
              </p:ext>
            </p:extLst>
          </p:nvPr>
        </p:nvGraphicFramePr>
        <p:xfrm>
          <a:off x="453296" y="4105980"/>
          <a:ext cx="1590832" cy="87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1" imgW="787400" imgH="431800" progId="Equation.3">
                  <p:embed/>
                </p:oleObj>
              </mc:Choice>
              <mc:Fallback>
                <p:oleObj name="Equation" r:id="rId11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3296" y="4105980"/>
                        <a:ext cx="1590832" cy="872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548668"/>
              </p:ext>
            </p:extLst>
          </p:nvPr>
        </p:nvGraphicFramePr>
        <p:xfrm>
          <a:off x="5920646" y="4089440"/>
          <a:ext cx="811823" cy="54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13" imgW="304800" imgH="203200" progId="Equation.3">
                  <p:embed/>
                </p:oleObj>
              </mc:Choice>
              <mc:Fallback>
                <p:oleObj name="Equation" r:id="rId13" imgW="304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0646" y="4089440"/>
                        <a:ext cx="811823" cy="54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19058"/>
              </p:ext>
            </p:extLst>
          </p:nvPr>
        </p:nvGraphicFramePr>
        <p:xfrm>
          <a:off x="4243753" y="4061993"/>
          <a:ext cx="8445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14" imgW="317500" imgH="203200" progId="Equation.3">
                  <p:embed/>
                </p:oleObj>
              </mc:Choice>
              <mc:Fallback>
                <p:oleObj name="Equation" r:id="rId14" imgW="317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3753" y="4061993"/>
                        <a:ext cx="844550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770680"/>
              </p:ext>
            </p:extLst>
          </p:nvPr>
        </p:nvGraphicFramePr>
        <p:xfrm>
          <a:off x="7092064" y="4176318"/>
          <a:ext cx="1590832" cy="87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15" imgW="787400" imgH="431800" progId="Equation.3">
                  <p:embed/>
                </p:oleObj>
              </mc:Choice>
              <mc:Fallback>
                <p:oleObj name="Equation" r:id="rId15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92064" y="4176318"/>
                        <a:ext cx="1590832" cy="872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830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Least-Cost Rule</a:t>
            </a:r>
            <a:br>
              <a:rPr lang="en-US" dirty="0" smtClean="0"/>
            </a:br>
            <a:r>
              <a:rPr lang="en-US" dirty="0" smtClean="0"/>
              <a:t>(Cost Minimization)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 producer of gadgets pays $5 for each hour of labor and $10 for each hour of capital employed. The table below describes the total products of each at various levels of employment. Told that you must produce Q = 360 gadgets, find the least-cost combination of labor and capital.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16711"/>
              </p:ext>
            </p:extLst>
          </p:nvPr>
        </p:nvGraphicFramePr>
        <p:xfrm>
          <a:off x="1524000" y="3835400"/>
          <a:ext cx="60960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L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Labor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K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Capital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9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17836"/>
              </p:ext>
            </p:extLst>
          </p:nvPr>
        </p:nvGraphicFramePr>
        <p:xfrm>
          <a:off x="1524000" y="3835400"/>
          <a:ext cx="60960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L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Labor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K Employed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 Capital</a:t>
                      </a:r>
                      <a:endParaRPr lang="en-US" dirty="0"/>
                    </a:p>
                  </a:txBody>
                  <a:tcPr>
                    <a:solidFill>
                      <a:srgbClr val="8EB4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 producer of gadgets pays $10 for each hour of labor and $</a:t>
            </a:r>
            <a:r>
              <a:rPr lang="en-US" sz="2500" dirty="0"/>
              <a:t>5</a:t>
            </a:r>
            <a:r>
              <a:rPr lang="en-US" sz="2500" dirty="0" smtClean="0"/>
              <a:t> for each hour of capital employed. The table below describes the total products of each at various levels of employment. Told that you must produce Q = 550 gadgets, find the least-cost combination of labor and capital.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93779"/>
              </p:ext>
            </p:extLst>
          </p:nvPr>
        </p:nvGraphicFramePr>
        <p:xfrm>
          <a:off x="-6096000" y="65453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MPL/PL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MPK/PK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6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Factors of Production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Land</a:t>
            </a:r>
          </a:p>
          <a:p>
            <a:r>
              <a:rPr kumimoji="1" lang="en-US" altLang="zh-CN" dirty="0" smtClean="0"/>
              <a:t>Labor</a:t>
            </a:r>
          </a:p>
          <a:p>
            <a:r>
              <a:rPr kumimoji="1" lang="en-US" altLang="zh-CN" dirty="0" smtClean="0"/>
              <a:t>Capital</a:t>
            </a:r>
          </a:p>
          <a:p>
            <a:r>
              <a:rPr kumimoji="1" lang="en-US" altLang="zh-CN" dirty="0" smtClean="0"/>
              <a:t>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18392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Characteristics of a PC Labor Market</a:t>
            </a:r>
            <a:endParaRPr kumimoji="1" lang="zh-CN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Wage Takers: Can hire as much labor as they like at the given market price</a:t>
            </a:r>
          </a:p>
          <a:p>
            <a:r>
              <a:rPr kumimoji="1" lang="en-US" altLang="zh-CN" dirty="0" smtClean="0"/>
              <a:t>W = MC</a:t>
            </a:r>
            <a:r>
              <a:rPr kumimoji="1" lang="en-US" altLang="zh-CN" baseline="-25000" dirty="0" smtClean="0"/>
              <a:t>F</a:t>
            </a:r>
          </a:p>
          <a:p>
            <a:r>
              <a:rPr kumimoji="1" lang="en-US" altLang="zh-CN" dirty="0" smtClean="0"/>
              <a:t>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= D</a:t>
            </a:r>
            <a:r>
              <a:rPr kumimoji="1" lang="en-US" altLang="zh-CN" baseline="-25000" dirty="0" smtClean="0"/>
              <a:t>F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1306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Supply of Labor and the Substitution and Income Effects</a:t>
            </a:r>
            <a:endParaRPr kumimoji="1" lang="zh-CN" alt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At low wages, the substitution effect &gt; the income effect</a:t>
            </a:r>
          </a:p>
          <a:p>
            <a:r>
              <a:rPr kumimoji="1" lang="en-US" altLang="zh-CN" dirty="0" smtClean="0"/>
              <a:t>At high wages, the substitution effect &lt; the income effect</a:t>
            </a:r>
          </a:p>
          <a:p>
            <a:r>
              <a:rPr kumimoji="1" lang="en-US" altLang="zh-CN" dirty="0" smtClean="0"/>
              <a:t>This explains why an individuals labor supply curve bends backwards</a:t>
            </a:r>
            <a:endParaRPr kumimoji="1" lang="zh-CN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16541" y="1862668"/>
            <a:ext cx="3535131" cy="4339166"/>
            <a:chOff x="825500" y="1862667"/>
            <a:chExt cx="4339169" cy="433916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825500" y="1862667"/>
              <a:ext cx="1" cy="43391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>
              <a:off x="2995085" y="4032250"/>
              <a:ext cx="1" cy="43391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reeform 13"/>
          <p:cNvSpPr/>
          <p:nvPr/>
        </p:nvSpPr>
        <p:spPr>
          <a:xfrm>
            <a:off x="5270541" y="1989667"/>
            <a:ext cx="3281131" cy="4021666"/>
          </a:xfrm>
          <a:custGeom>
            <a:avLst/>
            <a:gdLst>
              <a:gd name="connsiteX0" fmla="*/ 0 w 3281131"/>
              <a:gd name="connsiteY0" fmla="*/ 4021666 h 4021666"/>
              <a:gd name="connsiteX1" fmla="*/ 3280833 w 3281131"/>
              <a:gd name="connsiteY1" fmla="*/ 1947333 h 4021666"/>
              <a:gd name="connsiteX2" fmla="*/ 211667 w 3281131"/>
              <a:gd name="connsiteY2" fmla="*/ 0 h 402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1131" h="4021666">
                <a:moveTo>
                  <a:pt x="0" y="4021666"/>
                </a:moveTo>
                <a:cubicBezTo>
                  <a:pt x="1622777" y="3319638"/>
                  <a:pt x="3245555" y="2617611"/>
                  <a:pt x="3280833" y="1947333"/>
                </a:cubicBezTo>
                <a:cubicBezTo>
                  <a:pt x="3316111" y="1277055"/>
                  <a:pt x="211667" y="0"/>
                  <a:pt x="211667" y="0"/>
                </a:cubicBezTo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207040" y="17626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14865" y="620183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88219" y="15457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W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9096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Supply of Labor and the Substitution and Income Effects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As wages increase, so does the OC of leisure</a:t>
            </a:r>
          </a:p>
          <a:p>
            <a:r>
              <a:rPr kumimoji="1" lang="en-US" altLang="zh-CN" dirty="0" smtClean="0"/>
              <a:t>Workers begin to substitute more work hours for fewer leisure hours in order to consume the relatively cheaper consumption goods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en-US" altLang="zh-CN" dirty="0" smtClean="0"/>
              <a:t>As wages increase, so do real incomes</a:t>
            </a:r>
          </a:p>
          <a:p>
            <a:r>
              <a:rPr kumimoji="1" lang="en-US" altLang="zh-CN" dirty="0" smtClean="0"/>
              <a:t>Workers begin to consume more leisure hours, which is a normal good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Substitution Effect</a:t>
            </a:r>
            <a:endParaRPr kumimoji="1" lang="zh-CN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zh-CN" dirty="0" smtClean="0"/>
              <a:t>Income Effect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4929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 of Labor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Companies demand labor to make products</a:t>
            </a:r>
          </a:p>
          <a:p>
            <a:r>
              <a:rPr lang="en-US" dirty="0" smtClean="0"/>
              <a:t>A company’s demand for labor depends on the demand for its product (derived demand)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Workers supply labor to companies, thus making labor an input in the production of a good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Demand for Labor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Supply of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Perfectly Competitive Labor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Characteristics</a:t>
            </a:r>
          </a:p>
          <a:p>
            <a:r>
              <a:rPr lang="en-US" dirty="0" smtClean="0"/>
              <a:t>Many firms exist that require labor in the market, meaning companies must compete for labor.</a:t>
            </a:r>
          </a:p>
          <a:p>
            <a:r>
              <a:rPr lang="en-US" dirty="0" smtClean="0"/>
              <a:t>Firms are wage TAKERS, meaning they provide the market wage to their employees.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Perfectly Competitive Labor Market</a:t>
            </a:r>
            <a:endParaRPr kumimoji="1" lang="zh-CN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2648" y="2450271"/>
            <a:ext cx="0" cy="354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384767" y="4222391"/>
            <a:ext cx="0" cy="354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39141" y="2450272"/>
            <a:ext cx="0" cy="354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511260" y="4222392"/>
            <a:ext cx="0" cy="3544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2618" y="208094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965" y="2089930"/>
            <a:ext cx="57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19401" y="2459262"/>
            <a:ext cx="2990812" cy="33827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979001" y="2450271"/>
            <a:ext cx="2990812" cy="33827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65816" y="2274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18216" y="5625178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96747" y="4068738"/>
            <a:ext cx="0" cy="1925772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12648" y="4068738"/>
            <a:ext cx="1784099" cy="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565" y="208093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W</a:t>
            </a:r>
            <a:endParaRPr kumimoji="1"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65898" y="599451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endParaRPr kumimoji="1"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10818" y="208993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W</a:t>
            </a:r>
            <a:endParaRPr kumimoji="1"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164151" y="600350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59530" y="6003501"/>
            <a:ext cx="39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683" y="3884072"/>
            <a:ext cx="54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W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436290" y="4068738"/>
            <a:ext cx="2302851" cy="0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39142" y="4068738"/>
            <a:ext cx="3544238" cy="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5123322" y="2450272"/>
            <a:ext cx="2990812" cy="33827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14134" y="5592912"/>
            <a:ext cx="652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MRP</a:t>
            </a:r>
            <a:r>
              <a:rPr kumimoji="1" lang="en-US" altLang="zh-CN" baseline="-25000" dirty="0" smtClean="0"/>
              <a:t>L</a:t>
            </a:r>
            <a:endParaRPr kumimoji="1" lang="zh-CN" alt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8283380" y="388407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MFC</a:t>
            </a:r>
            <a:endParaRPr kumimoji="1" lang="zh-CN" altLang="en-US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570813" y="4077729"/>
            <a:ext cx="0" cy="1925772"/>
          </a:xfrm>
          <a:prstGeom prst="lin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95664" y="6005174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r>
              <a:rPr kumimoji="1" lang="en-US" altLang="zh-CN" baseline="-25000" dirty="0" smtClean="0"/>
              <a:t>F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541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Factors that Shift Supply and Demand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kumimoji="1" lang="en-US" altLang="zh-CN" dirty="0" smtClean="0"/>
              <a:t>Adult Population</a:t>
            </a:r>
          </a:p>
          <a:p>
            <a:r>
              <a:rPr kumimoji="1" lang="en-US" altLang="zh-CN" dirty="0" smtClean="0"/>
              <a:t>Preferences</a:t>
            </a:r>
          </a:p>
          <a:p>
            <a:r>
              <a:rPr kumimoji="1" lang="en-US" altLang="zh-CN" dirty="0" smtClean="0"/>
              <a:t>Time in school and training</a:t>
            </a:r>
            <a:endParaRPr kumimoji="1"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en-US" altLang="zh-CN" dirty="0" smtClean="0"/>
              <a:t>The price of the firm’s output</a:t>
            </a:r>
          </a:p>
          <a:p>
            <a:r>
              <a:rPr kumimoji="1" lang="en-US" altLang="zh-CN" dirty="0" smtClean="0"/>
              <a:t>The prices of other factors of production</a:t>
            </a:r>
          </a:p>
          <a:p>
            <a:r>
              <a:rPr kumimoji="1" lang="en-US" altLang="zh-CN" dirty="0" smtClean="0"/>
              <a:t>Technology</a:t>
            </a:r>
            <a:endParaRPr kumimoji="1"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Supply</a:t>
            </a:r>
            <a:endParaRPr kumimoji="1" lang="zh-CN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zh-CN" dirty="0" smtClean="0"/>
              <a:t>Demand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46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Now You Try!</a:t>
            </a:r>
            <a:endParaRPr kumimoji="1" lang="zh-CN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Sketch a side-by-side graph of the labor market for the production of hamburgers.</a:t>
            </a:r>
          </a:p>
          <a:p>
            <a:r>
              <a:rPr kumimoji="1" lang="en-US" altLang="zh-CN" dirty="0" smtClean="0"/>
              <a:t>Illustrate the effect on wage and quantity of labor hours when…</a:t>
            </a:r>
          </a:p>
          <a:p>
            <a:pPr marL="880110" lvl="1" indent="-514350">
              <a:buFont typeface="+mj-lt"/>
              <a:buAutoNum type="arabicPeriod"/>
            </a:pPr>
            <a:r>
              <a:rPr kumimoji="1" lang="en-US" altLang="zh-CN" dirty="0" smtClean="0"/>
              <a:t>The price of hamburgers decreases</a:t>
            </a:r>
          </a:p>
          <a:p>
            <a:pPr marL="880110" lvl="1" indent="-514350">
              <a:buFont typeface="+mj-lt"/>
              <a:buAutoNum type="arabicPeriod"/>
            </a:pPr>
            <a:r>
              <a:rPr kumimoji="1" lang="en-US" altLang="zh-CN" dirty="0" smtClean="0"/>
              <a:t>The price of ground beef, an input, increases</a:t>
            </a:r>
          </a:p>
          <a:p>
            <a:pPr marL="880110" lvl="1" indent="-514350">
              <a:buFont typeface="+mj-lt"/>
              <a:buAutoNum type="arabicPeriod"/>
            </a:pPr>
            <a:r>
              <a:rPr kumimoji="1" lang="en-US" altLang="zh-CN" dirty="0" smtClean="0"/>
              <a:t>A large class of high school students graduate and go to college, assuming that the incoming class is smaller and that high school students are the primary source of workers at a hamburger joint.</a:t>
            </a:r>
          </a:p>
          <a:p>
            <a:pPr marL="880110" lvl="1" indent="-514350">
              <a:buFont typeface="+mj-lt"/>
              <a:buAutoNum type="arabicPeriod"/>
            </a:pPr>
            <a:r>
              <a:rPr kumimoji="1" lang="en-US" altLang="zh-CN" dirty="0" smtClean="0"/>
              <a:t>Events 2 and 3 occur simultaneously.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19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Monopsony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A market situation in which there is only one buyer</a:t>
            </a:r>
          </a:p>
          <a:p>
            <a:r>
              <a:rPr kumimoji="1" lang="en-US" altLang="zh-CN" dirty="0" smtClean="0"/>
              <a:t>In the labor market, this means one firm employs all labor</a:t>
            </a:r>
            <a:endParaRPr kumimoji="1" lang="en-US" altLang="zh-CN" dirty="0" smtClean="0"/>
          </a:p>
          <a:p>
            <a:r>
              <a:rPr kumimoji="1" lang="en-US" altLang="zh-CN" dirty="0" smtClean="0"/>
              <a:t>Has price setting power, meaning the firm can set wages</a:t>
            </a:r>
          </a:p>
          <a:p>
            <a:r>
              <a:rPr kumimoji="1" lang="en-US" altLang="zh-CN" dirty="0" smtClean="0"/>
              <a:t>Workers are wage takers</a:t>
            </a:r>
            <a:endParaRPr kumimoji="1" lang="en-US" altLang="zh-CN" dirty="0" smtClean="0"/>
          </a:p>
          <a:p>
            <a:r>
              <a:rPr kumimoji="1" lang="en-US" altLang="zh-CN" dirty="0" smtClean="0"/>
              <a:t>Wage </a:t>
            </a:r>
            <a:r>
              <a:rPr kumimoji="1" lang="en-US" altLang="zh-CN" dirty="0" smtClean="0"/>
              <a:t>Searcher: to increase the number of workers it hires, it must increase its wages to all its employees</a:t>
            </a:r>
          </a:p>
          <a:p>
            <a:r>
              <a:rPr kumimoji="1" lang="en-US" altLang="zh-CN" dirty="0" smtClean="0"/>
              <a:t>Therefore, MC &gt; </a:t>
            </a:r>
            <a:r>
              <a:rPr kumimoji="1" lang="en-US" altLang="zh-CN" dirty="0" smtClean="0"/>
              <a:t>S, causing this market structure to be inefficient.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08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Monopsony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Reserve Clause in baseball players’ contracts meant they could only play for one team</a:t>
            </a:r>
          </a:p>
          <a:p>
            <a:r>
              <a:rPr lang="en-US" dirty="0" smtClean="0"/>
              <a:t>This lack of competition meant teams could pay their players significantly less</a:t>
            </a:r>
          </a:p>
          <a:p>
            <a:r>
              <a:rPr lang="en-US" dirty="0" smtClean="0"/>
              <a:t>After 1976 the clause was eliminated and players were allowed to negotiate with other teams, giving players more wage setting power. This caused players’ salaries to soar.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Labor Markets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093" y="1589567"/>
            <a:ext cx="3886200" cy="4572000"/>
          </a:xfrm>
        </p:spPr>
        <p:txBody>
          <a:bodyPr/>
          <a:lstStyle/>
          <a:p>
            <a:r>
              <a:rPr kumimoji="1" lang="en-US" altLang="zh-CN" dirty="0" smtClean="0"/>
              <a:t>Measures the supply and demand of labor</a:t>
            </a:r>
          </a:p>
          <a:p>
            <a:r>
              <a:rPr kumimoji="1" lang="en-US" altLang="zh-CN" dirty="0" smtClean="0"/>
              <a:t>Supply of Labor = Workers</a:t>
            </a:r>
          </a:p>
          <a:p>
            <a:r>
              <a:rPr kumimoji="1" lang="en-US" altLang="zh-CN" dirty="0" smtClean="0"/>
              <a:t>Demand for Labor = firms</a:t>
            </a:r>
          </a:p>
          <a:p>
            <a:r>
              <a:rPr kumimoji="1" lang="en-US" altLang="zh-CN" dirty="0" smtClean="0"/>
              <a:t>Wage (W): the price of labor</a:t>
            </a:r>
          </a:p>
          <a:p>
            <a:r>
              <a:rPr kumimoji="1" lang="en-US" altLang="zh-CN" dirty="0" smtClean="0"/>
              <a:t>Quantity of Labor (L)</a:t>
            </a:r>
            <a:endParaRPr kumimoji="1" lang="zh-CN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804835" y="2222506"/>
            <a:ext cx="3788833" cy="3767671"/>
            <a:chOff x="4720167" y="1862667"/>
            <a:chExt cx="3788833" cy="376767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720167" y="1862667"/>
              <a:ext cx="42333" cy="3746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762500" y="5630337"/>
              <a:ext cx="3746500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8593668" y="5697789"/>
            <a:ext cx="3425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L</a:t>
            </a:r>
            <a:endParaRPr kumimoji="1"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29669" y="1688252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W</a:t>
            </a:r>
            <a:endParaRPr kumimoji="1" lang="zh-CN" alt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124704" y="2273028"/>
            <a:ext cx="3109129" cy="342476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124704" y="2222506"/>
            <a:ext cx="3109129" cy="342476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33834" y="5146608"/>
            <a:ext cx="4325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D</a:t>
            </a:r>
            <a:endParaRPr kumimoji="1" lang="zh-CN" alt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233833" y="1840652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S</a:t>
            </a:r>
            <a:endParaRPr kumimoji="1" lang="zh-CN" alt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09833" y="3979333"/>
            <a:ext cx="0" cy="1989673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847168" y="3979334"/>
            <a:ext cx="1862665" cy="2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93568" y="6018685"/>
            <a:ext cx="5222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L*</a:t>
            </a:r>
            <a:endParaRPr kumimoji="1" lang="zh-CN" alt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142283" y="3686948"/>
            <a:ext cx="7747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/>
              <a:t>W*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589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Monopsony Graph</a:t>
            </a:r>
            <a:endParaRPr kumimoji="1" lang="zh-CN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55333" y="1989667"/>
            <a:ext cx="0" cy="4000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455583" y="3989917"/>
            <a:ext cx="0" cy="4000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55833" y="59901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endParaRPr kumimoji="1"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27011" y="16203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W</a:t>
            </a:r>
            <a:endParaRPr kumimoji="1" lang="zh-CN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624667" y="1989667"/>
            <a:ext cx="3831166" cy="383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24667" y="1989667"/>
            <a:ext cx="2032000" cy="383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4667" y="1989667"/>
            <a:ext cx="3831166" cy="383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55833" y="18050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54961" y="1772735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55833" y="56361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 = MRP</a:t>
            </a:r>
            <a:r>
              <a:rPr kumimoji="1" lang="en-US" altLang="zh-CN" baseline="-25000" dirty="0" smtClean="0"/>
              <a:t>L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937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Monopsony Graph Details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profit-maximizing quantity of labor is found where MRPL = </a:t>
                </a:r>
                <a:r>
                  <a:rPr lang="en-US" dirty="0" smtClean="0"/>
                  <a:t>MFC</a:t>
                </a:r>
                <a:endParaRPr lang="en-US" dirty="0"/>
              </a:p>
              <a:p>
                <a:r>
                  <a:rPr lang="en-US" dirty="0" smtClean="0"/>
                  <a:t>Wage is set NOT where MRPL = MFC, but at the lowest wage for which people are willing to work, which is determined by S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Monopsonies</a:t>
                </a:r>
                <a:r>
                  <a:rPr lang="en-US" dirty="0" smtClean="0"/>
                  <a:t> are ALLOCATIVELY INEFFICIENT because they do not hire labor where D = S, but where MRPL =  MFC. Remember, although D = MRPL, MFC</a:t>
                </a:r>
                <a:r>
                  <a:rPr lang="en-US" dirty="0"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≠</m:t>
                    </m:r>
                  </m:oMath>
                </a14:m>
                <a:r>
                  <a:rPr lang="en-US" dirty="0" smtClean="0"/>
                  <a:t> W </a:t>
                </a:r>
                <a:r>
                  <a:rPr lang="en-US" dirty="0"/>
                  <a:t>= </a:t>
                </a:r>
                <a:r>
                  <a:rPr lang="en-US" dirty="0" smtClean="0"/>
                  <a:t>S.</a:t>
                </a:r>
              </a:p>
              <a:p>
                <a:r>
                  <a:rPr lang="en-US" dirty="0" smtClean="0"/>
                  <a:t>Thus, DWL exists.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 t="-2307" b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riangle 26"/>
          <p:cNvSpPr/>
          <p:nvPr/>
        </p:nvSpPr>
        <p:spPr>
          <a:xfrm rot="5400000">
            <a:off x="3657341" y="3616929"/>
            <a:ext cx="1201710" cy="587892"/>
          </a:xfrm>
          <a:prstGeom prst="triangl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Monopsony Graph</a:t>
            </a:r>
            <a:endParaRPr kumimoji="1" lang="zh-CN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55333" y="1989667"/>
            <a:ext cx="0" cy="40005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455583" y="3989917"/>
            <a:ext cx="0" cy="40005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55833" y="59901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L</a:t>
            </a:r>
            <a:endParaRPr kumimoji="1"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27011" y="16203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W</a:t>
            </a:r>
            <a:endParaRPr kumimoji="1" lang="zh-CN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624667" y="1989667"/>
            <a:ext cx="3831166" cy="383116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24667" y="1989667"/>
            <a:ext cx="2032000" cy="383116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4667" y="1989667"/>
            <a:ext cx="3831166" cy="383116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55833" y="18050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54961" y="1772735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55833" y="56361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 = MRP</a:t>
            </a:r>
            <a:r>
              <a:rPr kumimoji="1" lang="en-US" altLang="zh-CN" baseline="-25000" dirty="0" smtClean="0"/>
              <a:t>L</a:t>
            </a:r>
            <a:endParaRPr kumimoji="1" lang="zh-CN" altLang="en-US" baseline="-25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55312" y="3317358"/>
            <a:ext cx="0" cy="268814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455333" y="4444410"/>
            <a:ext cx="1486147" cy="2880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462249" y="3905250"/>
            <a:ext cx="1993335" cy="1440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38318" y="3932604"/>
            <a:ext cx="13824" cy="208695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07361" y="1925135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690449" y="6009268"/>
                <a:ext cx="369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L</a:t>
                </a:r>
                <a14:m>
                  <m:oMath xmlns:m="http://schemas.openxmlformats.org/officeDocument/2006/math">
                    <m:r>
                      <a:rPr kumimoji="1" lang="en-US" altLang="zh-CN" i="1" baseline="-250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endParaRPr kumimoji="1" lang="zh-CN" altLang="en-US" baseline="-25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449" y="6009268"/>
                <a:ext cx="36914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11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353748" y="6033627"/>
                <a:ext cx="378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L</a:t>
                </a:r>
                <a14:m>
                  <m:oMath xmlns:m="http://schemas.openxmlformats.org/officeDocument/2006/math">
                    <m:r>
                      <a:rPr kumimoji="1" lang="en-US" altLang="zh-CN" b="0" i="1" baseline="-250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𝐸</m:t>
                    </m:r>
                  </m:oMath>
                </a14:m>
                <a:endParaRPr kumimoji="1" lang="zh-CN" altLang="en-US" baseline="-250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748" y="6033627"/>
                <a:ext cx="37805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290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70681" y="4292096"/>
                <a:ext cx="511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W</a:t>
                </a:r>
                <a14:m>
                  <m:oMath xmlns:m="http://schemas.openxmlformats.org/officeDocument/2006/math">
                    <m:r>
                      <a:rPr kumimoji="1" lang="en-US" altLang="zh-CN" i="1" baseline="-250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endParaRPr kumimoji="1" lang="zh-CN" altLang="en-US" baseline="-25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681" y="4292096"/>
                <a:ext cx="511807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5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996729" y="3720584"/>
                <a:ext cx="520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W</a:t>
                </a:r>
                <a14:m>
                  <m:oMath xmlns:m="http://schemas.openxmlformats.org/officeDocument/2006/math">
                    <m:r>
                      <a:rPr kumimoji="1" lang="en-US" altLang="zh-CN" b="0" i="1" baseline="-250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𝐸</m:t>
                    </m:r>
                  </m:oMath>
                </a14:m>
                <a:endParaRPr kumimoji="1" lang="zh-CN" altLang="en-US" baseline="-25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729" y="3720584"/>
                <a:ext cx="52072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58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0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 for Mock Exam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What have we learned this year?</a:t>
            </a:r>
          </a:p>
          <a:p>
            <a:pPr lvl="1"/>
            <a:r>
              <a:rPr kumimoji="1" lang="en-US" altLang="zh-CN" dirty="0" smtClean="0"/>
              <a:t>Come up with a list of major topics that we’ve covered this year.</a:t>
            </a:r>
          </a:p>
          <a:p>
            <a:pPr lvl="1"/>
            <a:r>
              <a:rPr kumimoji="1" lang="en-US" altLang="zh-CN" dirty="0" smtClean="0"/>
              <a:t>What graphs have you learned?</a:t>
            </a:r>
          </a:p>
          <a:p>
            <a:pPr lvl="1"/>
            <a:r>
              <a:rPr kumimoji="1" lang="en-US" altLang="zh-CN" dirty="0" smtClean="0"/>
              <a:t>What formulas have you learned?</a:t>
            </a:r>
          </a:p>
          <a:p>
            <a:pPr lvl="1"/>
            <a:r>
              <a:rPr kumimoji="1" lang="en-US" altLang="zh-CN" dirty="0" smtClean="0"/>
              <a:t>What rules have you learned?</a:t>
            </a:r>
          </a:p>
          <a:p>
            <a:pPr lvl="1"/>
            <a:r>
              <a:rPr kumimoji="1" lang="en-US" altLang="zh-CN" dirty="0" smtClean="0"/>
              <a:t>What skills have you learned?</a:t>
            </a:r>
          </a:p>
          <a:p>
            <a:r>
              <a:rPr kumimoji="1" lang="en-US" altLang="zh-CN" dirty="0" smtClean="0"/>
              <a:t>Break into groups. Each group will be given 2 topics to summarize. Include key ideas, definitions, formulas/rules, and skills. Create a web.</a:t>
            </a:r>
          </a:p>
          <a:p>
            <a:r>
              <a:rPr kumimoji="1" lang="en-US" altLang="zh-CN" dirty="0" smtClean="0"/>
              <a:t>Explain how your topic relates to other topics in the course. We want to design a curricular web/road map.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38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Derived Demand</a:t>
            </a:r>
            <a:endParaRPr kumimoji="1"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Demand that stems from the demand of another product</a:t>
            </a:r>
          </a:p>
          <a:p>
            <a:r>
              <a:rPr kumimoji="1" lang="en-US" altLang="zh-CN" dirty="0" smtClean="0"/>
              <a:t>EX. Demand for chefs depends on how high or low the demand for eating out is.</a:t>
            </a:r>
          </a:p>
          <a:p>
            <a:pPr lvl="1"/>
            <a:r>
              <a:rPr kumimoji="1" lang="en-US" altLang="zh-CN" dirty="0" smtClean="0"/>
              <a:t>During </a:t>
            </a:r>
            <a:r>
              <a:rPr kumimoji="1" lang="en-US" altLang="zh-CN" dirty="0" err="1" smtClean="0"/>
              <a:t>contractionary</a:t>
            </a:r>
            <a:r>
              <a:rPr kumimoji="1" lang="en-US" altLang="zh-CN" dirty="0" smtClean="0"/>
              <a:t> periods, people eat out less often, so there is less demand for chefs.</a:t>
            </a:r>
          </a:p>
          <a:p>
            <a:pPr lvl="1"/>
            <a:r>
              <a:rPr kumimoji="1" lang="en-US" altLang="zh-CN" dirty="0" smtClean="0"/>
              <a:t>During expansionary periods, people eat out more often, so there is greater demand for chefs.</a:t>
            </a:r>
          </a:p>
          <a:p>
            <a:r>
              <a:rPr kumimoji="1" lang="en-US" altLang="zh-CN" dirty="0" smtClean="0"/>
              <a:t>Illustrates the interconnectedness of markets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16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Total Product and Marginal Product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Total Product: The total number of units of a good produced by a firm</a:t>
            </a:r>
          </a:p>
          <a:p>
            <a:r>
              <a:rPr kumimoji="1" lang="en-US" altLang="zh-CN" dirty="0" smtClean="0"/>
              <a:t>Marginal Product of Labor: The additional units of a product produced by the NEXT worker</a:t>
            </a:r>
            <a:endParaRPr kumimoji="1" lang="zh-CN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39125689"/>
              </p:ext>
            </p:extLst>
          </p:nvPr>
        </p:nvGraphicFramePr>
        <p:xfrm>
          <a:off x="4845050" y="1589088"/>
          <a:ext cx="3886200" cy="440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1047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L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TP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MP</a:t>
                      </a:r>
                      <a:r>
                        <a:rPr lang="en-US" altLang="zh-CN" sz="3200" baseline="-25000" dirty="0" smtClean="0"/>
                        <a:t>L</a:t>
                      </a:r>
                      <a:endParaRPr lang="zh-CN" altLang="en-US" sz="3200" baseline="-250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1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6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2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18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26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4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32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5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35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34707"/>
              </p:ext>
            </p:extLst>
          </p:nvPr>
        </p:nvGraphicFramePr>
        <p:xfrm>
          <a:off x="4845050" y="1601788"/>
          <a:ext cx="3886200" cy="440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1047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L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TP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MP</a:t>
                      </a:r>
                      <a:r>
                        <a:rPr lang="en-US" altLang="zh-CN" sz="3200" baseline="-25000" dirty="0" smtClean="0"/>
                        <a:t>L</a:t>
                      </a:r>
                      <a:endParaRPr lang="zh-CN" altLang="en-US" sz="3200" baseline="-250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1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6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6</a:t>
                      </a:r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2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18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12</a:t>
                      </a:r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26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8</a:t>
                      </a:r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4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32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6</a:t>
                      </a:r>
                      <a:endParaRPr lang="zh-CN" altLang="en-US" sz="3200" dirty="0"/>
                    </a:p>
                  </a:txBody>
                  <a:tcPr anchor="ctr"/>
                </a:tc>
              </a:tr>
              <a:tr h="670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5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35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4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 smtClean="0"/>
              <a:t>Total and Marginal Revenue Product of Labor</a:t>
            </a:r>
            <a:endParaRPr kumimoji="1" lang="zh-CN" alt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Total Revenue Product of Labor: the total amount of revenue created from the production of goods</a:t>
            </a:r>
          </a:p>
          <a:p>
            <a:pPr lvl="1"/>
            <a:r>
              <a:rPr kumimoji="1" lang="en-US" altLang="zh-CN" dirty="0" smtClean="0"/>
              <a:t>Calculated as TR = P*Q</a:t>
            </a:r>
          </a:p>
          <a:p>
            <a:pPr marL="365760" lvl="1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Marginal Revenue Product of Labor: the additional revenue created by employing the NEXT worker</a:t>
            </a:r>
          </a:p>
          <a:p>
            <a:pPr lvl="1"/>
            <a:r>
              <a:rPr kumimoji="1" lang="en-US" altLang="zh-CN" dirty="0" smtClean="0"/>
              <a:t>Calculated as 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= MP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* 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48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MRP</a:t>
            </a:r>
            <a:r>
              <a:rPr kumimoji="1" lang="en-US" altLang="zh-CN" baseline="-25000" dirty="0"/>
              <a:t>L</a:t>
            </a:r>
            <a:r>
              <a:rPr kumimoji="1" lang="en-US" altLang="zh-CN" dirty="0"/>
              <a:t> = MP</a:t>
            </a:r>
            <a:r>
              <a:rPr kumimoji="1" lang="en-US" altLang="zh-CN" baseline="-25000" dirty="0"/>
              <a:t>L</a:t>
            </a:r>
            <a:r>
              <a:rPr kumimoji="1" lang="en-US" altLang="zh-CN" dirty="0"/>
              <a:t> * P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will increase if…</a:t>
            </a:r>
          </a:p>
          <a:p>
            <a:pPr lvl="1"/>
            <a:r>
              <a:rPr kumimoji="1" lang="en-US" altLang="zh-CN" dirty="0" smtClean="0"/>
              <a:t>MP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increases</a:t>
            </a:r>
          </a:p>
          <a:p>
            <a:pPr lvl="1"/>
            <a:r>
              <a:rPr kumimoji="1" lang="en-US" altLang="zh-CN" dirty="0" smtClean="0"/>
              <a:t>P increases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60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many workers will a firm hire?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Complete the exploration handout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73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How many workers will a firm hire?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Profit Maximization Rule: 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= W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What will firms do if 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&gt; W?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What will firms do if MRP</a:t>
            </a:r>
            <a:r>
              <a:rPr kumimoji="1" lang="en-US" altLang="zh-CN" baseline="-25000" dirty="0" smtClean="0"/>
              <a:t>L</a:t>
            </a:r>
            <a:r>
              <a:rPr kumimoji="1" lang="en-US" altLang="zh-CN" dirty="0" smtClean="0"/>
              <a:t> &lt; W?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1950</TotalTime>
  <Words>1793</Words>
  <Application>Microsoft Macintosh PowerPoint</Application>
  <PresentationFormat>On-screen Show (4:3)</PresentationFormat>
  <Paragraphs>446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Calibri</vt:lpstr>
      <vt:lpstr>Cambria Math</vt:lpstr>
      <vt:lpstr>Tw Cen MT</vt:lpstr>
      <vt:lpstr>Wingdings</vt:lpstr>
      <vt:lpstr>Wingdings 2</vt:lpstr>
      <vt:lpstr>华文仿宋</vt:lpstr>
      <vt:lpstr>宋体</vt:lpstr>
      <vt:lpstr>Median</vt:lpstr>
      <vt:lpstr>Equation</vt:lpstr>
      <vt:lpstr>The Factor Markets and Productivity</vt:lpstr>
      <vt:lpstr>Factors of Production</vt:lpstr>
      <vt:lpstr>Labor Markets</vt:lpstr>
      <vt:lpstr>Derived Demand</vt:lpstr>
      <vt:lpstr>Total Product and Marginal Product</vt:lpstr>
      <vt:lpstr>Total and Marginal Revenue Product of Labor</vt:lpstr>
      <vt:lpstr>MRPL = MPL * P</vt:lpstr>
      <vt:lpstr>How many workers will a firm hire?</vt:lpstr>
      <vt:lpstr>How many workers will a firm hire?</vt:lpstr>
      <vt:lpstr>The Foot-Powered Bike</vt:lpstr>
      <vt:lpstr>Sleeping Bag with Arms and Legs</vt:lpstr>
      <vt:lpstr>Practice #3</vt:lpstr>
      <vt:lpstr>Review: Utility Maximization</vt:lpstr>
      <vt:lpstr>Utility Maximization</vt:lpstr>
      <vt:lpstr>Least-Cost Rule (Cost Minimization)</vt:lpstr>
      <vt:lpstr>Least Cost Rule</vt:lpstr>
      <vt:lpstr>How Firms Behave</vt:lpstr>
      <vt:lpstr>Least-Cost Rule (Cost Minimization)</vt:lpstr>
      <vt:lpstr>Now You Try!</vt:lpstr>
      <vt:lpstr>Characteristics of a PC Labor Market</vt:lpstr>
      <vt:lpstr>Supply of Labor and the Substitution and Income Effects</vt:lpstr>
      <vt:lpstr>Supply of Labor and the Substitution and Income Effects</vt:lpstr>
      <vt:lpstr>Demand and Supply of Labor</vt:lpstr>
      <vt:lpstr>Perfectly Competitive Labor Market</vt:lpstr>
      <vt:lpstr>Perfectly Competitive Labor Market</vt:lpstr>
      <vt:lpstr>Factors that Shift Supply and Demand</vt:lpstr>
      <vt:lpstr>Now You Try!</vt:lpstr>
      <vt:lpstr>Monopsony</vt:lpstr>
      <vt:lpstr>Example of Monopsony</vt:lpstr>
      <vt:lpstr>Monopsony Graph</vt:lpstr>
      <vt:lpstr>Monopsony Graph Details</vt:lpstr>
      <vt:lpstr>Monopsony Graph</vt:lpstr>
      <vt:lpstr>Warm-Up for Mock Exam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</dc:title>
  <dc:creator>William McKinney</dc:creator>
  <cp:lastModifiedBy>William McKinney</cp:lastModifiedBy>
  <cp:revision>26</cp:revision>
  <dcterms:created xsi:type="dcterms:W3CDTF">2014-03-05T10:13:43Z</dcterms:created>
  <dcterms:modified xsi:type="dcterms:W3CDTF">2017-04-25T17:07:06Z</dcterms:modified>
</cp:coreProperties>
</file>