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74" r:id="rId15"/>
    <p:sldId id="275" r:id="rId16"/>
    <p:sldId id="276" r:id="rId17"/>
    <p:sldId id="277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gray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20" y="-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F8E8A-DBDB-B64D-AF17-CA1CED650F64}" type="datetimeFigureOut">
              <a:rPr kumimoji="1" lang="zh-CN" altLang="en-US" smtClean="0"/>
              <a:t>10/19/14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0DEAD-C788-2B4C-A819-91D4A555963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94123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2209E-470C-234E-8C75-381A91C23738}" type="datetimeFigureOut">
              <a:rPr kumimoji="1" lang="zh-CN" altLang="en-US" smtClean="0"/>
              <a:t>10/19/14</a:t>
            </a:fld>
            <a:endParaRPr kumimoji="1"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71CB9-1F27-3842-806E-548FB41A1BC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21860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Depends</a:t>
            </a:r>
            <a:r>
              <a:rPr kumimoji="1" lang="en-US" altLang="zh-CN" baseline="0" dirty="0" smtClean="0"/>
              <a:t> on which curve was hit first; that is, whichever is LESS. In the example of the price ceiling, we hit the supply curve first when drawing in the price ceiling.</a:t>
            </a:r>
          </a:p>
          <a:p>
            <a:endParaRPr kumimoji="1" lang="en-US" altLang="zh-CN" baseline="0" dirty="0" smtClean="0"/>
          </a:p>
          <a:p>
            <a:r>
              <a:rPr kumimoji="1" lang="en-US" altLang="zh-CN" baseline="0" dirty="0" smtClean="0"/>
              <a:t>Think about rent ceilings. We don’t really care how many apartments people want. At a forced price, sellers determine Q based on what they are willing to provide at this sub-optimal price.</a:t>
            </a:r>
          </a:p>
          <a:p>
            <a:pPr marL="171450" indent="-171450">
              <a:buFont typeface="Arial"/>
              <a:buChar char="•"/>
            </a:pPr>
            <a:r>
              <a:rPr kumimoji="1" lang="en-US" altLang="zh-CN" baseline="0" dirty="0" smtClean="0"/>
              <a:t>Supply determines the Q</a:t>
            </a:r>
          </a:p>
          <a:p>
            <a:endParaRPr kumimoji="1" lang="en-US" altLang="zh-CN" baseline="0" dirty="0" smtClean="0"/>
          </a:p>
          <a:p>
            <a:r>
              <a:rPr kumimoji="1" lang="en-US" altLang="zh-CN" baseline="0" dirty="0" smtClean="0"/>
              <a:t>Think about minimum wage. We don’t really care how many workers are willing to supply their labor at a given price. Consumers of labor (companies) determine Q based on what they need or can afford at this sub-optimal wage rate.</a:t>
            </a:r>
          </a:p>
          <a:p>
            <a:pPr marL="171450" indent="-171450">
              <a:buFont typeface="Arial"/>
              <a:buChar char="•"/>
            </a:pPr>
            <a:r>
              <a:rPr kumimoji="1" lang="en-US" altLang="zh-CN" baseline="0" dirty="0" smtClean="0"/>
              <a:t>D determine the Q</a:t>
            </a:r>
            <a:endParaRPr kumimoji="1"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71CB9-1F27-3842-806E-548FB41A1BC6}" type="slidenum">
              <a:rPr kumimoji="1" lang="zh-CN" altLang="en-US" smtClean="0"/>
              <a:t>19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35581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F4907C24-CC7D-A54E-9361-860E1A418D3A}" type="datetimeFigureOut">
              <a:rPr kumimoji="1" lang="zh-CN" altLang="en-US" smtClean="0"/>
              <a:t>10/19/14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16112A99-DF3D-504C-9D03-BB3DE6A2F99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C24-CC7D-A54E-9361-860E1A418D3A}" type="datetimeFigureOut">
              <a:rPr kumimoji="1" lang="zh-CN" altLang="en-US" smtClean="0"/>
              <a:t>10/19/14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2A99-DF3D-504C-9D03-BB3DE6A2F996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C24-CC7D-A54E-9361-860E1A418D3A}" type="datetimeFigureOut">
              <a:rPr kumimoji="1" lang="zh-CN" altLang="en-US" smtClean="0"/>
              <a:t>10/19/14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2A99-DF3D-504C-9D03-BB3DE6A2F996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C24-CC7D-A54E-9361-860E1A418D3A}" type="datetimeFigureOut">
              <a:rPr kumimoji="1" lang="zh-CN" altLang="en-US" smtClean="0"/>
              <a:t>10/19/14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2A99-DF3D-504C-9D03-BB3DE6A2F99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C24-CC7D-A54E-9361-860E1A418D3A}" type="datetimeFigureOut">
              <a:rPr kumimoji="1" lang="zh-CN" altLang="en-US" smtClean="0"/>
              <a:t>10/19/14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2A99-DF3D-504C-9D03-BB3DE6A2F99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C24-CC7D-A54E-9361-860E1A418D3A}" type="datetimeFigureOut">
              <a:rPr kumimoji="1" lang="zh-CN" altLang="en-US" smtClean="0"/>
              <a:t>10/19/14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2A99-DF3D-504C-9D03-BB3DE6A2F99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C24-CC7D-A54E-9361-860E1A418D3A}" type="datetimeFigureOut">
              <a:rPr kumimoji="1" lang="zh-CN" altLang="en-US" smtClean="0"/>
              <a:t>10/19/14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2A99-DF3D-504C-9D03-BB3DE6A2F996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C24-CC7D-A54E-9361-860E1A418D3A}" type="datetimeFigureOut">
              <a:rPr kumimoji="1" lang="zh-CN" altLang="en-US" smtClean="0"/>
              <a:t>10/19/14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2A99-DF3D-504C-9D03-BB3DE6A2F99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C24-CC7D-A54E-9361-860E1A418D3A}" type="datetimeFigureOut">
              <a:rPr kumimoji="1" lang="zh-CN" altLang="en-US" smtClean="0"/>
              <a:t>10/19/14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2A99-DF3D-504C-9D03-BB3DE6A2F996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C24-CC7D-A54E-9361-860E1A418D3A}" type="datetimeFigureOut">
              <a:rPr kumimoji="1" lang="zh-CN" altLang="en-US" smtClean="0"/>
              <a:t>10/19/14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2A99-DF3D-504C-9D03-BB3DE6A2F99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C24-CC7D-A54E-9361-860E1A418D3A}" type="datetimeFigureOut">
              <a:rPr kumimoji="1" lang="zh-CN" altLang="en-US" smtClean="0"/>
              <a:t>10/19/14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2A99-DF3D-504C-9D03-BB3DE6A2F99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C24-CC7D-A54E-9361-860E1A418D3A}" type="datetimeFigureOut">
              <a:rPr kumimoji="1" lang="zh-CN" altLang="en-US" smtClean="0"/>
              <a:t>10/19/14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2A99-DF3D-504C-9D03-BB3DE6A2F99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C24-CC7D-A54E-9361-860E1A418D3A}" type="datetimeFigureOut">
              <a:rPr kumimoji="1" lang="zh-CN" altLang="en-US" smtClean="0"/>
              <a:t>10/19/14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2A99-DF3D-504C-9D03-BB3DE6A2F99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altLang="zh-CN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F4907C24-CC7D-A54E-9361-860E1A418D3A}" type="datetimeFigureOut">
              <a:rPr kumimoji="1" lang="zh-CN" altLang="en-US" smtClean="0"/>
              <a:t>10/19/14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16112A99-DF3D-504C-9D03-BB3DE6A2F99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C24-CC7D-A54E-9361-860E1A418D3A}" type="datetimeFigureOut">
              <a:rPr kumimoji="1" lang="zh-CN" altLang="en-US" smtClean="0"/>
              <a:t>10/19/14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2A99-DF3D-504C-9D03-BB3DE6A2F99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C24-CC7D-A54E-9361-860E1A418D3A}" type="datetimeFigureOut">
              <a:rPr kumimoji="1" lang="zh-CN" altLang="en-US" smtClean="0"/>
              <a:t>10/19/14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2A99-DF3D-504C-9D03-BB3DE6A2F99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C24-CC7D-A54E-9361-860E1A418D3A}" type="datetimeFigureOut">
              <a:rPr kumimoji="1" lang="zh-CN" altLang="en-US" smtClean="0"/>
              <a:t>10/19/14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2A99-DF3D-504C-9D03-BB3DE6A2F99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C24-CC7D-A54E-9361-860E1A418D3A}" type="datetimeFigureOut">
              <a:rPr kumimoji="1" lang="zh-CN" altLang="en-US" smtClean="0"/>
              <a:t>10/19/14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2A99-DF3D-504C-9D03-BB3DE6A2F99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C24-CC7D-A54E-9361-860E1A418D3A}" type="datetimeFigureOut">
              <a:rPr kumimoji="1" lang="zh-CN" altLang="en-US" smtClean="0"/>
              <a:t>10/19/14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2A99-DF3D-504C-9D03-BB3DE6A2F996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7C24-CC7D-A54E-9361-860E1A418D3A}" type="datetimeFigureOut">
              <a:rPr kumimoji="1" lang="zh-CN" altLang="en-US" smtClean="0"/>
              <a:t>10/19/14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2A99-DF3D-504C-9D03-BB3DE6A2F996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F4907C24-CC7D-A54E-9361-860E1A418D3A}" type="datetimeFigureOut">
              <a:rPr kumimoji="1" lang="zh-CN" altLang="en-US" smtClean="0"/>
              <a:t>10/19/14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16112A99-DF3D-504C-9D03-BB3DE6A2F99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Market Failure and Government Regulation</a:t>
            </a:r>
            <a:endParaRPr kumimoji="1"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 smtClean="0"/>
              <a:t>Unit 3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60379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zh-CN" sz="3200" dirty="0" smtClean="0"/>
              <a:t>A black market exists. Shade the region of consumer and producer surplus. What changed?</a:t>
            </a:r>
            <a:endParaRPr kumimoji="1" lang="zh-CN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dirty="0" smtClean="0"/>
              <a:t> </a:t>
            </a:r>
            <a:endParaRPr kumimoji="1" lang="zh-CN" alt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894932" y="2276872"/>
            <a:ext cx="3384376" cy="3312368"/>
            <a:chOff x="1763688" y="2204864"/>
            <a:chExt cx="3024336" cy="3024336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1763688" y="2204864"/>
              <a:ext cx="0" cy="302433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3275856" y="3717032"/>
              <a:ext cx="0" cy="302433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0" name="Group 29"/>
          <p:cNvGrpSpPr/>
          <p:nvPr/>
        </p:nvGrpSpPr>
        <p:grpSpPr>
          <a:xfrm>
            <a:off x="2504652" y="1916832"/>
            <a:ext cx="4134696" cy="4041740"/>
            <a:chOff x="2453528" y="1916832"/>
            <a:chExt cx="4134696" cy="4041740"/>
          </a:xfrm>
        </p:grpSpPr>
        <p:cxnSp>
          <p:nvCxnSpPr>
            <p:cNvPr id="9" name="Straight Connector 8"/>
            <p:cNvCxnSpPr/>
            <p:nvPr/>
          </p:nvCxnSpPr>
          <p:spPr bwMode="auto">
            <a:xfrm flipV="1">
              <a:off x="3059832" y="2564904"/>
              <a:ext cx="2808312" cy="28083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3059832" y="2564904"/>
              <a:ext cx="2808312" cy="28083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" name="TextBox 10"/>
            <p:cNvSpPr txBox="1"/>
            <p:nvPr/>
          </p:nvSpPr>
          <p:spPr>
            <a:xfrm>
              <a:off x="2699792" y="1916832"/>
              <a:ext cx="3386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P</a:t>
              </a:r>
              <a:endParaRPr kumimoji="1" lang="zh-CN" alt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24009" y="5373216"/>
              <a:ext cx="364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/>
                <a:t>Q</a:t>
              </a:r>
              <a:endParaRPr kumimoji="1" lang="zh-CN" alt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40152" y="2348880"/>
              <a:ext cx="3386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S</a:t>
              </a:r>
              <a:endParaRPr kumimoji="1" lang="zh-CN" alt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40152" y="5157192"/>
              <a:ext cx="3513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D</a:t>
              </a:r>
              <a:endParaRPr kumimoji="1" lang="zh-CN" altLang="en-US" dirty="0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843808" y="3976090"/>
              <a:ext cx="1601560" cy="16131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244126" y="5589240"/>
              <a:ext cx="4127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Q*</a:t>
              </a:r>
              <a:endParaRPr kumimoji="1" lang="zh-CN" alt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53528" y="3789040"/>
              <a:ext cx="4284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P*</a:t>
              </a:r>
              <a:endParaRPr kumimoji="1" lang="zh-CN" altLang="en-US" dirty="0"/>
            </a:p>
          </p:txBody>
        </p:sp>
      </p:grpSp>
      <p:cxnSp>
        <p:nvCxnSpPr>
          <p:cNvPr id="32" name="Straight Connector 31"/>
          <p:cNvCxnSpPr/>
          <p:nvPr/>
        </p:nvCxnSpPr>
        <p:spPr bwMode="auto">
          <a:xfrm>
            <a:off x="2894932" y="4715852"/>
            <a:ext cx="33843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3" name="TextBox 32"/>
          <p:cNvSpPr txBox="1"/>
          <p:nvPr/>
        </p:nvSpPr>
        <p:spPr>
          <a:xfrm>
            <a:off x="6228184" y="4499828"/>
            <a:ext cx="774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 smtClean="0"/>
              <a:t>P</a:t>
            </a:r>
            <a:r>
              <a:rPr kumimoji="1" lang="en-US" altLang="zh-CN" baseline="-25000" dirty="0" err="1" smtClean="0"/>
              <a:t>ceiling</a:t>
            </a:r>
            <a:endParaRPr kumimoji="1" lang="zh-CN" altLang="en-US" baseline="-25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779912" y="3212976"/>
            <a:ext cx="0" cy="237626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292080" y="4725144"/>
            <a:ext cx="0" cy="864096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63888" y="5589240"/>
            <a:ext cx="46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S</a:t>
            </a:r>
            <a:endParaRPr kumimoji="1" lang="zh-CN" altLang="en-US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5076056" y="5589240"/>
            <a:ext cx="47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D</a:t>
            </a:r>
            <a:endParaRPr kumimoji="1" lang="zh-CN" altLang="en-US" baseline="-25000" dirty="0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3347864" y="2780928"/>
            <a:ext cx="0" cy="864096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91680" y="2996952"/>
            <a:ext cx="1210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 smtClean="0"/>
              <a:t>P</a:t>
            </a:r>
            <a:r>
              <a:rPr kumimoji="1" lang="en-US" altLang="zh-CN" baseline="-25000" dirty="0" err="1" smtClean="0"/>
              <a:t>black</a:t>
            </a:r>
            <a:r>
              <a:rPr kumimoji="1" lang="en-US" altLang="zh-CN" baseline="-25000" dirty="0" smtClean="0"/>
              <a:t> market</a:t>
            </a:r>
            <a:endParaRPr kumimoji="1" lang="zh-CN" alt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813530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Price Floor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A government regulation that places a LOWER limit on the price at which a particular good, service, or factor of production may be traded.</a:t>
            </a:r>
          </a:p>
          <a:p>
            <a:r>
              <a:rPr kumimoji="1" lang="en-US" altLang="zh-CN" dirty="0" smtClean="0"/>
              <a:t>Trading at a lower price is illegal</a:t>
            </a:r>
          </a:p>
          <a:p>
            <a:r>
              <a:rPr kumimoji="1" lang="en-US" altLang="zh-CN" dirty="0" smtClean="0"/>
              <a:t>Meant to protect the producer and to incentivize production of goods that are highly needed</a:t>
            </a:r>
          </a:p>
          <a:p>
            <a:r>
              <a:rPr kumimoji="1" lang="en-US" altLang="zh-CN" dirty="0" smtClean="0"/>
              <a:t>Ex. Minimum Wage, Agriculture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7954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sz="4000" dirty="0" smtClean="0"/>
              <a:t>Does the following graph depict an effective price </a:t>
            </a:r>
            <a:r>
              <a:rPr kumimoji="1" lang="en-US" altLang="zh-CN" sz="4000" dirty="0" smtClean="0"/>
              <a:t>floor?</a:t>
            </a:r>
            <a:endParaRPr kumimoji="1" lang="zh-CN" alt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dirty="0" smtClean="0"/>
              <a:t> </a:t>
            </a:r>
            <a:endParaRPr kumimoji="1" lang="zh-CN" alt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894932" y="2276872"/>
            <a:ext cx="3384376" cy="3312368"/>
            <a:chOff x="1763688" y="2204864"/>
            <a:chExt cx="3024336" cy="3024336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1763688" y="2204864"/>
              <a:ext cx="0" cy="302433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3275856" y="3717032"/>
              <a:ext cx="0" cy="302433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0" name="Group 29"/>
          <p:cNvGrpSpPr/>
          <p:nvPr/>
        </p:nvGrpSpPr>
        <p:grpSpPr>
          <a:xfrm>
            <a:off x="2504652" y="1916832"/>
            <a:ext cx="4134696" cy="4041740"/>
            <a:chOff x="2453528" y="1916832"/>
            <a:chExt cx="4134696" cy="4041740"/>
          </a:xfrm>
        </p:grpSpPr>
        <p:cxnSp>
          <p:nvCxnSpPr>
            <p:cNvPr id="9" name="Straight Connector 8"/>
            <p:cNvCxnSpPr/>
            <p:nvPr/>
          </p:nvCxnSpPr>
          <p:spPr bwMode="auto">
            <a:xfrm flipV="1">
              <a:off x="3059832" y="2564904"/>
              <a:ext cx="2808312" cy="28083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3059832" y="2564904"/>
              <a:ext cx="2808312" cy="28083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" name="TextBox 10"/>
            <p:cNvSpPr txBox="1"/>
            <p:nvPr/>
          </p:nvSpPr>
          <p:spPr>
            <a:xfrm>
              <a:off x="2699792" y="1916832"/>
              <a:ext cx="3386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P</a:t>
              </a:r>
              <a:endParaRPr kumimoji="1" lang="zh-CN" alt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24009" y="5373216"/>
              <a:ext cx="364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/>
                <a:t>Q</a:t>
              </a:r>
              <a:endParaRPr kumimoji="1" lang="zh-CN" alt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40152" y="2348880"/>
              <a:ext cx="3386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S</a:t>
              </a:r>
              <a:endParaRPr kumimoji="1" lang="zh-CN" alt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40152" y="5157192"/>
              <a:ext cx="3513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D</a:t>
              </a:r>
              <a:endParaRPr kumimoji="1" lang="zh-CN" altLang="en-US" dirty="0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843808" y="3976090"/>
              <a:ext cx="1601560" cy="16131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244126" y="5589240"/>
              <a:ext cx="4127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Q*</a:t>
              </a:r>
              <a:endParaRPr kumimoji="1" lang="zh-CN" alt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53528" y="3789040"/>
              <a:ext cx="4284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P*</a:t>
              </a:r>
              <a:endParaRPr kumimoji="1" lang="zh-CN" altLang="en-US" dirty="0"/>
            </a:p>
          </p:txBody>
        </p:sp>
      </p:grpSp>
      <p:cxnSp>
        <p:nvCxnSpPr>
          <p:cNvPr id="32" name="Straight Connector 31"/>
          <p:cNvCxnSpPr/>
          <p:nvPr/>
        </p:nvCxnSpPr>
        <p:spPr bwMode="auto">
          <a:xfrm>
            <a:off x="2894932" y="4715852"/>
            <a:ext cx="33843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3" name="TextBox 32"/>
          <p:cNvSpPr txBox="1"/>
          <p:nvPr/>
        </p:nvSpPr>
        <p:spPr>
          <a:xfrm>
            <a:off x="6228184" y="4499828"/>
            <a:ext cx="608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 smtClean="0"/>
              <a:t>P</a:t>
            </a:r>
            <a:r>
              <a:rPr kumimoji="1" lang="en-US" altLang="zh-CN" baseline="-25000" dirty="0" err="1" smtClean="0"/>
              <a:t>floor</a:t>
            </a:r>
            <a:endParaRPr kumimoji="1" lang="zh-CN" alt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860257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sz="4000" dirty="0" smtClean="0"/>
              <a:t>Does the following graph depict an effective price </a:t>
            </a:r>
            <a:r>
              <a:rPr kumimoji="1" lang="en-US" altLang="zh-CN" sz="4000" dirty="0" smtClean="0"/>
              <a:t>floor?</a:t>
            </a:r>
            <a:endParaRPr kumimoji="1" lang="zh-CN" alt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dirty="0" smtClean="0"/>
              <a:t> </a:t>
            </a:r>
            <a:endParaRPr kumimoji="1" lang="zh-CN" alt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2504652" y="1916832"/>
            <a:ext cx="4134696" cy="4041740"/>
            <a:chOff x="2453528" y="1916832"/>
            <a:chExt cx="4134696" cy="4041740"/>
          </a:xfrm>
        </p:grpSpPr>
        <p:grpSp>
          <p:nvGrpSpPr>
            <p:cNvPr id="7" name="Group 6"/>
            <p:cNvGrpSpPr/>
            <p:nvPr/>
          </p:nvGrpSpPr>
          <p:grpSpPr>
            <a:xfrm>
              <a:off x="2843808" y="2276872"/>
              <a:ext cx="3384376" cy="3312368"/>
              <a:chOff x="1763688" y="2204864"/>
              <a:chExt cx="3024336" cy="3024336"/>
            </a:xfrm>
          </p:grpSpPr>
          <p:cxnSp>
            <p:nvCxnSpPr>
              <p:cNvPr id="5" name="Straight Connector 4"/>
              <p:cNvCxnSpPr/>
              <p:nvPr/>
            </p:nvCxnSpPr>
            <p:spPr bwMode="auto">
              <a:xfrm>
                <a:off x="1763688" y="2204864"/>
                <a:ext cx="0" cy="302433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" name="Straight Connector 5"/>
              <p:cNvCxnSpPr/>
              <p:nvPr/>
            </p:nvCxnSpPr>
            <p:spPr bwMode="auto">
              <a:xfrm rot="5400000">
                <a:off x="3275856" y="3717032"/>
                <a:ext cx="0" cy="302433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0" name="Group 29"/>
            <p:cNvGrpSpPr/>
            <p:nvPr/>
          </p:nvGrpSpPr>
          <p:grpSpPr>
            <a:xfrm>
              <a:off x="2453528" y="1916832"/>
              <a:ext cx="4134696" cy="4041740"/>
              <a:chOff x="2453528" y="1916832"/>
              <a:chExt cx="4134696" cy="4041740"/>
            </a:xfrm>
          </p:grpSpPr>
          <p:cxnSp>
            <p:nvCxnSpPr>
              <p:cNvPr id="9" name="Straight Connector 8"/>
              <p:cNvCxnSpPr/>
              <p:nvPr/>
            </p:nvCxnSpPr>
            <p:spPr bwMode="auto">
              <a:xfrm flipV="1">
                <a:off x="3059832" y="2564904"/>
                <a:ext cx="2808312" cy="28083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" name="Straight Connector 9"/>
              <p:cNvCxnSpPr/>
              <p:nvPr/>
            </p:nvCxnSpPr>
            <p:spPr bwMode="auto">
              <a:xfrm>
                <a:off x="3059832" y="2564904"/>
                <a:ext cx="2808312" cy="28083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1" name="TextBox 10"/>
              <p:cNvSpPr txBox="1"/>
              <p:nvPr/>
            </p:nvSpPr>
            <p:spPr>
              <a:xfrm>
                <a:off x="2699792" y="1916832"/>
                <a:ext cx="338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P</a:t>
                </a:r>
                <a:endParaRPr kumimoji="1" lang="zh-CN" alt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224009" y="5373216"/>
                <a:ext cx="3642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/>
                  <a:t>Q</a:t>
                </a:r>
                <a:endParaRPr kumimoji="1" lang="zh-CN" alt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940152" y="2348880"/>
                <a:ext cx="338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S</a:t>
                </a:r>
                <a:endParaRPr kumimoji="1" lang="zh-CN" alt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940152" y="5157192"/>
                <a:ext cx="3513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D</a:t>
                </a:r>
                <a:endParaRPr kumimoji="1" lang="zh-CN" altLang="en-US" dirty="0"/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2843808" y="3976090"/>
                <a:ext cx="1601560" cy="161315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244126" y="5589240"/>
                <a:ext cx="4127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Q*</a:t>
                </a:r>
                <a:endParaRPr kumimoji="1" lang="zh-CN" alt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453528" y="3789040"/>
                <a:ext cx="4284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P*</a:t>
                </a:r>
                <a:endParaRPr kumimoji="1" lang="zh-CN" altLang="en-US" dirty="0"/>
              </a:p>
            </p:txBody>
          </p:sp>
        </p:grpSp>
        <p:cxnSp>
          <p:nvCxnSpPr>
            <p:cNvPr id="32" name="Straight Connector 31"/>
            <p:cNvCxnSpPr/>
            <p:nvPr/>
          </p:nvCxnSpPr>
          <p:spPr bwMode="auto">
            <a:xfrm>
              <a:off x="2843808" y="3140968"/>
              <a:ext cx="338437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3" name="TextBox 32"/>
          <p:cNvSpPr txBox="1"/>
          <p:nvPr/>
        </p:nvSpPr>
        <p:spPr>
          <a:xfrm>
            <a:off x="6228184" y="2924944"/>
            <a:ext cx="608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 smtClean="0"/>
              <a:t>P</a:t>
            </a:r>
            <a:r>
              <a:rPr kumimoji="1" lang="en-US" altLang="zh-CN" baseline="-25000" dirty="0" err="1" smtClean="0"/>
              <a:t>floor</a:t>
            </a:r>
            <a:endParaRPr kumimoji="1" lang="zh-CN" alt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392959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sz="4000" dirty="0"/>
              <a:t>Given this price, do we produce what is allocatively efficient?</a:t>
            </a:r>
            <a:endParaRPr kumimoji="1" lang="zh-CN" alt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dirty="0" smtClean="0"/>
              <a:t> </a:t>
            </a:r>
            <a:endParaRPr kumimoji="1" lang="zh-CN" alt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2504652" y="1916832"/>
            <a:ext cx="4134696" cy="4041740"/>
            <a:chOff x="2453528" y="1916832"/>
            <a:chExt cx="4134696" cy="4041740"/>
          </a:xfrm>
        </p:grpSpPr>
        <p:grpSp>
          <p:nvGrpSpPr>
            <p:cNvPr id="7" name="Group 6"/>
            <p:cNvGrpSpPr/>
            <p:nvPr/>
          </p:nvGrpSpPr>
          <p:grpSpPr>
            <a:xfrm>
              <a:off x="2843808" y="2276872"/>
              <a:ext cx="3384376" cy="3312368"/>
              <a:chOff x="1763688" y="2204864"/>
              <a:chExt cx="3024336" cy="3024336"/>
            </a:xfrm>
          </p:grpSpPr>
          <p:cxnSp>
            <p:nvCxnSpPr>
              <p:cNvPr id="5" name="Straight Connector 4"/>
              <p:cNvCxnSpPr/>
              <p:nvPr/>
            </p:nvCxnSpPr>
            <p:spPr bwMode="auto">
              <a:xfrm>
                <a:off x="1763688" y="2204864"/>
                <a:ext cx="0" cy="302433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" name="Straight Connector 5"/>
              <p:cNvCxnSpPr/>
              <p:nvPr/>
            </p:nvCxnSpPr>
            <p:spPr bwMode="auto">
              <a:xfrm rot="5400000">
                <a:off x="3275856" y="3717032"/>
                <a:ext cx="0" cy="302433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0" name="Group 29"/>
            <p:cNvGrpSpPr/>
            <p:nvPr/>
          </p:nvGrpSpPr>
          <p:grpSpPr>
            <a:xfrm>
              <a:off x="2453528" y="1916832"/>
              <a:ext cx="4134696" cy="4041740"/>
              <a:chOff x="2453528" y="1916832"/>
              <a:chExt cx="4134696" cy="4041740"/>
            </a:xfrm>
          </p:grpSpPr>
          <p:cxnSp>
            <p:nvCxnSpPr>
              <p:cNvPr id="9" name="Straight Connector 8"/>
              <p:cNvCxnSpPr/>
              <p:nvPr/>
            </p:nvCxnSpPr>
            <p:spPr bwMode="auto">
              <a:xfrm flipV="1">
                <a:off x="3059832" y="2564904"/>
                <a:ext cx="2808312" cy="28083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" name="Straight Connector 9"/>
              <p:cNvCxnSpPr/>
              <p:nvPr/>
            </p:nvCxnSpPr>
            <p:spPr bwMode="auto">
              <a:xfrm>
                <a:off x="3059832" y="2564904"/>
                <a:ext cx="2808312" cy="28083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1" name="TextBox 10"/>
              <p:cNvSpPr txBox="1"/>
              <p:nvPr/>
            </p:nvSpPr>
            <p:spPr>
              <a:xfrm>
                <a:off x="2699792" y="1916832"/>
                <a:ext cx="338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P</a:t>
                </a:r>
                <a:endParaRPr kumimoji="1" lang="zh-CN" alt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224009" y="5373216"/>
                <a:ext cx="3642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/>
                  <a:t>Q</a:t>
                </a:r>
                <a:endParaRPr kumimoji="1" lang="zh-CN" alt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940152" y="2348880"/>
                <a:ext cx="338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S</a:t>
                </a:r>
                <a:endParaRPr kumimoji="1" lang="zh-CN" alt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940152" y="5157192"/>
                <a:ext cx="3513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D</a:t>
                </a:r>
                <a:endParaRPr kumimoji="1" lang="zh-CN" altLang="en-US" dirty="0"/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2843808" y="3976090"/>
                <a:ext cx="1601560" cy="161315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244126" y="5589240"/>
                <a:ext cx="4127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Q*</a:t>
                </a:r>
                <a:endParaRPr kumimoji="1" lang="zh-CN" alt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453528" y="3789040"/>
                <a:ext cx="4284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P*</a:t>
                </a:r>
                <a:endParaRPr kumimoji="1" lang="zh-CN" altLang="en-US" dirty="0"/>
              </a:p>
            </p:txBody>
          </p:sp>
        </p:grpSp>
        <p:cxnSp>
          <p:nvCxnSpPr>
            <p:cNvPr id="32" name="Straight Connector 31"/>
            <p:cNvCxnSpPr/>
            <p:nvPr/>
          </p:nvCxnSpPr>
          <p:spPr bwMode="auto">
            <a:xfrm>
              <a:off x="2843808" y="3140968"/>
              <a:ext cx="338437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3" name="TextBox 32"/>
          <p:cNvSpPr txBox="1"/>
          <p:nvPr/>
        </p:nvSpPr>
        <p:spPr>
          <a:xfrm>
            <a:off x="6228184" y="2924944"/>
            <a:ext cx="608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 smtClean="0"/>
              <a:t>P</a:t>
            </a:r>
            <a:r>
              <a:rPr kumimoji="1" lang="en-US" altLang="zh-CN" baseline="-25000" dirty="0" err="1" smtClean="0"/>
              <a:t>floor</a:t>
            </a:r>
            <a:endParaRPr kumimoji="1" lang="zh-CN" alt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52774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sz="4000" dirty="0"/>
              <a:t>Given this price, do we produce what is allocatively efficient?</a:t>
            </a:r>
            <a:endParaRPr kumimoji="1" lang="zh-CN" alt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dirty="0" smtClean="0"/>
              <a:t> </a:t>
            </a:r>
            <a:endParaRPr kumimoji="1" lang="zh-CN" alt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2504652" y="1916832"/>
            <a:ext cx="4134696" cy="4041740"/>
            <a:chOff x="2453528" y="1916832"/>
            <a:chExt cx="4134696" cy="4041740"/>
          </a:xfrm>
        </p:grpSpPr>
        <p:grpSp>
          <p:nvGrpSpPr>
            <p:cNvPr id="7" name="Group 6"/>
            <p:cNvGrpSpPr/>
            <p:nvPr/>
          </p:nvGrpSpPr>
          <p:grpSpPr>
            <a:xfrm>
              <a:off x="2843808" y="2276872"/>
              <a:ext cx="3384376" cy="3312368"/>
              <a:chOff x="1763688" y="2204864"/>
              <a:chExt cx="3024336" cy="3024336"/>
            </a:xfrm>
          </p:grpSpPr>
          <p:cxnSp>
            <p:nvCxnSpPr>
              <p:cNvPr id="5" name="Straight Connector 4"/>
              <p:cNvCxnSpPr/>
              <p:nvPr/>
            </p:nvCxnSpPr>
            <p:spPr bwMode="auto">
              <a:xfrm>
                <a:off x="1763688" y="2204864"/>
                <a:ext cx="0" cy="302433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" name="Straight Connector 5"/>
              <p:cNvCxnSpPr/>
              <p:nvPr/>
            </p:nvCxnSpPr>
            <p:spPr bwMode="auto">
              <a:xfrm rot="5400000">
                <a:off x="3275856" y="3717032"/>
                <a:ext cx="0" cy="302433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0" name="Group 29"/>
            <p:cNvGrpSpPr/>
            <p:nvPr/>
          </p:nvGrpSpPr>
          <p:grpSpPr>
            <a:xfrm>
              <a:off x="2453528" y="1916832"/>
              <a:ext cx="4134696" cy="4041740"/>
              <a:chOff x="2453528" y="1916832"/>
              <a:chExt cx="4134696" cy="4041740"/>
            </a:xfrm>
          </p:grpSpPr>
          <p:cxnSp>
            <p:nvCxnSpPr>
              <p:cNvPr id="9" name="Straight Connector 8"/>
              <p:cNvCxnSpPr/>
              <p:nvPr/>
            </p:nvCxnSpPr>
            <p:spPr bwMode="auto">
              <a:xfrm flipV="1">
                <a:off x="3059832" y="2564904"/>
                <a:ext cx="2808312" cy="28083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" name="Straight Connector 9"/>
              <p:cNvCxnSpPr/>
              <p:nvPr/>
            </p:nvCxnSpPr>
            <p:spPr bwMode="auto">
              <a:xfrm>
                <a:off x="3059832" y="2564904"/>
                <a:ext cx="2808312" cy="28083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1" name="TextBox 10"/>
              <p:cNvSpPr txBox="1"/>
              <p:nvPr/>
            </p:nvSpPr>
            <p:spPr>
              <a:xfrm>
                <a:off x="2699792" y="1916832"/>
                <a:ext cx="338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P</a:t>
                </a:r>
                <a:endParaRPr kumimoji="1" lang="zh-CN" alt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224009" y="5373216"/>
                <a:ext cx="3642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/>
                  <a:t>Q</a:t>
                </a:r>
                <a:endParaRPr kumimoji="1" lang="zh-CN" alt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940152" y="2348880"/>
                <a:ext cx="338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S</a:t>
                </a:r>
                <a:endParaRPr kumimoji="1" lang="zh-CN" alt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940152" y="5157192"/>
                <a:ext cx="3513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D</a:t>
                </a:r>
                <a:endParaRPr kumimoji="1" lang="zh-CN" altLang="en-US" dirty="0"/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2843808" y="3976090"/>
                <a:ext cx="1601560" cy="161315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244126" y="5589240"/>
                <a:ext cx="4127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Q*</a:t>
                </a:r>
                <a:endParaRPr kumimoji="1" lang="zh-CN" alt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453528" y="3789040"/>
                <a:ext cx="4284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P*</a:t>
                </a:r>
                <a:endParaRPr kumimoji="1" lang="zh-CN" altLang="en-US" dirty="0"/>
              </a:p>
            </p:txBody>
          </p:sp>
        </p:grpSp>
        <p:cxnSp>
          <p:nvCxnSpPr>
            <p:cNvPr id="32" name="Straight Connector 31"/>
            <p:cNvCxnSpPr/>
            <p:nvPr/>
          </p:nvCxnSpPr>
          <p:spPr bwMode="auto">
            <a:xfrm>
              <a:off x="2843808" y="3140968"/>
              <a:ext cx="338437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3" name="TextBox 32"/>
          <p:cNvSpPr txBox="1"/>
          <p:nvPr/>
        </p:nvSpPr>
        <p:spPr>
          <a:xfrm>
            <a:off x="6228184" y="2924944"/>
            <a:ext cx="608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 smtClean="0"/>
              <a:t>P</a:t>
            </a:r>
            <a:r>
              <a:rPr kumimoji="1" lang="en-US" altLang="zh-CN" baseline="-25000" dirty="0" err="1" smtClean="0"/>
              <a:t>floor</a:t>
            </a:r>
            <a:endParaRPr kumimoji="1" lang="zh-CN" altLang="en-US" baseline="-25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690482" y="3140968"/>
            <a:ext cx="0" cy="244827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63624" y="3140968"/>
            <a:ext cx="0" cy="244827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137856" y="5589240"/>
            <a:ext cx="46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S</a:t>
            </a:r>
            <a:endParaRPr kumimoji="1" lang="zh-CN" alt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3448430" y="5589240"/>
            <a:ext cx="47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D</a:t>
            </a:r>
            <a:endParaRPr kumimoji="1" lang="zh-CN" altLang="en-US" baseline="-25000" dirty="0"/>
          </a:p>
        </p:txBody>
      </p:sp>
      <p:sp>
        <p:nvSpPr>
          <p:cNvPr id="24" name="Left Brace 23"/>
          <p:cNvSpPr/>
          <p:nvPr/>
        </p:nvSpPr>
        <p:spPr>
          <a:xfrm rot="16200000">
            <a:off x="4391980" y="5409220"/>
            <a:ext cx="288032" cy="151216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4024668" y="6381328"/>
            <a:ext cx="3050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S</a:t>
            </a:r>
            <a:r>
              <a:rPr kumimoji="1" lang="en-US" altLang="zh-CN" dirty="0" smtClean="0"/>
              <a:t> </a:t>
            </a:r>
            <a:r>
              <a:rPr kumimoji="1" lang="en-US" altLang="zh-CN" dirty="0" smtClean="0"/>
              <a:t>&gt; </a:t>
            </a:r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D</a:t>
            </a:r>
            <a:r>
              <a:rPr kumimoji="1" lang="en-US" altLang="zh-CN" dirty="0" smtClean="0"/>
              <a:t> </a:t>
            </a:r>
            <a:r>
              <a:rPr lang="en-US" altLang="zh-CN" dirty="0" smtClean="0"/>
              <a:t>∴ shortage or surplus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70146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zh-CN" sz="3200" dirty="0"/>
              <a:t>We are forced to produce away from Q*. Can you shade the consumer surplus, producer surplus, and the region of deadweight loss?</a:t>
            </a:r>
            <a:endParaRPr kumimoji="1" lang="zh-CN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dirty="0" smtClean="0"/>
              <a:t> </a:t>
            </a:r>
            <a:endParaRPr kumimoji="1" lang="zh-CN" alt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2504652" y="1916832"/>
            <a:ext cx="4134696" cy="4041740"/>
            <a:chOff x="2453528" y="1916832"/>
            <a:chExt cx="4134696" cy="4041740"/>
          </a:xfrm>
        </p:grpSpPr>
        <p:grpSp>
          <p:nvGrpSpPr>
            <p:cNvPr id="7" name="Group 6"/>
            <p:cNvGrpSpPr/>
            <p:nvPr/>
          </p:nvGrpSpPr>
          <p:grpSpPr>
            <a:xfrm>
              <a:off x="2843808" y="2276872"/>
              <a:ext cx="3384376" cy="3312368"/>
              <a:chOff x="1763688" y="2204864"/>
              <a:chExt cx="3024336" cy="3024336"/>
            </a:xfrm>
          </p:grpSpPr>
          <p:cxnSp>
            <p:nvCxnSpPr>
              <p:cNvPr id="5" name="Straight Connector 4"/>
              <p:cNvCxnSpPr/>
              <p:nvPr/>
            </p:nvCxnSpPr>
            <p:spPr bwMode="auto">
              <a:xfrm>
                <a:off x="1763688" y="2204864"/>
                <a:ext cx="0" cy="302433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" name="Straight Connector 5"/>
              <p:cNvCxnSpPr/>
              <p:nvPr/>
            </p:nvCxnSpPr>
            <p:spPr bwMode="auto">
              <a:xfrm rot="5400000">
                <a:off x="3275856" y="3717032"/>
                <a:ext cx="0" cy="302433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0" name="Group 29"/>
            <p:cNvGrpSpPr/>
            <p:nvPr/>
          </p:nvGrpSpPr>
          <p:grpSpPr>
            <a:xfrm>
              <a:off x="2453528" y="1916832"/>
              <a:ext cx="4134696" cy="4041740"/>
              <a:chOff x="2453528" y="1916832"/>
              <a:chExt cx="4134696" cy="4041740"/>
            </a:xfrm>
          </p:grpSpPr>
          <p:cxnSp>
            <p:nvCxnSpPr>
              <p:cNvPr id="9" name="Straight Connector 8"/>
              <p:cNvCxnSpPr/>
              <p:nvPr/>
            </p:nvCxnSpPr>
            <p:spPr bwMode="auto">
              <a:xfrm flipV="1">
                <a:off x="3059832" y="2564904"/>
                <a:ext cx="2808312" cy="28083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" name="Straight Connector 9"/>
              <p:cNvCxnSpPr/>
              <p:nvPr/>
            </p:nvCxnSpPr>
            <p:spPr bwMode="auto">
              <a:xfrm>
                <a:off x="3059832" y="2564904"/>
                <a:ext cx="2808312" cy="28083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1" name="TextBox 10"/>
              <p:cNvSpPr txBox="1"/>
              <p:nvPr/>
            </p:nvSpPr>
            <p:spPr>
              <a:xfrm>
                <a:off x="2699792" y="1916832"/>
                <a:ext cx="338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P</a:t>
                </a:r>
                <a:endParaRPr kumimoji="1" lang="zh-CN" alt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224009" y="5373216"/>
                <a:ext cx="3642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/>
                  <a:t>Q</a:t>
                </a:r>
                <a:endParaRPr kumimoji="1" lang="zh-CN" alt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940152" y="2348880"/>
                <a:ext cx="338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S</a:t>
                </a:r>
                <a:endParaRPr kumimoji="1" lang="zh-CN" alt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940152" y="5157192"/>
                <a:ext cx="3513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D</a:t>
                </a:r>
                <a:endParaRPr kumimoji="1" lang="zh-CN" altLang="en-US" dirty="0"/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2843808" y="3976090"/>
                <a:ext cx="1601560" cy="161315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244126" y="5589240"/>
                <a:ext cx="4127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Q*</a:t>
                </a:r>
                <a:endParaRPr kumimoji="1" lang="zh-CN" alt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453528" y="3789040"/>
                <a:ext cx="4284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P*</a:t>
                </a:r>
                <a:endParaRPr kumimoji="1" lang="zh-CN" altLang="en-US" dirty="0"/>
              </a:p>
            </p:txBody>
          </p:sp>
        </p:grpSp>
        <p:cxnSp>
          <p:nvCxnSpPr>
            <p:cNvPr id="32" name="Straight Connector 31"/>
            <p:cNvCxnSpPr/>
            <p:nvPr/>
          </p:nvCxnSpPr>
          <p:spPr bwMode="auto">
            <a:xfrm>
              <a:off x="2843808" y="3140968"/>
              <a:ext cx="338437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3" name="TextBox 32"/>
          <p:cNvSpPr txBox="1"/>
          <p:nvPr/>
        </p:nvSpPr>
        <p:spPr>
          <a:xfrm>
            <a:off x="6228184" y="2924944"/>
            <a:ext cx="608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 smtClean="0"/>
              <a:t>P</a:t>
            </a:r>
            <a:r>
              <a:rPr kumimoji="1" lang="en-US" altLang="zh-CN" baseline="-25000" dirty="0" err="1" smtClean="0"/>
              <a:t>floor</a:t>
            </a:r>
            <a:endParaRPr kumimoji="1" lang="zh-CN" altLang="en-US" baseline="-25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690482" y="3140968"/>
            <a:ext cx="0" cy="244827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63624" y="3140968"/>
            <a:ext cx="0" cy="244827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137856" y="5589240"/>
            <a:ext cx="46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S</a:t>
            </a:r>
            <a:endParaRPr kumimoji="1" lang="zh-CN" alt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3448430" y="5589240"/>
            <a:ext cx="47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D</a:t>
            </a:r>
            <a:endParaRPr kumimoji="1" lang="zh-CN" alt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786049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zh-CN" sz="3200" dirty="0"/>
              <a:t>Because </a:t>
            </a:r>
            <a:r>
              <a:rPr kumimoji="1" lang="en-US" altLang="zh-CN" sz="3200" dirty="0" smtClean="0"/>
              <a:t>Q</a:t>
            </a:r>
            <a:r>
              <a:rPr kumimoji="1" lang="en-US" altLang="zh-CN" sz="3200" baseline="-25000" dirty="0"/>
              <a:t>S</a:t>
            </a:r>
            <a:r>
              <a:rPr kumimoji="1" lang="en-US" altLang="zh-CN" sz="3200" dirty="0" smtClean="0"/>
              <a:t> &gt; </a:t>
            </a:r>
            <a:r>
              <a:rPr kumimoji="1" lang="en-US" altLang="zh-CN" sz="3200" dirty="0"/>
              <a:t>Q*, sometimes </a:t>
            </a:r>
            <a:r>
              <a:rPr kumimoji="1" lang="en-US" altLang="zh-CN" sz="3200" dirty="0" smtClean="0"/>
              <a:t>sellers get </a:t>
            </a:r>
            <a:r>
              <a:rPr kumimoji="1" lang="en-US" altLang="zh-CN" sz="3200" dirty="0"/>
              <a:t>desperate and a black market arises…</a:t>
            </a:r>
            <a:endParaRPr kumimoji="1" lang="zh-CN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dirty="0" smtClean="0"/>
              <a:t> </a:t>
            </a:r>
            <a:endParaRPr kumimoji="1" lang="zh-CN" alt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2504652" y="1916832"/>
            <a:ext cx="4134696" cy="4041740"/>
            <a:chOff x="2453528" y="1916832"/>
            <a:chExt cx="4134696" cy="4041740"/>
          </a:xfrm>
        </p:grpSpPr>
        <p:grpSp>
          <p:nvGrpSpPr>
            <p:cNvPr id="7" name="Group 6"/>
            <p:cNvGrpSpPr/>
            <p:nvPr/>
          </p:nvGrpSpPr>
          <p:grpSpPr>
            <a:xfrm>
              <a:off x="2843808" y="2276872"/>
              <a:ext cx="3384376" cy="3312368"/>
              <a:chOff x="1763688" y="2204864"/>
              <a:chExt cx="3024336" cy="3024336"/>
            </a:xfrm>
          </p:grpSpPr>
          <p:cxnSp>
            <p:nvCxnSpPr>
              <p:cNvPr id="5" name="Straight Connector 4"/>
              <p:cNvCxnSpPr/>
              <p:nvPr/>
            </p:nvCxnSpPr>
            <p:spPr bwMode="auto">
              <a:xfrm>
                <a:off x="1763688" y="2204864"/>
                <a:ext cx="0" cy="302433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" name="Straight Connector 5"/>
              <p:cNvCxnSpPr/>
              <p:nvPr/>
            </p:nvCxnSpPr>
            <p:spPr bwMode="auto">
              <a:xfrm rot="5400000">
                <a:off x="3275856" y="3717032"/>
                <a:ext cx="0" cy="302433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0" name="Group 29"/>
            <p:cNvGrpSpPr/>
            <p:nvPr/>
          </p:nvGrpSpPr>
          <p:grpSpPr>
            <a:xfrm>
              <a:off x="2453528" y="1916832"/>
              <a:ext cx="4134696" cy="4041740"/>
              <a:chOff x="2453528" y="1916832"/>
              <a:chExt cx="4134696" cy="4041740"/>
            </a:xfrm>
          </p:grpSpPr>
          <p:cxnSp>
            <p:nvCxnSpPr>
              <p:cNvPr id="9" name="Straight Connector 8"/>
              <p:cNvCxnSpPr/>
              <p:nvPr/>
            </p:nvCxnSpPr>
            <p:spPr bwMode="auto">
              <a:xfrm flipV="1">
                <a:off x="3059832" y="2564904"/>
                <a:ext cx="2808312" cy="28083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" name="Straight Connector 9"/>
              <p:cNvCxnSpPr/>
              <p:nvPr/>
            </p:nvCxnSpPr>
            <p:spPr bwMode="auto">
              <a:xfrm>
                <a:off x="3059832" y="2564904"/>
                <a:ext cx="2808312" cy="28083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1" name="TextBox 10"/>
              <p:cNvSpPr txBox="1"/>
              <p:nvPr/>
            </p:nvSpPr>
            <p:spPr>
              <a:xfrm>
                <a:off x="2699792" y="1916832"/>
                <a:ext cx="338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P</a:t>
                </a:r>
                <a:endParaRPr kumimoji="1" lang="zh-CN" alt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224009" y="5373216"/>
                <a:ext cx="3642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/>
                  <a:t>Q</a:t>
                </a:r>
                <a:endParaRPr kumimoji="1" lang="zh-CN" alt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940152" y="2348880"/>
                <a:ext cx="338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S</a:t>
                </a:r>
                <a:endParaRPr kumimoji="1" lang="zh-CN" alt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940152" y="5157192"/>
                <a:ext cx="3513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D</a:t>
                </a:r>
                <a:endParaRPr kumimoji="1" lang="zh-CN" altLang="en-US" dirty="0"/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2843808" y="3976090"/>
                <a:ext cx="1601560" cy="161315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244126" y="5589240"/>
                <a:ext cx="4127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Q*</a:t>
                </a:r>
                <a:endParaRPr kumimoji="1" lang="zh-CN" alt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453528" y="3789040"/>
                <a:ext cx="4284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P*</a:t>
                </a:r>
                <a:endParaRPr kumimoji="1" lang="zh-CN" altLang="en-US" dirty="0"/>
              </a:p>
            </p:txBody>
          </p:sp>
        </p:grpSp>
        <p:cxnSp>
          <p:nvCxnSpPr>
            <p:cNvPr id="32" name="Straight Connector 31"/>
            <p:cNvCxnSpPr/>
            <p:nvPr/>
          </p:nvCxnSpPr>
          <p:spPr bwMode="auto">
            <a:xfrm>
              <a:off x="2843808" y="3140968"/>
              <a:ext cx="338437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3" name="TextBox 32"/>
          <p:cNvSpPr txBox="1"/>
          <p:nvPr/>
        </p:nvSpPr>
        <p:spPr>
          <a:xfrm>
            <a:off x="6228184" y="2924944"/>
            <a:ext cx="608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 smtClean="0"/>
              <a:t>P</a:t>
            </a:r>
            <a:r>
              <a:rPr kumimoji="1" lang="en-US" altLang="zh-CN" baseline="-25000" dirty="0" err="1" smtClean="0"/>
              <a:t>floor</a:t>
            </a:r>
            <a:endParaRPr kumimoji="1" lang="zh-CN" altLang="en-US" baseline="-25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690482" y="3140968"/>
            <a:ext cx="0" cy="244827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63624" y="3140968"/>
            <a:ext cx="0" cy="244827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137856" y="5589240"/>
            <a:ext cx="46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S</a:t>
            </a:r>
            <a:endParaRPr kumimoji="1" lang="zh-CN" alt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3448430" y="5589240"/>
            <a:ext cx="47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D</a:t>
            </a:r>
            <a:endParaRPr kumimoji="1" lang="zh-CN" altLang="en-US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1834768" y="4571096"/>
            <a:ext cx="1210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 smtClean="0"/>
              <a:t>P</a:t>
            </a:r>
            <a:r>
              <a:rPr kumimoji="1" lang="en-US" altLang="zh-CN" baseline="-25000" dirty="0" err="1" smtClean="0"/>
              <a:t>black</a:t>
            </a:r>
            <a:r>
              <a:rPr kumimoji="1" lang="en-US" altLang="zh-CN" baseline="-25000" dirty="0" smtClean="0"/>
              <a:t> market</a:t>
            </a:r>
            <a:endParaRPr kumimoji="1" lang="zh-CN" altLang="en-US" baseline="-25000" dirty="0"/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3329978" y="4372960"/>
            <a:ext cx="0" cy="864096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806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zh-CN" sz="3200" dirty="0"/>
              <a:t>A black market exists. Shade the region of consumer and producer surplus. What changed?</a:t>
            </a:r>
            <a:endParaRPr kumimoji="1" lang="zh-CN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dirty="0" smtClean="0"/>
              <a:t> </a:t>
            </a:r>
            <a:endParaRPr kumimoji="1" lang="zh-CN" alt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2504652" y="1916832"/>
            <a:ext cx="4134696" cy="4041740"/>
            <a:chOff x="2453528" y="1916832"/>
            <a:chExt cx="4134696" cy="4041740"/>
          </a:xfrm>
        </p:grpSpPr>
        <p:grpSp>
          <p:nvGrpSpPr>
            <p:cNvPr id="7" name="Group 6"/>
            <p:cNvGrpSpPr/>
            <p:nvPr/>
          </p:nvGrpSpPr>
          <p:grpSpPr>
            <a:xfrm>
              <a:off x="2843808" y="2276872"/>
              <a:ext cx="3384376" cy="3312368"/>
              <a:chOff x="1763688" y="2204864"/>
              <a:chExt cx="3024336" cy="3024336"/>
            </a:xfrm>
          </p:grpSpPr>
          <p:cxnSp>
            <p:nvCxnSpPr>
              <p:cNvPr id="5" name="Straight Connector 4"/>
              <p:cNvCxnSpPr/>
              <p:nvPr/>
            </p:nvCxnSpPr>
            <p:spPr bwMode="auto">
              <a:xfrm>
                <a:off x="1763688" y="2204864"/>
                <a:ext cx="0" cy="302433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" name="Straight Connector 5"/>
              <p:cNvCxnSpPr/>
              <p:nvPr/>
            </p:nvCxnSpPr>
            <p:spPr bwMode="auto">
              <a:xfrm rot="5400000">
                <a:off x="3275856" y="3717032"/>
                <a:ext cx="0" cy="302433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0" name="Group 29"/>
            <p:cNvGrpSpPr/>
            <p:nvPr/>
          </p:nvGrpSpPr>
          <p:grpSpPr>
            <a:xfrm>
              <a:off x="2453528" y="1916832"/>
              <a:ext cx="4134696" cy="4041740"/>
              <a:chOff x="2453528" y="1916832"/>
              <a:chExt cx="4134696" cy="4041740"/>
            </a:xfrm>
          </p:grpSpPr>
          <p:cxnSp>
            <p:nvCxnSpPr>
              <p:cNvPr id="9" name="Straight Connector 8"/>
              <p:cNvCxnSpPr/>
              <p:nvPr/>
            </p:nvCxnSpPr>
            <p:spPr bwMode="auto">
              <a:xfrm flipV="1">
                <a:off x="3059832" y="2564904"/>
                <a:ext cx="2808312" cy="28083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" name="Straight Connector 9"/>
              <p:cNvCxnSpPr/>
              <p:nvPr/>
            </p:nvCxnSpPr>
            <p:spPr bwMode="auto">
              <a:xfrm>
                <a:off x="3059832" y="2564904"/>
                <a:ext cx="2808312" cy="28083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1" name="TextBox 10"/>
              <p:cNvSpPr txBox="1"/>
              <p:nvPr/>
            </p:nvSpPr>
            <p:spPr>
              <a:xfrm>
                <a:off x="2699792" y="1916832"/>
                <a:ext cx="338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P</a:t>
                </a:r>
                <a:endParaRPr kumimoji="1" lang="zh-CN" alt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224009" y="5373216"/>
                <a:ext cx="3642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/>
                  <a:t>Q</a:t>
                </a:r>
                <a:endParaRPr kumimoji="1" lang="zh-CN" alt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940152" y="2348880"/>
                <a:ext cx="338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S</a:t>
                </a:r>
                <a:endParaRPr kumimoji="1" lang="zh-CN" alt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940152" y="5157192"/>
                <a:ext cx="3513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D</a:t>
                </a:r>
                <a:endParaRPr kumimoji="1" lang="zh-CN" altLang="en-US" dirty="0"/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2843808" y="3976090"/>
                <a:ext cx="1601560" cy="161315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244126" y="5589240"/>
                <a:ext cx="4127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Q*</a:t>
                </a:r>
                <a:endParaRPr kumimoji="1" lang="zh-CN" alt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453528" y="3789040"/>
                <a:ext cx="4284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P*</a:t>
                </a:r>
                <a:endParaRPr kumimoji="1" lang="zh-CN" altLang="en-US" dirty="0"/>
              </a:p>
            </p:txBody>
          </p:sp>
        </p:grpSp>
        <p:cxnSp>
          <p:nvCxnSpPr>
            <p:cNvPr id="32" name="Straight Connector 31"/>
            <p:cNvCxnSpPr/>
            <p:nvPr/>
          </p:nvCxnSpPr>
          <p:spPr bwMode="auto">
            <a:xfrm>
              <a:off x="2843808" y="3140968"/>
              <a:ext cx="338437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3" name="TextBox 32"/>
          <p:cNvSpPr txBox="1"/>
          <p:nvPr/>
        </p:nvSpPr>
        <p:spPr>
          <a:xfrm>
            <a:off x="6228184" y="2924944"/>
            <a:ext cx="608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 smtClean="0"/>
              <a:t>P</a:t>
            </a:r>
            <a:r>
              <a:rPr kumimoji="1" lang="en-US" altLang="zh-CN" baseline="-25000" dirty="0" err="1" smtClean="0"/>
              <a:t>floor</a:t>
            </a:r>
            <a:endParaRPr kumimoji="1" lang="zh-CN" altLang="en-US" baseline="-25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690482" y="3140968"/>
            <a:ext cx="0" cy="244827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63624" y="3140968"/>
            <a:ext cx="0" cy="244827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137856" y="5589240"/>
            <a:ext cx="46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S</a:t>
            </a:r>
            <a:endParaRPr kumimoji="1" lang="zh-CN" alt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3448430" y="5589240"/>
            <a:ext cx="47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D</a:t>
            </a:r>
            <a:endParaRPr kumimoji="1" lang="zh-CN" altLang="en-US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1834768" y="4571096"/>
            <a:ext cx="1210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 smtClean="0"/>
              <a:t>P</a:t>
            </a:r>
            <a:r>
              <a:rPr kumimoji="1" lang="en-US" altLang="zh-CN" baseline="-25000" dirty="0" err="1" smtClean="0"/>
              <a:t>black</a:t>
            </a:r>
            <a:r>
              <a:rPr kumimoji="1" lang="en-US" altLang="zh-CN" baseline="-25000" dirty="0" smtClean="0"/>
              <a:t> market</a:t>
            </a:r>
            <a:endParaRPr kumimoji="1" lang="zh-CN" altLang="en-US" baseline="-25000" dirty="0"/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3329978" y="4372960"/>
            <a:ext cx="0" cy="864096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174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z="3600" dirty="0" smtClean="0"/>
              <a:t>How do you know whether Q is determined by D or S?</a:t>
            </a:r>
            <a:endParaRPr kumimoji="1" lang="zh-CN" alt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Price ceiling</a:t>
            </a:r>
            <a:endParaRPr kumimoji="1" lang="zh-CN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kumimoji="1" lang="en-US" altLang="zh-CN" dirty="0" smtClean="0"/>
              <a:t>Price Floor</a:t>
            </a:r>
            <a:endParaRPr kumimoji="1" lang="zh-CN" alt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780420" y="2483366"/>
            <a:ext cx="3529998" cy="3276732"/>
            <a:chOff x="2504652" y="1916832"/>
            <a:chExt cx="4498429" cy="4041740"/>
          </a:xfrm>
        </p:grpSpPr>
        <p:grpSp>
          <p:nvGrpSpPr>
            <p:cNvPr id="10" name="Group 9"/>
            <p:cNvGrpSpPr/>
            <p:nvPr/>
          </p:nvGrpSpPr>
          <p:grpSpPr>
            <a:xfrm>
              <a:off x="2894932" y="2276872"/>
              <a:ext cx="3384376" cy="3312368"/>
              <a:chOff x="1763688" y="2204864"/>
              <a:chExt cx="3024336" cy="3024336"/>
            </a:xfrm>
          </p:grpSpPr>
          <p:cxnSp>
            <p:nvCxnSpPr>
              <p:cNvPr id="11" name="Straight Connector 10"/>
              <p:cNvCxnSpPr/>
              <p:nvPr/>
            </p:nvCxnSpPr>
            <p:spPr bwMode="auto">
              <a:xfrm>
                <a:off x="1763688" y="2204864"/>
                <a:ext cx="0" cy="302433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 rot="5400000">
                <a:off x="3275856" y="3717032"/>
                <a:ext cx="0" cy="302433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3" name="Group 12"/>
            <p:cNvGrpSpPr/>
            <p:nvPr/>
          </p:nvGrpSpPr>
          <p:grpSpPr>
            <a:xfrm>
              <a:off x="2504652" y="1916832"/>
              <a:ext cx="4134696" cy="4041740"/>
              <a:chOff x="2453528" y="1916832"/>
              <a:chExt cx="4134696" cy="4041740"/>
            </a:xfrm>
          </p:grpSpPr>
          <p:cxnSp>
            <p:nvCxnSpPr>
              <p:cNvPr id="14" name="Straight Connector 13"/>
              <p:cNvCxnSpPr/>
              <p:nvPr/>
            </p:nvCxnSpPr>
            <p:spPr bwMode="auto">
              <a:xfrm flipV="1">
                <a:off x="3059832" y="2564904"/>
                <a:ext cx="2808312" cy="28083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>
                <a:off x="3059832" y="2564904"/>
                <a:ext cx="2808312" cy="28083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6" name="TextBox 15"/>
              <p:cNvSpPr txBox="1"/>
              <p:nvPr/>
            </p:nvSpPr>
            <p:spPr>
              <a:xfrm>
                <a:off x="2699792" y="1916832"/>
                <a:ext cx="338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P</a:t>
                </a:r>
                <a:endParaRPr kumimoji="1" lang="zh-CN" alt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224009" y="5373216"/>
                <a:ext cx="3642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/>
                  <a:t>Q</a:t>
                </a:r>
                <a:endParaRPr kumimoji="1" lang="zh-CN" alt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940152" y="2348880"/>
                <a:ext cx="338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S</a:t>
                </a:r>
                <a:endParaRPr kumimoji="1" lang="zh-CN" alt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940152" y="5157192"/>
                <a:ext cx="3513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D</a:t>
                </a:r>
                <a:endParaRPr kumimoji="1" lang="zh-CN" altLang="en-US" dirty="0"/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2843808" y="3976090"/>
                <a:ext cx="1601560" cy="161315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244126" y="5589240"/>
                <a:ext cx="4127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Q*</a:t>
                </a:r>
                <a:endParaRPr kumimoji="1" lang="zh-CN" alt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453528" y="3789040"/>
                <a:ext cx="4284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P*</a:t>
                </a:r>
                <a:endParaRPr kumimoji="1" lang="zh-CN" altLang="en-US" dirty="0"/>
              </a:p>
            </p:txBody>
          </p:sp>
        </p:grpSp>
        <p:cxnSp>
          <p:nvCxnSpPr>
            <p:cNvPr id="23" name="Straight Connector 22"/>
            <p:cNvCxnSpPr/>
            <p:nvPr/>
          </p:nvCxnSpPr>
          <p:spPr bwMode="auto">
            <a:xfrm>
              <a:off x="2894932" y="4715852"/>
              <a:ext cx="338437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4" name="TextBox 23"/>
            <p:cNvSpPr txBox="1"/>
            <p:nvPr/>
          </p:nvSpPr>
          <p:spPr>
            <a:xfrm>
              <a:off x="6228184" y="4499828"/>
              <a:ext cx="774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err="1" smtClean="0"/>
                <a:t>P</a:t>
              </a:r>
              <a:r>
                <a:rPr kumimoji="1" lang="en-US" altLang="zh-CN" baseline="-25000" dirty="0" err="1" smtClean="0"/>
                <a:t>ceiling</a:t>
              </a:r>
              <a:endParaRPr kumimoji="1" lang="zh-CN" altLang="en-US" baseline="-25000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3779912" y="4725144"/>
              <a:ext cx="0" cy="864096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292080" y="4725144"/>
              <a:ext cx="0" cy="864096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563888" y="5589240"/>
              <a:ext cx="4668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Q</a:t>
              </a:r>
              <a:r>
                <a:rPr kumimoji="1" lang="en-US" altLang="zh-CN" baseline="-25000" dirty="0" smtClean="0"/>
                <a:t>S</a:t>
              </a:r>
              <a:endParaRPr kumimoji="1" lang="zh-CN" altLang="en-US" baseline="-25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076056" y="5589240"/>
              <a:ext cx="47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Q</a:t>
              </a:r>
              <a:r>
                <a:rPr kumimoji="1" lang="en-US" altLang="zh-CN" baseline="-25000" dirty="0" smtClean="0"/>
                <a:t>D</a:t>
              </a:r>
              <a:endParaRPr kumimoji="1" lang="zh-CN" altLang="en-US" baseline="-250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902342" y="2471888"/>
            <a:ext cx="3103379" cy="3344847"/>
            <a:chOff x="2504652" y="1916832"/>
            <a:chExt cx="4331842" cy="4041740"/>
          </a:xfrm>
        </p:grpSpPr>
        <p:grpSp>
          <p:nvGrpSpPr>
            <p:cNvPr id="30" name="Group 29"/>
            <p:cNvGrpSpPr/>
            <p:nvPr/>
          </p:nvGrpSpPr>
          <p:grpSpPr>
            <a:xfrm>
              <a:off x="2504652" y="1916832"/>
              <a:ext cx="4134696" cy="4041740"/>
              <a:chOff x="2453528" y="1916832"/>
              <a:chExt cx="4134696" cy="4041740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2843808" y="2276872"/>
                <a:ext cx="3384376" cy="3312368"/>
                <a:chOff x="1763688" y="2204864"/>
                <a:chExt cx="3024336" cy="3024336"/>
              </a:xfrm>
            </p:grpSpPr>
            <p:cxnSp>
              <p:nvCxnSpPr>
                <p:cNvPr id="43" name="Straight Connector 42"/>
                <p:cNvCxnSpPr/>
                <p:nvPr/>
              </p:nvCxnSpPr>
              <p:spPr bwMode="auto">
                <a:xfrm>
                  <a:off x="1763688" y="2204864"/>
                  <a:ext cx="0" cy="302433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4" name="Straight Connector 43"/>
                <p:cNvCxnSpPr/>
                <p:nvPr/>
              </p:nvCxnSpPr>
              <p:spPr bwMode="auto">
                <a:xfrm rot="5400000">
                  <a:off x="3275856" y="3717032"/>
                  <a:ext cx="0" cy="302433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2" name="Group 31"/>
              <p:cNvGrpSpPr/>
              <p:nvPr/>
            </p:nvGrpSpPr>
            <p:grpSpPr>
              <a:xfrm>
                <a:off x="2453528" y="1916832"/>
                <a:ext cx="4134696" cy="4041740"/>
                <a:chOff x="2453528" y="1916832"/>
                <a:chExt cx="4134696" cy="4041740"/>
              </a:xfrm>
            </p:grpSpPr>
            <p:cxnSp>
              <p:nvCxnSpPr>
                <p:cNvPr id="34" name="Straight Connector 33"/>
                <p:cNvCxnSpPr/>
                <p:nvPr/>
              </p:nvCxnSpPr>
              <p:spPr bwMode="auto">
                <a:xfrm flipV="1">
                  <a:off x="3059832" y="2564904"/>
                  <a:ext cx="2808312" cy="2808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5" name="Straight Connector 34"/>
                <p:cNvCxnSpPr/>
                <p:nvPr/>
              </p:nvCxnSpPr>
              <p:spPr bwMode="auto">
                <a:xfrm>
                  <a:off x="3059832" y="2564904"/>
                  <a:ext cx="2808312" cy="2808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36" name="TextBox 35"/>
                <p:cNvSpPr txBox="1"/>
                <p:nvPr/>
              </p:nvSpPr>
              <p:spPr>
                <a:xfrm>
                  <a:off x="2699792" y="1916832"/>
                  <a:ext cx="3386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zh-CN" dirty="0" smtClean="0"/>
                    <a:t>P</a:t>
                  </a:r>
                  <a:endParaRPr kumimoji="1" lang="zh-CN" altLang="en-US" dirty="0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6224009" y="5373216"/>
                  <a:ext cx="36421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zh-CN" dirty="0"/>
                    <a:t>Q</a:t>
                  </a:r>
                  <a:endParaRPr kumimoji="1" lang="zh-CN" altLang="en-US" dirty="0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5940152" y="2348880"/>
                  <a:ext cx="3386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zh-CN" dirty="0" smtClean="0"/>
                    <a:t>S</a:t>
                  </a:r>
                  <a:endParaRPr kumimoji="1" lang="zh-CN" altLang="en-US" dirty="0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5940152" y="5157192"/>
                  <a:ext cx="3513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zh-CN" dirty="0" smtClean="0"/>
                    <a:t>D</a:t>
                  </a:r>
                  <a:endParaRPr kumimoji="1" lang="zh-CN" altLang="en-US" dirty="0"/>
                </a:p>
              </p:txBody>
            </p:sp>
            <p:sp>
              <p:nvSpPr>
                <p:cNvPr id="40" name="Rectangle 39"/>
                <p:cNvSpPr/>
                <p:nvPr/>
              </p:nvSpPr>
              <p:spPr bwMode="auto">
                <a:xfrm>
                  <a:off x="2843808" y="3976090"/>
                  <a:ext cx="1601560" cy="161315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4244126" y="5589240"/>
                  <a:ext cx="41277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zh-CN" dirty="0" smtClean="0"/>
                    <a:t>Q*</a:t>
                  </a:r>
                  <a:endParaRPr kumimoji="1" lang="zh-CN" altLang="en-US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2453528" y="3789040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zh-CN" dirty="0" smtClean="0"/>
                    <a:t>P*</a:t>
                  </a:r>
                  <a:endParaRPr kumimoji="1" lang="zh-CN" altLang="en-US" dirty="0"/>
                </a:p>
              </p:txBody>
            </p:sp>
          </p:grpSp>
          <p:cxnSp>
            <p:nvCxnSpPr>
              <p:cNvPr id="33" name="Straight Connector 32"/>
              <p:cNvCxnSpPr/>
              <p:nvPr/>
            </p:nvCxnSpPr>
            <p:spPr bwMode="auto">
              <a:xfrm>
                <a:off x="2843808" y="3140968"/>
                <a:ext cx="338437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45" name="TextBox 44"/>
            <p:cNvSpPr txBox="1"/>
            <p:nvPr/>
          </p:nvSpPr>
          <p:spPr>
            <a:xfrm>
              <a:off x="6228184" y="2924944"/>
              <a:ext cx="6083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err="1" smtClean="0"/>
                <a:t>P</a:t>
              </a:r>
              <a:r>
                <a:rPr kumimoji="1" lang="en-US" altLang="zh-CN" baseline="-25000" dirty="0" err="1" smtClean="0"/>
                <a:t>floor</a:t>
              </a:r>
              <a:endParaRPr kumimoji="1" lang="zh-CN" altLang="en-US" baseline="-25000" dirty="0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3690482" y="3140968"/>
              <a:ext cx="0" cy="2448272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363624" y="3140968"/>
              <a:ext cx="0" cy="2448272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5137856" y="5589240"/>
              <a:ext cx="4668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Q</a:t>
              </a:r>
              <a:r>
                <a:rPr kumimoji="1" lang="en-US" altLang="zh-CN" baseline="-25000" dirty="0" smtClean="0"/>
                <a:t>S</a:t>
              </a:r>
              <a:endParaRPr kumimoji="1" lang="zh-CN" altLang="en-US" baseline="-25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448430" y="5589240"/>
              <a:ext cx="47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Q</a:t>
              </a:r>
              <a:r>
                <a:rPr kumimoji="1" lang="en-US" altLang="zh-CN" baseline="-25000" dirty="0" smtClean="0"/>
                <a:t>D</a:t>
              </a:r>
              <a:endParaRPr kumimoji="1" lang="zh-CN" altLang="en-US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33623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9407"/>
            <a:ext cx="8229600" cy="1143001"/>
          </a:xfrm>
        </p:spPr>
        <p:txBody>
          <a:bodyPr>
            <a:noAutofit/>
          </a:bodyPr>
          <a:lstStyle/>
          <a:p>
            <a:r>
              <a:rPr lang="en-US" altLang="zh-CN" sz="4000" dirty="0" smtClean="0">
                <a:solidFill>
                  <a:schemeClr val="tx1"/>
                </a:solidFill>
              </a:rPr>
              <a:t>Why does the government intervene?</a:t>
            </a:r>
            <a:endParaRPr lang="zh-CN" altLang="en-US" sz="4000" dirty="0">
              <a:solidFill>
                <a:schemeClr val="tx1"/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Natural market forces provide what is efficient, but not necessarily what is fair</a:t>
            </a:r>
          </a:p>
          <a:p>
            <a:r>
              <a:rPr lang="en-US" altLang="zh-CN" dirty="0" smtClean="0"/>
              <a:t>Intervention is meant to redistribute wealth to make things more fair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05916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Which would you want?</a:t>
            </a:r>
            <a:endParaRPr kumimoji="1" lang="zh-CN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en-US" altLang="zh-CN" dirty="0" smtClean="0"/>
              <a:t>Sketch a D and S graph in market equilibrium for the bread market.</a:t>
            </a:r>
          </a:p>
          <a:p>
            <a:r>
              <a:rPr kumimoji="1" lang="en-US" altLang="zh-CN" dirty="0"/>
              <a:t>A hurricane is fast approaching. In fear and desperation, everyone decides they need bread and water. Demand for both products increase</a:t>
            </a:r>
            <a:r>
              <a:rPr kumimoji="1" lang="en-US" altLang="zh-CN" dirty="0" smtClean="0"/>
              <a:t>. What will happen to the price of bread?</a:t>
            </a:r>
            <a:endParaRPr kumimoji="1" lang="en-US" altLang="zh-CN" dirty="0"/>
          </a:p>
          <a:p>
            <a:r>
              <a:rPr kumimoji="1" lang="en-US" altLang="zh-CN" dirty="0" smtClean="0"/>
              <a:t>Should stores be allowed to take advantage of a desperate public?</a:t>
            </a:r>
          </a:p>
          <a:p>
            <a:r>
              <a:rPr kumimoji="1" lang="en-US" altLang="zh-CN" dirty="0" smtClean="0"/>
              <a:t>Would it be beneficial for the government to create a price ceiling or floor if they want to prevent price gouging from occurring?</a:t>
            </a:r>
          </a:p>
          <a:p>
            <a:r>
              <a:rPr kumimoji="1" lang="en-US" altLang="zh-CN" dirty="0" smtClean="0"/>
              <a:t>Sketch either the price ceiling or price floor in the bread market. Label the new market price and quantity P</a:t>
            </a:r>
            <a:r>
              <a:rPr kumimoji="1" lang="en-US" altLang="zh-CN" baseline="-25000" dirty="0" smtClean="0"/>
              <a:t>2</a:t>
            </a:r>
            <a:r>
              <a:rPr kumimoji="1" lang="en-US" altLang="zh-CN" dirty="0" smtClean="0"/>
              <a:t> and Q</a:t>
            </a:r>
            <a:r>
              <a:rPr kumimoji="1" lang="en-US" altLang="zh-CN" baseline="-25000" dirty="0" smtClean="0"/>
              <a:t>2</a:t>
            </a:r>
            <a:r>
              <a:rPr kumimoji="1" lang="en-US" altLang="zh-CN" dirty="0" smtClean="0"/>
              <a:t>.</a:t>
            </a:r>
          </a:p>
          <a:p>
            <a:r>
              <a:rPr kumimoji="1" lang="en-US" altLang="zh-CN" dirty="0" smtClean="0"/>
              <a:t>Sketch the area of DWL.</a:t>
            </a:r>
          </a:p>
          <a:p>
            <a:r>
              <a:rPr kumimoji="1" lang="en-US" altLang="zh-CN" dirty="0" smtClean="0"/>
              <a:t>Indicate what happens to PS and CS.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41240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Price Ceiling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A regulation that places an UPPER limit on the price at which a particular good, service, or factor of production may be traded.</a:t>
            </a:r>
          </a:p>
          <a:p>
            <a:r>
              <a:rPr kumimoji="1" lang="en-US" altLang="zh-CN" dirty="0" smtClean="0"/>
              <a:t>Anything above the price ceiling is considered </a:t>
            </a:r>
            <a:r>
              <a:rPr kumimoji="1" lang="en-US" altLang="zh-CN" dirty="0" smtClean="0"/>
              <a:t>illegal</a:t>
            </a:r>
          </a:p>
          <a:p>
            <a:r>
              <a:rPr kumimoji="1" lang="en-US" altLang="zh-CN" dirty="0" smtClean="0"/>
              <a:t>Done to protect the consumer</a:t>
            </a:r>
            <a:endParaRPr kumimoji="1" lang="en-US" altLang="zh-CN" dirty="0" smtClean="0"/>
          </a:p>
          <a:p>
            <a:r>
              <a:rPr kumimoji="1" lang="en-US" altLang="zh-CN" dirty="0" smtClean="0"/>
              <a:t>Ex. Rent </a:t>
            </a:r>
            <a:r>
              <a:rPr kumimoji="1" lang="en-US" altLang="zh-CN" dirty="0" smtClean="0"/>
              <a:t>control, insurance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0847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sz="4000" dirty="0" smtClean="0"/>
              <a:t>Does the following graph depict an effective price ceiling?</a:t>
            </a:r>
            <a:endParaRPr kumimoji="1" lang="zh-CN" alt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dirty="0" smtClean="0"/>
              <a:t> </a:t>
            </a:r>
            <a:endParaRPr kumimoji="1" lang="zh-CN" alt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2504652" y="1916832"/>
            <a:ext cx="4134696" cy="4041740"/>
            <a:chOff x="2453528" y="1916832"/>
            <a:chExt cx="4134696" cy="4041740"/>
          </a:xfrm>
        </p:grpSpPr>
        <p:grpSp>
          <p:nvGrpSpPr>
            <p:cNvPr id="7" name="Group 6"/>
            <p:cNvGrpSpPr/>
            <p:nvPr/>
          </p:nvGrpSpPr>
          <p:grpSpPr>
            <a:xfrm>
              <a:off x="2843808" y="2276872"/>
              <a:ext cx="3384376" cy="3312368"/>
              <a:chOff x="1763688" y="2204864"/>
              <a:chExt cx="3024336" cy="3024336"/>
            </a:xfrm>
          </p:grpSpPr>
          <p:cxnSp>
            <p:nvCxnSpPr>
              <p:cNvPr id="5" name="Straight Connector 4"/>
              <p:cNvCxnSpPr/>
              <p:nvPr/>
            </p:nvCxnSpPr>
            <p:spPr bwMode="auto">
              <a:xfrm>
                <a:off x="1763688" y="2204864"/>
                <a:ext cx="0" cy="302433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" name="Straight Connector 5"/>
              <p:cNvCxnSpPr/>
              <p:nvPr/>
            </p:nvCxnSpPr>
            <p:spPr bwMode="auto">
              <a:xfrm rot="5400000">
                <a:off x="3275856" y="3717032"/>
                <a:ext cx="0" cy="302433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0" name="Group 29"/>
            <p:cNvGrpSpPr/>
            <p:nvPr/>
          </p:nvGrpSpPr>
          <p:grpSpPr>
            <a:xfrm>
              <a:off x="2453528" y="1916832"/>
              <a:ext cx="4134696" cy="4041740"/>
              <a:chOff x="2453528" y="1916832"/>
              <a:chExt cx="4134696" cy="4041740"/>
            </a:xfrm>
          </p:grpSpPr>
          <p:cxnSp>
            <p:nvCxnSpPr>
              <p:cNvPr id="9" name="Straight Connector 8"/>
              <p:cNvCxnSpPr/>
              <p:nvPr/>
            </p:nvCxnSpPr>
            <p:spPr bwMode="auto">
              <a:xfrm flipV="1">
                <a:off x="3059832" y="2564904"/>
                <a:ext cx="2808312" cy="28083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" name="Straight Connector 9"/>
              <p:cNvCxnSpPr/>
              <p:nvPr/>
            </p:nvCxnSpPr>
            <p:spPr bwMode="auto">
              <a:xfrm>
                <a:off x="3059832" y="2564904"/>
                <a:ext cx="2808312" cy="28083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1" name="TextBox 10"/>
              <p:cNvSpPr txBox="1"/>
              <p:nvPr/>
            </p:nvSpPr>
            <p:spPr>
              <a:xfrm>
                <a:off x="2699792" y="1916832"/>
                <a:ext cx="338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P</a:t>
                </a:r>
                <a:endParaRPr kumimoji="1" lang="zh-CN" alt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224009" y="5373216"/>
                <a:ext cx="3642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/>
                  <a:t>Q</a:t>
                </a:r>
                <a:endParaRPr kumimoji="1" lang="zh-CN" alt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940152" y="2348880"/>
                <a:ext cx="338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S</a:t>
                </a:r>
                <a:endParaRPr kumimoji="1" lang="zh-CN" alt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940152" y="5157192"/>
                <a:ext cx="3513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D</a:t>
                </a:r>
                <a:endParaRPr kumimoji="1" lang="zh-CN" altLang="en-US" dirty="0"/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2843808" y="3976090"/>
                <a:ext cx="1601560" cy="161315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244126" y="5589240"/>
                <a:ext cx="4127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Q*</a:t>
                </a:r>
                <a:endParaRPr kumimoji="1" lang="zh-CN" alt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453528" y="3789040"/>
                <a:ext cx="4284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 smtClean="0"/>
                  <a:t>P*</a:t>
                </a:r>
                <a:endParaRPr kumimoji="1" lang="zh-CN" altLang="en-US" dirty="0"/>
              </a:p>
            </p:txBody>
          </p:sp>
        </p:grpSp>
        <p:cxnSp>
          <p:nvCxnSpPr>
            <p:cNvPr id="32" name="Straight Connector 31"/>
            <p:cNvCxnSpPr/>
            <p:nvPr/>
          </p:nvCxnSpPr>
          <p:spPr bwMode="auto">
            <a:xfrm>
              <a:off x="2843808" y="3140968"/>
              <a:ext cx="338437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3" name="TextBox 32"/>
          <p:cNvSpPr txBox="1"/>
          <p:nvPr/>
        </p:nvSpPr>
        <p:spPr>
          <a:xfrm>
            <a:off x="6228184" y="2924944"/>
            <a:ext cx="774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 smtClean="0"/>
              <a:t>P</a:t>
            </a:r>
            <a:r>
              <a:rPr kumimoji="1" lang="en-US" altLang="zh-CN" baseline="-25000" dirty="0" err="1" smtClean="0"/>
              <a:t>ceiling</a:t>
            </a:r>
            <a:endParaRPr kumimoji="1" lang="zh-CN" alt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747887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sz="4000" dirty="0" smtClean="0"/>
              <a:t>Does the following graph depict an effective price ceiling?</a:t>
            </a:r>
            <a:endParaRPr kumimoji="1" lang="zh-CN" alt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dirty="0" smtClean="0"/>
              <a:t> </a:t>
            </a:r>
            <a:endParaRPr kumimoji="1" lang="zh-CN" alt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894932" y="2276872"/>
            <a:ext cx="3384376" cy="3312368"/>
            <a:chOff x="1763688" y="2204864"/>
            <a:chExt cx="3024336" cy="3024336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1763688" y="2204864"/>
              <a:ext cx="0" cy="302433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3275856" y="3717032"/>
              <a:ext cx="0" cy="302433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0" name="Group 29"/>
          <p:cNvGrpSpPr/>
          <p:nvPr/>
        </p:nvGrpSpPr>
        <p:grpSpPr>
          <a:xfrm>
            <a:off x="2504652" y="1916832"/>
            <a:ext cx="4134696" cy="4041740"/>
            <a:chOff x="2453528" y="1916832"/>
            <a:chExt cx="4134696" cy="4041740"/>
          </a:xfrm>
        </p:grpSpPr>
        <p:cxnSp>
          <p:nvCxnSpPr>
            <p:cNvPr id="9" name="Straight Connector 8"/>
            <p:cNvCxnSpPr/>
            <p:nvPr/>
          </p:nvCxnSpPr>
          <p:spPr bwMode="auto">
            <a:xfrm flipV="1">
              <a:off x="3059832" y="2564904"/>
              <a:ext cx="2808312" cy="28083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3059832" y="2564904"/>
              <a:ext cx="2808312" cy="28083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" name="TextBox 10"/>
            <p:cNvSpPr txBox="1"/>
            <p:nvPr/>
          </p:nvSpPr>
          <p:spPr>
            <a:xfrm>
              <a:off x="2699792" y="1916832"/>
              <a:ext cx="3386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P</a:t>
              </a:r>
              <a:endParaRPr kumimoji="1" lang="zh-CN" alt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24009" y="5373216"/>
              <a:ext cx="364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/>
                <a:t>Q</a:t>
              </a:r>
              <a:endParaRPr kumimoji="1" lang="zh-CN" alt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40152" y="2348880"/>
              <a:ext cx="3386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S</a:t>
              </a:r>
              <a:endParaRPr kumimoji="1" lang="zh-CN" alt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40152" y="5157192"/>
              <a:ext cx="3513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D</a:t>
              </a:r>
              <a:endParaRPr kumimoji="1" lang="zh-CN" altLang="en-US" dirty="0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843808" y="3976090"/>
              <a:ext cx="1601560" cy="16131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244126" y="5589240"/>
              <a:ext cx="4127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Q*</a:t>
              </a:r>
              <a:endParaRPr kumimoji="1" lang="zh-CN" alt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53528" y="3789040"/>
              <a:ext cx="4284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P*</a:t>
              </a:r>
              <a:endParaRPr kumimoji="1" lang="zh-CN" altLang="en-US" dirty="0"/>
            </a:p>
          </p:txBody>
        </p:sp>
      </p:grpSp>
      <p:cxnSp>
        <p:nvCxnSpPr>
          <p:cNvPr id="32" name="Straight Connector 31"/>
          <p:cNvCxnSpPr/>
          <p:nvPr/>
        </p:nvCxnSpPr>
        <p:spPr bwMode="auto">
          <a:xfrm>
            <a:off x="2894932" y="4715852"/>
            <a:ext cx="33843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3" name="TextBox 32"/>
          <p:cNvSpPr txBox="1"/>
          <p:nvPr/>
        </p:nvSpPr>
        <p:spPr>
          <a:xfrm>
            <a:off x="6228184" y="4499828"/>
            <a:ext cx="774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 smtClean="0"/>
              <a:t>P</a:t>
            </a:r>
            <a:r>
              <a:rPr kumimoji="1" lang="en-US" altLang="zh-CN" baseline="-25000" dirty="0" err="1" smtClean="0"/>
              <a:t>ceiling</a:t>
            </a:r>
            <a:endParaRPr kumimoji="1" lang="zh-CN" alt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396065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sz="4000" dirty="0" smtClean="0"/>
              <a:t>Given this price, do we produce what is allocatively efficient?</a:t>
            </a:r>
            <a:endParaRPr kumimoji="1" lang="zh-CN" alt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dirty="0" smtClean="0"/>
              <a:t> </a:t>
            </a:r>
            <a:endParaRPr kumimoji="1" lang="zh-CN" alt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894932" y="2276872"/>
            <a:ext cx="3384376" cy="3312368"/>
            <a:chOff x="1763688" y="2204864"/>
            <a:chExt cx="3024336" cy="3024336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1763688" y="2204864"/>
              <a:ext cx="0" cy="302433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3275856" y="3717032"/>
              <a:ext cx="0" cy="302433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0" name="Group 29"/>
          <p:cNvGrpSpPr/>
          <p:nvPr/>
        </p:nvGrpSpPr>
        <p:grpSpPr>
          <a:xfrm>
            <a:off x="2504652" y="1916832"/>
            <a:ext cx="4134696" cy="4041740"/>
            <a:chOff x="2453528" y="1916832"/>
            <a:chExt cx="4134696" cy="4041740"/>
          </a:xfrm>
        </p:grpSpPr>
        <p:cxnSp>
          <p:nvCxnSpPr>
            <p:cNvPr id="9" name="Straight Connector 8"/>
            <p:cNvCxnSpPr/>
            <p:nvPr/>
          </p:nvCxnSpPr>
          <p:spPr bwMode="auto">
            <a:xfrm flipV="1">
              <a:off x="3059832" y="2564904"/>
              <a:ext cx="2808312" cy="28083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3059832" y="2564904"/>
              <a:ext cx="2808312" cy="28083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" name="TextBox 10"/>
            <p:cNvSpPr txBox="1"/>
            <p:nvPr/>
          </p:nvSpPr>
          <p:spPr>
            <a:xfrm>
              <a:off x="2699792" y="1916832"/>
              <a:ext cx="3386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P</a:t>
              </a:r>
              <a:endParaRPr kumimoji="1" lang="zh-CN" alt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24009" y="5373216"/>
              <a:ext cx="364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/>
                <a:t>Q</a:t>
              </a:r>
              <a:endParaRPr kumimoji="1" lang="zh-CN" alt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40152" y="2348880"/>
              <a:ext cx="3386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S</a:t>
              </a:r>
              <a:endParaRPr kumimoji="1" lang="zh-CN" alt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40152" y="5157192"/>
              <a:ext cx="3513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D</a:t>
              </a:r>
              <a:endParaRPr kumimoji="1" lang="zh-CN" altLang="en-US" dirty="0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843808" y="3976090"/>
              <a:ext cx="1601560" cy="16131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244126" y="5589240"/>
              <a:ext cx="4127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Q*</a:t>
              </a:r>
              <a:endParaRPr kumimoji="1" lang="zh-CN" alt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53528" y="3789040"/>
              <a:ext cx="4284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P*</a:t>
              </a:r>
              <a:endParaRPr kumimoji="1" lang="zh-CN" altLang="en-US" dirty="0"/>
            </a:p>
          </p:txBody>
        </p:sp>
      </p:grpSp>
      <p:cxnSp>
        <p:nvCxnSpPr>
          <p:cNvPr id="32" name="Straight Connector 31"/>
          <p:cNvCxnSpPr/>
          <p:nvPr/>
        </p:nvCxnSpPr>
        <p:spPr bwMode="auto">
          <a:xfrm>
            <a:off x="2894932" y="4715852"/>
            <a:ext cx="33843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3" name="TextBox 32"/>
          <p:cNvSpPr txBox="1"/>
          <p:nvPr/>
        </p:nvSpPr>
        <p:spPr>
          <a:xfrm>
            <a:off x="6228184" y="4499828"/>
            <a:ext cx="774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 smtClean="0"/>
              <a:t>P</a:t>
            </a:r>
            <a:r>
              <a:rPr kumimoji="1" lang="en-US" altLang="zh-CN" baseline="-25000" dirty="0" err="1" smtClean="0"/>
              <a:t>ceiling</a:t>
            </a:r>
            <a:endParaRPr kumimoji="1" lang="zh-CN" alt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94155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sz="4000" dirty="0" smtClean="0"/>
              <a:t>Given this price, do we produce what is allocatively efficient?</a:t>
            </a:r>
            <a:endParaRPr kumimoji="1" lang="zh-CN" alt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dirty="0" smtClean="0"/>
              <a:t> </a:t>
            </a:r>
            <a:endParaRPr kumimoji="1" lang="zh-CN" alt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894932" y="2276872"/>
            <a:ext cx="3384376" cy="3312368"/>
            <a:chOff x="1763688" y="2204864"/>
            <a:chExt cx="3024336" cy="3024336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1763688" y="2204864"/>
              <a:ext cx="0" cy="302433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3275856" y="3717032"/>
              <a:ext cx="0" cy="302433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0" name="Group 29"/>
          <p:cNvGrpSpPr/>
          <p:nvPr/>
        </p:nvGrpSpPr>
        <p:grpSpPr>
          <a:xfrm>
            <a:off x="2504652" y="1916832"/>
            <a:ext cx="4134696" cy="4041740"/>
            <a:chOff x="2453528" y="1916832"/>
            <a:chExt cx="4134696" cy="4041740"/>
          </a:xfrm>
        </p:grpSpPr>
        <p:cxnSp>
          <p:nvCxnSpPr>
            <p:cNvPr id="9" name="Straight Connector 8"/>
            <p:cNvCxnSpPr/>
            <p:nvPr/>
          </p:nvCxnSpPr>
          <p:spPr bwMode="auto">
            <a:xfrm flipV="1">
              <a:off x="3059832" y="2564904"/>
              <a:ext cx="2808312" cy="28083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3059832" y="2564904"/>
              <a:ext cx="2808312" cy="28083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" name="TextBox 10"/>
            <p:cNvSpPr txBox="1"/>
            <p:nvPr/>
          </p:nvSpPr>
          <p:spPr>
            <a:xfrm>
              <a:off x="2699792" y="1916832"/>
              <a:ext cx="3386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P</a:t>
              </a:r>
              <a:endParaRPr kumimoji="1" lang="zh-CN" alt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24009" y="5373216"/>
              <a:ext cx="364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/>
                <a:t>Q</a:t>
              </a:r>
              <a:endParaRPr kumimoji="1" lang="zh-CN" alt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40152" y="2348880"/>
              <a:ext cx="3386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S</a:t>
              </a:r>
              <a:endParaRPr kumimoji="1" lang="zh-CN" alt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40152" y="5157192"/>
              <a:ext cx="3513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D</a:t>
              </a:r>
              <a:endParaRPr kumimoji="1" lang="zh-CN" altLang="en-US" dirty="0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843808" y="3976090"/>
              <a:ext cx="1601560" cy="16131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244126" y="5589240"/>
              <a:ext cx="4127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Q*</a:t>
              </a:r>
              <a:endParaRPr kumimoji="1" lang="zh-CN" alt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53528" y="3789040"/>
              <a:ext cx="4284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P*</a:t>
              </a:r>
              <a:endParaRPr kumimoji="1" lang="zh-CN" altLang="en-US" dirty="0"/>
            </a:p>
          </p:txBody>
        </p:sp>
      </p:grpSp>
      <p:cxnSp>
        <p:nvCxnSpPr>
          <p:cNvPr id="32" name="Straight Connector 31"/>
          <p:cNvCxnSpPr/>
          <p:nvPr/>
        </p:nvCxnSpPr>
        <p:spPr bwMode="auto">
          <a:xfrm>
            <a:off x="2894932" y="4715852"/>
            <a:ext cx="33843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3" name="TextBox 32"/>
          <p:cNvSpPr txBox="1"/>
          <p:nvPr/>
        </p:nvSpPr>
        <p:spPr>
          <a:xfrm>
            <a:off x="6228184" y="4499828"/>
            <a:ext cx="774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 smtClean="0"/>
              <a:t>P</a:t>
            </a:r>
            <a:r>
              <a:rPr kumimoji="1" lang="en-US" altLang="zh-CN" baseline="-25000" dirty="0" err="1" smtClean="0"/>
              <a:t>ceiling</a:t>
            </a:r>
            <a:endParaRPr kumimoji="1" lang="zh-CN" altLang="en-US" baseline="-25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779912" y="4725144"/>
            <a:ext cx="0" cy="864096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292080" y="4725144"/>
            <a:ext cx="0" cy="864096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63888" y="5589240"/>
            <a:ext cx="46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S</a:t>
            </a:r>
            <a:endParaRPr kumimoji="1" lang="zh-CN" altLang="en-US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5076056" y="5589240"/>
            <a:ext cx="47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D</a:t>
            </a:r>
            <a:endParaRPr kumimoji="1" lang="zh-CN" altLang="en-US" baseline="-25000" dirty="0"/>
          </a:p>
        </p:txBody>
      </p:sp>
      <p:sp>
        <p:nvSpPr>
          <p:cNvPr id="17" name="Left Brace 16"/>
          <p:cNvSpPr/>
          <p:nvPr/>
        </p:nvSpPr>
        <p:spPr>
          <a:xfrm rot="16200000">
            <a:off x="4391980" y="5409220"/>
            <a:ext cx="288032" cy="151216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4024668" y="6381328"/>
            <a:ext cx="3355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D</a:t>
            </a:r>
            <a:r>
              <a:rPr kumimoji="1" lang="en-US" altLang="zh-CN" dirty="0" smtClean="0"/>
              <a:t> &gt; Q</a:t>
            </a:r>
            <a:r>
              <a:rPr kumimoji="1" lang="en-US" altLang="zh-CN" baseline="-25000" dirty="0" smtClean="0"/>
              <a:t>S</a:t>
            </a:r>
            <a:r>
              <a:rPr kumimoji="1" lang="en-US" altLang="zh-CN" dirty="0" smtClean="0"/>
              <a:t> </a:t>
            </a:r>
            <a:r>
              <a:rPr lang="en-US" altLang="zh-CN" dirty="0" smtClean="0"/>
              <a:t>∴ shortage or surplus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82216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zh-CN" sz="3200" dirty="0" smtClean="0"/>
              <a:t>We are forced to produce away from Q*. Can you shade the consumer surplus, producer surplus, and the region of deadweight loss?</a:t>
            </a:r>
            <a:endParaRPr kumimoji="1" lang="zh-CN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dirty="0" smtClean="0"/>
              <a:t> </a:t>
            </a:r>
            <a:endParaRPr kumimoji="1" lang="zh-CN" alt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894932" y="2276872"/>
            <a:ext cx="3384376" cy="3312368"/>
            <a:chOff x="1763688" y="2204864"/>
            <a:chExt cx="3024336" cy="3024336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1763688" y="2204864"/>
              <a:ext cx="0" cy="302433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3275856" y="3717032"/>
              <a:ext cx="0" cy="302433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0" name="Group 29"/>
          <p:cNvGrpSpPr/>
          <p:nvPr/>
        </p:nvGrpSpPr>
        <p:grpSpPr>
          <a:xfrm>
            <a:off x="2504652" y="1916832"/>
            <a:ext cx="4134696" cy="4041740"/>
            <a:chOff x="2453528" y="1916832"/>
            <a:chExt cx="4134696" cy="4041740"/>
          </a:xfrm>
        </p:grpSpPr>
        <p:cxnSp>
          <p:nvCxnSpPr>
            <p:cNvPr id="9" name="Straight Connector 8"/>
            <p:cNvCxnSpPr/>
            <p:nvPr/>
          </p:nvCxnSpPr>
          <p:spPr bwMode="auto">
            <a:xfrm flipV="1">
              <a:off x="3059832" y="2564904"/>
              <a:ext cx="2808312" cy="28083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3059832" y="2564904"/>
              <a:ext cx="2808312" cy="28083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" name="TextBox 10"/>
            <p:cNvSpPr txBox="1"/>
            <p:nvPr/>
          </p:nvSpPr>
          <p:spPr>
            <a:xfrm>
              <a:off x="2699792" y="1916832"/>
              <a:ext cx="3386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P</a:t>
              </a:r>
              <a:endParaRPr kumimoji="1" lang="zh-CN" alt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24009" y="5373216"/>
              <a:ext cx="364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/>
                <a:t>Q</a:t>
              </a:r>
              <a:endParaRPr kumimoji="1" lang="zh-CN" alt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40152" y="2348880"/>
              <a:ext cx="3386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S</a:t>
              </a:r>
              <a:endParaRPr kumimoji="1" lang="zh-CN" alt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40152" y="5157192"/>
              <a:ext cx="3513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D</a:t>
              </a:r>
              <a:endParaRPr kumimoji="1" lang="zh-CN" altLang="en-US" dirty="0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843808" y="3976090"/>
              <a:ext cx="1601560" cy="16131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244126" y="5589240"/>
              <a:ext cx="4127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Q*</a:t>
              </a:r>
              <a:endParaRPr kumimoji="1" lang="zh-CN" alt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53528" y="3789040"/>
              <a:ext cx="4284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P*</a:t>
              </a:r>
              <a:endParaRPr kumimoji="1" lang="zh-CN" altLang="en-US" dirty="0"/>
            </a:p>
          </p:txBody>
        </p:sp>
      </p:grpSp>
      <p:cxnSp>
        <p:nvCxnSpPr>
          <p:cNvPr id="32" name="Straight Connector 31"/>
          <p:cNvCxnSpPr/>
          <p:nvPr/>
        </p:nvCxnSpPr>
        <p:spPr bwMode="auto">
          <a:xfrm>
            <a:off x="2894932" y="4715852"/>
            <a:ext cx="33843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3" name="TextBox 32"/>
          <p:cNvSpPr txBox="1"/>
          <p:nvPr/>
        </p:nvSpPr>
        <p:spPr>
          <a:xfrm>
            <a:off x="6228184" y="4499828"/>
            <a:ext cx="774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 smtClean="0"/>
              <a:t>P</a:t>
            </a:r>
            <a:r>
              <a:rPr kumimoji="1" lang="en-US" altLang="zh-CN" baseline="-25000" dirty="0" err="1" smtClean="0"/>
              <a:t>ceiling</a:t>
            </a:r>
            <a:endParaRPr kumimoji="1" lang="zh-CN" altLang="en-US" baseline="-25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779912" y="4725144"/>
            <a:ext cx="0" cy="864096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292080" y="4725144"/>
            <a:ext cx="0" cy="864096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63888" y="5589240"/>
            <a:ext cx="46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S</a:t>
            </a:r>
            <a:endParaRPr kumimoji="1" lang="zh-CN" altLang="en-US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5076056" y="5589240"/>
            <a:ext cx="47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D</a:t>
            </a:r>
            <a:endParaRPr kumimoji="1" lang="zh-CN" alt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649333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zh-CN" sz="3200" dirty="0" smtClean="0"/>
              <a:t>Because Q</a:t>
            </a:r>
            <a:r>
              <a:rPr kumimoji="1" lang="en-US" altLang="zh-CN" sz="3200" baseline="-25000" dirty="0" smtClean="0"/>
              <a:t>S</a:t>
            </a:r>
            <a:r>
              <a:rPr kumimoji="1" lang="en-US" altLang="zh-CN" sz="3200" dirty="0" smtClean="0"/>
              <a:t> &lt; Q*, sometimes buyers get desperate and a black market arises…</a:t>
            </a:r>
            <a:endParaRPr kumimoji="1" lang="zh-CN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dirty="0" smtClean="0"/>
              <a:t> </a:t>
            </a:r>
            <a:endParaRPr kumimoji="1" lang="zh-CN" alt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894932" y="2276872"/>
            <a:ext cx="3384376" cy="3312368"/>
            <a:chOff x="1763688" y="2204864"/>
            <a:chExt cx="3024336" cy="3024336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1763688" y="2204864"/>
              <a:ext cx="0" cy="302433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3275856" y="3717032"/>
              <a:ext cx="0" cy="302433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0" name="Group 29"/>
          <p:cNvGrpSpPr/>
          <p:nvPr/>
        </p:nvGrpSpPr>
        <p:grpSpPr>
          <a:xfrm>
            <a:off x="2504652" y="1916832"/>
            <a:ext cx="4134696" cy="4041740"/>
            <a:chOff x="2453528" y="1916832"/>
            <a:chExt cx="4134696" cy="4041740"/>
          </a:xfrm>
        </p:grpSpPr>
        <p:cxnSp>
          <p:nvCxnSpPr>
            <p:cNvPr id="9" name="Straight Connector 8"/>
            <p:cNvCxnSpPr/>
            <p:nvPr/>
          </p:nvCxnSpPr>
          <p:spPr bwMode="auto">
            <a:xfrm flipV="1">
              <a:off x="3059832" y="2564904"/>
              <a:ext cx="2808312" cy="28083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3059832" y="2564904"/>
              <a:ext cx="2808312" cy="28083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1" name="TextBox 10"/>
            <p:cNvSpPr txBox="1"/>
            <p:nvPr/>
          </p:nvSpPr>
          <p:spPr>
            <a:xfrm>
              <a:off x="2699792" y="1916832"/>
              <a:ext cx="3386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P</a:t>
              </a:r>
              <a:endParaRPr kumimoji="1" lang="zh-CN" alt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24009" y="5373216"/>
              <a:ext cx="364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/>
                <a:t>Q</a:t>
              </a:r>
              <a:endParaRPr kumimoji="1" lang="zh-CN" alt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40152" y="2348880"/>
              <a:ext cx="3386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S</a:t>
              </a:r>
              <a:endParaRPr kumimoji="1" lang="zh-CN" alt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40152" y="5157192"/>
              <a:ext cx="3513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D</a:t>
              </a:r>
              <a:endParaRPr kumimoji="1" lang="zh-CN" altLang="en-US" dirty="0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843808" y="3976090"/>
              <a:ext cx="1601560" cy="16131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244126" y="5589240"/>
              <a:ext cx="4127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Q*</a:t>
              </a:r>
              <a:endParaRPr kumimoji="1" lang="zh-CN" alt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53528" y="3789040"/>
              <a:ext cx="4284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P*</a:t>
              </a:r>
              <a:endParaRPr kumimoji="1" lang="zh-CN" altLang="en-US" dirty="0"/>
            </a:p>
          </p:txBody>
        </p:sp>
      </p:grpSp>
      <p:cxnSp>
        <p:nvCxnSpPr>
          <p:cNvPr id="32" name="Straight Connector 31"/>
          <p:cNvCxnSpPr/>
          <p:nvPr/>
        </p:nvCxnSpPr>
        <p:spPr bwMode="auto">
          <a:xfrm>
            <a:off x="2894932" y="4715852"/>
            <a:ext cx="33843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3" name="TextBox 32"/>
          <p:cNvSpPr txBox="1"/>
          <p:nvPr/>
        </p:nvSpPr>
        <p:spPr>
          <a:xfrm>
            <a:off x="6228184" y="4499828"/>
            <a:ext cx="774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 smtClean="0"/>
              <a:t>P</a:t>
            </a:r>
            <a:r>
              <a:rPr kumimoji="1" lang="en-US" altLang="zh-CN" baseline="-25000" dirty="0" err="1" smtClean="0"/>
              <a:t>ceiling</a:t>
            </a:r>
            <a:endParaRPr kumimoji="1" lang="zh-CN" altLang="en-US" baseline="-25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779912" y="3212976"/>
            <a:ext cx="0" cy="237626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292080" y="4725144"/>
            <a:ext cx="0" cy="864096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63888" y="5589240"/>
            <a:ext cx="46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S</a:t>
            </a:r>
            <a:endParaRPr kumimoji="1" lang="zh-CN" altLang="en-US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5076056" y="5589240"/>
            <a:ext cx="47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D</a:t>
            </a:r>
            <a:endParaRPr kumimoji="1" lang="zh-CN" altLang="en-US" baseline="-25000" dirty="0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3347864" y="2780928"/>
            <a:ext cx="0" cy="864096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91680" y="2996952"/>
            <a:ext cx="1210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 smtClean="0"/>
              <a:t>P</a:t>
            </a:r>
            <a:r>
              <a:rPr kumimoji="1" lang="en-US" altLang="zh-CN" baseline="-25000" dirty="0" err="1" smtClean="0"/>
              <a:t>black</a:t>
            </a:r>
            <a:r>
              <a:rPr kumimoji="1" lang="en-US" altLang="zh-CN" baseline="-25000" dirty="0" smtClean="0"/>
              <a:t> market</a:t>
            </a:r>
            <a:endParaRPr kumimoji="1" lang="zh-CN" alt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28922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310</TotalTime>
  <Words>824</Words>
  <Application>Microsoft Macintosh PowerPoint</Application>
  <PresentationFormat>On-screen Show (4:3)</PresentationFormat>
  <Paragraphs>200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Inkwell</vt:lpstr>
      <vt:lpstr>Market Failure and Government Regulation</vt:lpstr>
      <vt:lpstr>Why does the government intervene?</vt:lpstr>
      <vt:lpstr>Price Ceiling</vt:lpstr>
      <vt:lpstr>Does the following graph depict an effective price ceiling?</vt:lpstr>
      <vt:lpstr>Does the following graph depict an effective price ceiling?</vt:lpstr>
      <vt:lpstr>Given this price, do we produce what is allocatively efficient?</vt:lpstr>
      <vt:lpstr>Given this price, do we produce what is allocatively efficient?</vt:lpstr>
      <vt:lpstr>We are forced to produce away from Q*. Can you shade the consumer surplus, producer surplus, and the region of deadweight loss?</vt:lpstr>
      <vt:lpstr>Because QS &lt; Q*, sometimes buyers get desperate and a black market arises…</vt:lpstr>
      <vt:lpstr>A black market exists. Shade the region of consumer and producer surplus. What changed?</vt:lpstr>
      <vt:lpstr>Price Floor</vt:lpstr>
      <vt:lpstr>Does the following graph depict an effective price floor?</vt:lpstr>
      <vt:lpstr>Does the following graph depict an effective price floor?</vt:lpstr>
      <vt:lpstr>Given this price, do we produce what is allocatively efficient?</vt:lpstr>
      <vt:lpstr>Given this price, do we produce what is allocatively efficient?</vt:lpstr>
      <vt:lpstr>We are forced to produce away from Q*. Can you shade the consumer surplus, producer surplus, and the region of deadweight loss?</vt:lpstr>
      <vt:lpstr>Because QS &gt; Q*, sometimes sellers get desperate and a black market arises…</vt:lpstr>
      <vt:lpstr>A black market exists. Shade the region of consumer and producer surplus. What changed?</vt:lpstr>
      <vt:lpstr>How do you know whether Q is determined by D or S?</vt:lpstr>
      <vt:lpstr>Which would you want?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McKinney</dc:creator>
  <cp:lastModifiedBy>William McKinney</cp:lastModifiedBy>
  <cp:revision>10</cp:revision>
  <dcterms:created xsi:type="dcterms:W3CDTF">2014-10-19T18:43:26Z</dcterms:created>
  <dcterms:modified xsi:type="dcterms:W3CDTF">2014-10-19T23:56:36Z</dcterms:modified>
</cp:coreProperties>
</file>