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66" r:id="rId3"/>
    <p:sldId id="268" r:id="rId4"/>
    <p:sldId id="267" r:id="rId5"/>
    <p:sldId id="269" r:id="rId6"/>
    <p:sldId id="258" r:id="rId7"/>
    <p:sldId id="257" r:id="rId8"/>
    <p:sldId id="262" r:id="rId9"/>
    <p:sldId id="259" r:id="rId10"/>
    <p:sldId id="263" r:id="rId11"/>
    <p:sldId id="260" r:id="rId12"/>
    <p:sldId id="264" r:id="rId13"/>
    <p:sldId id="261" r:id="rId14"/>
    <p:sldId id="265" r:id="rId15"/>
    <p:sldId id="270" r:id="rId16"/>
    <p:sldId id="271" r:id="rId17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D8586-E7AE-124F-ACCF-1A7693F99AD8}" type="datetimeFigureOut">
              <a:rPr kumimoji="1" lang="zh-CN" altLang="en-US" smtClean="0"/>
              <a:t>1/7/15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19640-6077-6D47-BFE2-97CF4980E5D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3464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Note that the profit box is defined</a:t>
            </a:r>
            <a:r>
              <a:rPr kumimoji="1" lang="en-US" altLang="zh-CN" baseline="0" dirty="0" smtClean="0"/>
              <a:t> by the price and ATC at the profit maximizing level of output, not by price and minimum ATC. You will lose credit if you draw it from the minimum ATC.</a:t>
            </a:r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9640-6077-6D47-BFE2-97CF4980E5DB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664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When MR &lt; AVC, a firm shuts down to</a:t>
            </a:r>
            <a:r>
              <a:rPr kumimoji="1" lang="en-US" altLang="zh-CN" baseline="0" dirty="0" smtClean="0"/>
              <a:t> minimize their losses. This way, the firm will only lose its fixed costs.</a:t>
            </a:r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9640-6077-6D47-BFE2-97CF4980E5DB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14592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E2687AF-45F8-1148-BC12-11CEA863C8C7}" type="datetimeFigureOut">
              <a:rPr kumimoji="1" lang="zh-CN" altLang="en-US" smtClean="0"/>
              <a:t>1/7/15</a:t>
            </a:fld>
            <a:endParaRPr kumimoji="1"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6D4B14-1D27-E743-BDB8-A66CF48CF632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87AF-45F8-1148-BC12-11CEA863C8C7}" type="datetimeFigureOut">
              <a:rPr kumimoji="1" lang="zh-CN" altLang="en-US" smtClean="0"/>
              <a:t>1/7/15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B14-1D27-E743-BDB8-A66CF48CF6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87AF-45F8-1148-BC12-11CEA863C8C7}" type="datetimeFigureOut">
              <a:rPr kumimoji="1" lang="zh-CN" altLang="en-US" smtClean="0"/>
              <a:t>1/7/15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6D4B14-1D27-E743-BDB8-A66CF48CF6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87AF-45F8-1148-BC12-11CEA863C8C7}" type="datetimeFigureOut">
              <a:rPr kumimoji="1" lang="zh-CN" altLang="en-US" smtClean="0"/>
              <a:t>1/7/15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B14-1D27-E743-BDB8-A66CF48CF632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2687AF-45F8-1148-BC12-11CEA863C8C7}" type="datetimeFigureOut">
              <a:rPr kumimoji="1" lang="zh-CN" altLang="en-US" smtClean="0"/>
              <a:t>1/7/15</a:t>
            </a:fld>
            <a:endParaRPr kumimoji="1"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6D4B14-1D27-E743-BDB8-A66CF48CF632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87AF-45F8-1148-BC12-11CEA863C8C7}" type="datetimeFigureOut">
              <a:rPr kumimoji="1" lang="zh-CN" altLang="en-US" smtClean="0"/>
              <a:t>1/7/15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B14-1D27-E743-BDB8-A66CF48CF632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87AF-45F8-1148-BC12-11CEA863C8C7}" type="datetimeFigureOut">
              <a:rPr kumimoji="1" lang="zh-CN" altLang="en-US" smtClean="0"/>
              <a:t>1/7/15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B14-1D27-E743-BDB8-A66CF48CF632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87AF-45F8-1148-BC12-11CEA863C8C7}" type="datetimeFigureOut">
              <a:rPr kumimoji="1" lang="zh-CN" altLang="en-US" smtClean="0"/>
              <a:t>1/7/15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B14-1D27-E743-BDB8-A66CF48CF632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87AF-45F8-1148-BC12-11CEA863C8C7}" type="datetimeFigureOut">
              <a:rPr kumimoji="1" lang="zh-CN" altLang="en-US" smtClean="0"/>
              <a:t>1/7/15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B14-1D27-E743-BDB8-A66CF48CF6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87AF-45F8-1148-BC12-11CEA863C8C7}" type="datetimeFigureOut">
              <a:rPr kumimoji="1" lang="zh-CN" altLang="en-US" smtClean="0"/>
              <a:t>1/7/15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6D4B14-1D27-E743-BDB8-A66CF48CF632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87AF-45F8-1148-BC12-11CEA863C8C7}" type="datetimeFigureOut">
              <a:rPr kumimoji="1" lang="zh-CN" altLang="en-US" smtClean="0"/>
              <a:t>1/7/15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4B14-1D27-E743-BDB8-A66CF48CF632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E2687AF-45F8-1148-BC12-11CEA863C8C7}" type="datetimeFigureOut">
              <a:rPr kumimoji="1" lang="zh-CN" altLang="en-US" smtClean="0"/>
              <a:t>1/7/15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D6D4B14-1D27-E743-BDB8-A66CF48CF6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Chapter 13</a:t>
            </a:r>
            <a:endParaRPr kumimoji="1"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Sketching the Firm’s Cost Curves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48628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en-US" altLang="zh-CN" dirty="0" smtClean="0"/>
              <a:t>Sketch a cost curve graph that shows a firm…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Earning negative economic profit, but chooses to continue to operate</a:t>
            </a:r>
          </a:p>
          <a:p>
            <a:r>
              <a:rPr kumimoji="1" lang="en-US" altLang="zh-CN" dirty="0" smtClean="0"/>
              <a:t>Identify the profit-maximizing level of output</a:t>
            </a:r>
          </a:p>
          <a:p>
            <a:r>
              <a:rPr kumimoji="1" lang="en-US" altLang="zh-CN" dirty="0" smtClean="0"/>
              <a:t>State the relationship between MR and ATC/AVC</a:t>
            </a:r>
          </a:p>
          <a:p>
            <a:r>
              <a:rPr kumimoji="1" lang="en-US" altLang="zh-CN" dirty="0" smtClean="0"/>
              <a:t>Shade the region that represents the total profit earned by the company</a:t>
            </a:r>
            <a:endParaRPr kumimoji="1"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Practice #2</a:t>
            </a:r>
            <a:endParaRPr kumimoji="1" lang="zh-CN" alt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4913682" y="2095500"/>
            <a:ext cx="3507635" cy="4159250"/>
            <a:chOff x="5254625" y="2095500"/>
            <a:chExt cx="2651125" cy="26035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5254625" y="2095500"/>
              <a:ext cx="0" cy="26035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254625" y="4699000"/>
              <a:ext cx="265112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397500" y="2301875"/>
            <a:ext cx="2630438" cy="3362640"/>
            <a:chOff x="5365750" y="2301875"/>
            <a:chExt cx="2630438" cy="3362640"/>
          </a:xfrm>
        </p:grpSpPr>
        <p:sp>
          <p:nvSpPr>
            <p:cNvPr id="25" name="Freeform 24"/>
            <p:cNvSpPr/>
            <p:nvPr/>
          </p:nvSpPr>
          <p:spPr>
            <a:xfrm>
              <a:off x="5365750" y="2587625"/>
              <a:ext cx="2190750" cy="3076890"/>
            </a:xfrm>
            <a:custGeom>
              <a:avLst/>
              <a:gdLst>
                <a:gd name="connsiteX0" fmla="*/ 0 w 2190750"/>
                <a:gd name="connsiteY0" fmla="*/ 2667000 h 3076890"/>
                <a:gd name="connsiteX1" fmla="*/ 825500 w 2190750"/>
                <a:gd name="connsiteY1" fmla="*/ 2857500 h 3076890"/>
                <a:gd name="connsiteX2" fmla="*/ 2190750 w 2190750"/>
                <a:gd name="connsiteY2" fmla="*/ 0 h 307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0" h="3076890">
                  <a:moveTo>
                    <a:pt x="0" y="2667000"/>
                  </a:moveTo>
                  <a:cubicBezTo>
                    <a:pt x="230187" y="2984500"/>
                    <a:pt x="460375" y="3302000"/>
                    <a:pt x="825500" y="2857500"/>
                  </a:cubicBezTo>
                  <a:cubicBezTo>
                    <a:pt x="1190625" y="2413000"/>
                    <a:pt x="2190750" y="0"/>
                    <a:pt x="2190750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93000" y="2301875"/>
              <a:ext cx="50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MC</a:t>
              </a:r>
              <a:endParaRPr kumimoji="1" lang="zh-CN" alt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635625" y="2587625"/>
            <a:ext cx="3488183" cy="937723"/>
            <a:chOff x="5635625" y="2587625"/>
            <a:chExt cx="3488183" cy="937723"/>
          </a:xfrm>
        </p:grpSpPr>
        <p:sp>
          <p:nvSpPr>
            <p:cNvPr id="28" name="Freeform 27"/>
            <p:cNvSpPr/>
            <p:nvPr/>
          </p:nvSpPr>
          <p:spPr>
            <a:xfrm>
              <a:off x="5635625" y="2841625"/>
              <a:ext cx="2921000" cy="683723"/>
            </a:xfrm>
            <a:custGeom>
              <a:avLst/>
              <a:gdLst>
                <a:gd name="connsiteX0" fmla="*/ 0 w 2921000"/>
                <a:gd name="connsiteY0" fmla="*/ 127000 h 683723"/>
                <a:gd name="connsiteX1" fmla="*/ 1587500 w 2921000"/>
                <a:gd name="connsiteY1" fmla="*/ 682625 h 683723"/>
                <a:gd name="connsiteX2" fmla="*/ 2921000 w 2921000"/>
                <a:gd name="connsiteY2" fmla="*/ 0 h 68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1000" h="683723">
                  <a:moveTo>
                    <a:pt x="0" y="127000"/>
                  </a:moveTo>
                  <a:cubicBezTo>
                    <a:pt x="550333" y="415396"/>
                    <a:pt x="1100667" y="703792"/>
                    <a:pt x="1587500" y="682625"/>
                  </a:cubicBezTo>
                  <a:cubicBezTo>
                    <a:pt x="2074333" y="661458"/>
                    <a:pt x="2921000" y="0"/>
                    <a:pt x="2921000" y="0"/>
                  </a:cubicBezTo>
                </a:path>
              </a:pathLst>
            </a:cu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556625" y="2587625"/>
              <a:ext cx="56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ATC</a:t>
              </a:r>
              <a:endParaRPr kumimoji="1" lang="zh-CN" alt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334000" y="3320534"/>
            <a:ext cx="3530623" cy="868389"/>
            <a:chOff x="5334000" y="3320534"/>
            <a:chExt cx="3530623" cy="868389"/>
          </a:xfrm>
        </p:grpSpPr>
        <p:sp>
          <p:nvSpPr>
            <p:cNvPr id="31" name="TextBox 30"/>
            <p:cNvSpPr txBox="1"/>
            <p:nvPr/>
          </p:nvSpPr>
          <p:spPr>
            <a:xfrm>
              <a:off x="8281999" y="3320534"/>
              <a:ext cx="5826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AVC</a:t>
              </a:r>
              <a:endParaRPr kumimoji="1" lang="zh-CN" altLang="en-US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334000" y="3505200"/>
              <a:ext cx="2921000" cy="683723"/>
            </a:xfrm>
            <a:custGeom>
              <a:avLst/>
              <a:gdLst>
                <a:gd name="connsiteX0" fmla="*/ 0 w 2921000"/>
                <a:gd name="connsiteY0" fmla="*/ 127000 h 683723"/>
                <a:gd name="connsiteX1" fmla="*/ 1587500 w 2921000"/>
                <a:gd name="connsiteY1" fmla="*/ 682625 h 683723"/>
                <a:gd name="connsiteX2" fmla="*/ 2921000 w 2921000"/>
                <a:gd name="connsiteY2" fmla="*/ 0 h 68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1000" h="683723">
                  <a:moveTo>
                    <a:pt x="0" y="127000"/>
                  </a:moveTo>
                  <a:cubicBezTo>
                    <a:pt x="550333" y="415396"/>
                    <a:pt x="1100667" y="703792"/>
                    <a:pt x="1587500" y="682625"/>
                  </a:cubicBezTo>
                  <a:cubicBezTo>
                    <a:pt x="2074333" y="661458"/>
                    <a:pt x="2921000" y="0"/>
                    <a:pt x="2921000" y="0"/>
                  </a:cubicBezTo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411815" y="6094730"/>
            <a:ext cx="333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752200" y="1726168"/>
            <a:ext cx="322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590718" y="3677166"/>
            <a:ext cx="322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endParaRPr kumimoji="1" lang="zh-CN" altLang="en-US" dirty="0"/>
          </a:p>
        </p:txBody>
      </p:sp>
      <p:sp>
        <p:nvSpPr>
          <p:cNvPr id="45" name="Rectangle 44"/>
          <p:cNvSpPr/>
          <p:nvPr/>
        </p:nvSpPr>
        <p:spPr>
          <a:xfrm>
            <a:off x="4913681" y="3540922"/>
            <a:ext cx="2113812" cy="32091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–</a:t>
            </a:r>
            <a:r>
              <a:rPr kumimoji="1" lang="zh-CN" altLang="en-US" dirty="0" smtClean="0"/>
              <a:t>π</a:t>
            </a:r>
            <a:endParaRPr kumimoji="1" lang="zh-CN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913682" y="3718957"/>
            <a:ext cx="4185189" cy="369332"/>
            <a:chOff x="4913682" y="2956957"/>
            <a:chExt cx="4185189" cy="369332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4913682" y="3099832"/>
              <a:ext cx="3642943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8581031" y="2956957"/>
              <a:ext cx="517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MR</a:t>
              </a:r>
              <a:endParaRPr kumimoji="1" lang="zh-CN" altLang="en-US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377993" y="3258066"/>
            <a:ext cx="2648653" cy="445016"/>
            <a:chOff x="4377993" y="3258066"/>
            <a:chExt cx="3067382" cy="369332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4913682" y="3489325"/>
              <a:ext cx="2531693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377993" y="3258066"/>
              <a:ext cx="56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ATC</a:t>
              </a:r>
              <a:endParaRPr kumimoji="1" lang="zh-CN" alt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852021" y="3525348"/>
            <a:ext cx="418729" cy="3016461"/>
            <a:chOff x="7175500" y="3099832"/>
            <a:chExt cx="418729" cy="3511312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7350125" y="3099832"/>
              <a:ext cx="0" cy="3154918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7175500" y="6241812"/>
              <a:ext cx="418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Q</a:t>
              </a:r>
              <a:r>
                <a:rPr kumimoji="1" lang="en-US" altLang="zh-CN" baseline="-25000" dirty="0" smtClean="0"/>
                <a:t>π</a:t>
              </a:r>
              <a:endParaRPr kumimoji="1" lang="zh-CN" alt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3241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en-US" altLang="zh-CN" dirty="0" smtClean="0"/>
              <a:t>Sketch a cost curve graph that shows a firm…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Earning zero economic profit</a:t>
            </a:r>
          </a:p>
          <a:p>
            <a:r>
              <a:rPr kumimoji="1" lang="en-US" altLang="zh-CN" dirty="0" smtClean="0"/>
              <a:t>Identify the profit-maximizing level of output</a:t>
            </a:r>
          </a:p>
          <a:p>
            <a:r>
              <a:rPr kumimoji="1" lang="en-US" altLang="zh-CN" dirty="0" smtClean="0"/>
              <a:t>State the relationship between MR and ATC/AVC</a:t>
            </a:r>
          </a:p>
          <a:p>
            <a:r>
              <a:rPr kumimoji="1" lang="en-US" altLang="zh-CN" dirty="0" smtClean="0"/>
              <a:t>Shade the region that represents the total profit earned by the company</a:t>
            </a:r>
            <a:endParaRPr kumimoji="1"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Practice #3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020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en-US" altLang="zh-CN" dirty="0" smtClean="0"/>
              <a:t>Sketch a cost curve graph that shows a firm…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Earning zero economic profit</a:t>
            </a:r>
          </a:p>
          <a:p>
            <a:r>
              <a:rPr kumimoji="1" lang="en-US" altLang="zh-CN" dirty="0" smtClean="0"/>
              <a:t>Identify the profit-maximizing level of output</a:t>
            </a:r>
          </a:p>
          <a:p>
            <a:r>
              <a:rPr kumimoji="1" lang="en-US" altLang="zh-CN" dirty="0" smtClean="0"/>
              <a:t>State the relationship between MR and ATC/AVC</a:t>
            </a:r>
          </a:p>
          <a:p>
            <a:r>
              <a:rPr kumimoji="1" lang="en-US" altLang="zh-CN" dirty="0" smtClean="0"/>
              <a:t>Shade the region that represents the total profit earned by the company</a:t>
            </a:r>
            <a:endParaRPr kumimoji="1"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Practice #3</a:t>
            </a:r>
            <a:endParaRPr kumimoji="1" lang="zh-CN" alt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4913682" y="2095500"/>
            <a:ext cx="3507635" cy="4159250"/>
            <a:chOff x="5254625" y="2095500"/>
            <a:chExt cx="2651125" cy="26035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5254625" y="2095500"/>
              <a:ext cx="0" cy="26035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254625" y="4699000"/>
              <a:ext cx="265112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397500" y="2301875"/>
            <a:ext cx="2630438" cy="3362640"/>
            <a:chOff x="5365750" y="2301875"/>
            <a:chExt cx="2630438" cy="3362640"/>
          </a:xfrm>
        </p:grpSpPr>
        <p:sp>
          <p:nvSpPr>
            <p:cNvPr id="25" name="Freeform 24"/>
            <p:cNvSpPr/>
            <p:nvPr/>
          </p:nvSpPr>
          <p:spPr>
            <a:xfrm>
              <a:off x="5365750" y="2587625"/>
              <a:ext cx="2190750" cy="3076890"/>
            </a:xfrm>
            <a:custGeom>
              <a:avLst/>
              <a:gdLst>
                <a:gd name="connsiteX0" fmla="*/ 0 w 2190750"/>
                <a:gd name="connsiteY0" fmla="*/ 2667000 h 3076890"/>
                <a:gd name="connsiteX1" fmla="*/ 825500 w 2190750"/>
                <a:gd name="connsiteY1" fmla="*/ 2857500 h 3076890"/>
                <a:gd name="connsiteX2" fmla="*/ 2190750 w 2190750"/>
                <a:gd name="connsiteY2" fmla="*/ 0 h 307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0" h="3076890">
                  <a:moveTo>
                    <a:pt x="0" y="2667000"/>
                  </a:moveTo>
                  <a:cubicBezTo>
                    <a:pt x="230187" y="2984500"/>
                    <a:pt x="460375" y="3302000"/>
                    <a:pt x="825500" y="2857500"/>
                  </a:cubicBezTo>
                  <a:cubicBezTo>
                    <a:pt x="1190625" y="2413000"/>
                    <a:pt x="2190750" y="0"/>
                    <a:pt x="2190750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93000" y="2301875"/>
              <a:ext cx="50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MC</a:t>
              </a:r>
              <a:endParaRPr kumimoji="1" lang="zh-CN" alt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635625" y="2587625"/>
            <a:ext cx="3488183" cy="937723"/>
            <a:chOff x="5635625" y="2587625"/>
            <a:chExt cx="3488183" cy="937723"/>
          </a:xfrm>
        </p:grpSpPr>
        <p:sp>
          <p:nvSpPr>
            <p:cNvPr id="28" name="Freeform 27"/>
            <p:cNvSpPr/>
            <p:nvPr/>
          </p:nvSpPr>
          <p:spPr>
            <a:xfrm>
              <a:off x="5635625" y="2841625"/>
              <a:ext cx="2921000" cy="683723"/>
            </a:xfrm>
            <a:custGeom>
              <a:avLst/>
              <a:gdLst>
                <a:gd name="connsiteX0" fmla="*/ 0 w 2921000"/>
                <a:gd name="connsiteY0" fmla="*/ 127000 h 683723"/>
                <a:gd name="connsiteX1" fmla="*/ 1587500 w 2921000"/>
                <a:gd name="connsiteY1" fmla="*/ 682625 h 683723"/>
                <a:gd name="connsiteX2" fmla="*/ 2921000 w 2921000"/>
                <a:gd name="connsiteY2" fmla="*/ 0 h 68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1000" h="683723">
                  <a:moveTo>
                    <a:pt x="0" y="127000"/>
                  </a:moveTo>
                  <a:cubicBezTo>
                    <a:pt x="550333" y="415396"/>
                    <a:pt x="1100667" y="703792"/>
                    <a:pt x="1587500" y="682625"/>
                  </a:cubicBezTo>
                  <a:cubicBezTo>
                    <a:pt x="2074333" y="661458"/>
                    <a:pt x="2921000" y="0"/>
                    <a:pt x="2921000" y="0"/>
                  </a:cubicBezTo>
                </a:path>
              </a:pathLst>
            </a:cu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556625" y="2587625"/>
              <a:ext cx="56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ATC</a:t>
              </a:r>
              <a:endParaRPr kumimoji="1" lang="zh-CN" alt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334000" y="3177659"/>
            <a:ext cx="3451248" cy="1011264"/>
            <a:chOff x="5334000" y="3177659"/>
            <a:chExt cx="3451248" cy="1011264"/>
          </a:xfrm>
        </p:grpSpPr>
        <p:sp>
          <p:nvSpPr>
            <p:cNvPr id="31" name="TextBox 30"/>
            <p:cNvSpPr txBox="1"/>
            <p:nvPr/>
          </p:nvSpPr>
          <p:spPr>
            <a:xfrm>
              <a:off x="8202624" y="3177659"/>
              <a:ext cx="5826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AVC</a:t>
              </a:r>
              <a:endParaRPr kumimoji="1" lang="zh-CN" altLang="en-US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334000" y="3505200"/>
              <a:ext cx="2921000" cy="683723"/>
            </a:xfrm>
            <a:custGeom>
              <a:avLst/>
              <a:gdLst>
                <a:gd name="connsiteX0" fmla="*/ 0 w 2921000"/>
                <a:gd name="connsiteY0" fmla="*/ 127000 h 683723"/>
                <a:gd name="connsiteX1" fmla="*/ 1587500 w 2921000"/>
                <a:gd name="connsiteY1" fmla="*/ 682625 h 683723"/>
                <a:gd name="connsiteX2" fmla="*/ 2921000 w 2921000"/>
                <a:gd name="connsiteY2" fmla="*/ 0 h 68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1000" h="683723">
                  <a:moveTo>
                    <a:pt x="0" y="127000"/>
                  </a:moveTo>
                  <a:cubicBezTo>
                    <a:pt x="550333" y="415396"/>
                    <a:pt x="1100667" y="703792"/>
                    <a:pt x="1587500" y="682625"/>
                  </a:cubicBezTo>
                  <a:cubicBezTo>
                    <a:pt x="2074333" y="661458"/>
                    <a:pt x="2921000" y="0"/>
                    <a:pt x="2921000" y="0"/>
                  </a:cubicBezTo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411815" y="6094730"/>
            <a:ext cx="333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752200" y="1726168"/>
            <a:ext cx="322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913682" y="3385582"/>
            <a:ext cx="4185189" cy="369332"/>
            <a:chOff x="4913682" y="2956957"/>
            <a:chExt cx="4185189" cy="369332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4913682" y="3099832"/>
              <a:ext cx="3642943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8581031" y="2956957"/>
              <a:ext cx="517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MR</a:t>
              </a:r>
              <a:endParaRPr kumimoji="1" lang="zh-CN" alt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000875" y="3546991"/>
            <a:ext cx="418729" cy="3016528"/>
            <a:chOff x="7175500" y="3099832"/>
            <a:chExt cx="418729" cy="3511312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7350125" y="3099832"/>
              <a:ext cx="0" cy="3154918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7175500" y="6241812"/>
              <a:ext cx="418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Q</a:t>
              </a:r>
              <a:r>
                <a:rPr kumimoji="1" lang="en-US" altLang="zh-CN" baseline="-25000" dirty="0" smtClean="0"/>
                <a:t>π</a:t>
              </a:r>
              <a:endParaRPr kumimoji="1" lang="zh-CN" altLang="en-US" baseline="-250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4590718" y="3343791"/>
            <a:ext cx="322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endParaRPr kumimoji="1"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968499" y="3341714"/>
            <a:ext cx="76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ATC =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8649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en-US" altLang="zh-CN" dirty="0" smtClean="0"/>
              <a:t>Sketch a cost curve graph that shows a firm…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Earning negative economic profit and chooses to shutdown</a:t>
            </a:r>
          </a:p>
          <a:p>
            <a:r>
              <a:rPr kumimoji="1" lang="en-US" altLang="zh-CN" dirty="0" smtClean="0"/>
              <a:t>Identify the profit-maximizing level of output</a:t>
            </a:r>
          </a:p>
          <a:p>
            <a:r>
              <a:rPr kumimoji="1" lang="en-US" altLang="zh-CN" dirty="0" smtClean="0"/>
              <a:t>State the relationship between MR and ATC/AVC</a:t>
            </a:r>
          </a:p>
          <a:p>
            <a:r>
              <a:rPr kumimoji="1" lang="en-US" altLang="zh-CN" dirty="0" smtClean="0"/>
              <a:t>Shade the region that represents the total profit earned by the company</a:t>
            </a:r>
            <a:endParaRPr kumimoji="1"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Practice #4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020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en-US" altLang="zh-CN" dirty="0" smtClean="0"/>
              <a:t>Sketch a cost curve graph that shows a firm…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Earning negative economic profit and chooses to shutdown</a:t>
            </a:r>
          </a:p>
          <a:p>
            <a:r>
              <a:rPr kumimoji="1" lang="en-US" altLang="zh-CN" dirty="0" smtClean="0"/>
              <a:t>Identify the profit-maximizing level of output</a:t>
            </a:r>
          </a:p>
          <a:p>
            <a:r>
              <a:rPr kumimoji="1" lang="en-US" altLang="zh-CN" dirty="0" smtClean="0"/>
              <a:t>State the relationship between MR and ATC/AVC</a:t>
            </a:r>
          </a:p>
          <a:p>
            <a:r>
              <a:rPr kumimoji="1" lang="en-US" altLang="zh-CN" dirty="0" smtClean="0"/>
              <a:t>Shade the region that represents the total profit earned by the company</a:t>
            </a:r>
            <a:endParaRPr kumimoji="1"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Practice #4</a:t>
            </a:r>
            <a:endParaRPr kumimoji="1" lang="zh-CN" alt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4913682" y="2095500"/>
            <a:ext cx="3507635" cy="4159250"/>
            <a:chOff x="5254625" y="2095500"/>
            <a:chExt cx="2651125" cy="26035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5254625" y="2095500"/>
              <a:ext cx="0" cy="26035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254625" y="4699000"/>
              <a:ext cx="265112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397500" y="2301875"/>
            <a:ext cx="2630438" cy="3362640"/>
            <a:chOff x="5365750" y="2301875"/>
            <a:chExt cx="2630438" cy="3362640"/>
          </a:xfrm>
        </p:grpSpPr>
        <p:sp>
          <p:nvSpPr>
            <p:cNvPr id="25" name="Freeform 24"/>
            <p:cNvSpPr/>
            <p:nvPr/>
          </p:nvSpPr>
          <p:spPr>
            <a:xfrm>
              <a:off x="5365750" y="2587625"/>
              <a:ext cx="2190750" cy="3076890"/>
            </a:xfrm>
            <a:custGeom>
              <a:avLst/>
              <a:gdLst>
                <a:gd name="connsiteX0" fmla="*/ 0 w 2190750"/>
                <a:gd name="connsiteY0" fmla="*/ 2667000 h 3076890"/>
                <a:gd name="connsiteX1" fmla="*/ 825500 w 2190750"/>
                <a:gd name="connsiteY1" fmla="*/ 2857500 h 3076890"/>
                <a:gd name="connsiteX2" fmla="*/ 2190750 w 2190750"/>
                <a:gd name="connsiteY2" fmla="*/ 0 h 307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0" h="3076890">
                  <a:moveTo>
                    <a:pt x="0" y="2667000"/>
                  </a:moveTo>
                  <a:cubicBezTo>
                    <a:pt x="230187" y="2984500"/>
                    <a:pt x="460375" y="3302000"/>
                    <a:pt x="825500" y="2857500"/>
                  </a:cubicBezTo>
                  <a:cubicBezTo>
                    <a:pt x="1190625" y="2413000"/>
                    <a:pt x="2190750" y="0"/>
                    <a:pt x="2190750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93000" y="2301875"/>
              <a:ext cx="50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MC</a:t>
              </a:r>
              <a:endParaRPr kumimoji="1" lang="zh-CN" alt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635625" y="2587625"/>
            <a:ext cx="3488183" cy="937723"/>
            <a:chOff x="5635625" y="2587625"/>
            <a:chExt cx="3488183" cy="937723"/>
          </a:xfrm>
        </p:grpSpPr>
        <p:sp>
          <p:nvSpPr>
            <p:cNvPr id="28" name="Freeform 27"/>
            <p:cNvSpPr/>
            <p:nvPr/>
          </p:nvSpPr>
          <p:spPr>
            <a:xfrm>
              <a:off x="5635625" y="2841625"/>
              <a:ext cx="2921000" cy="683723"/>
            </a:xfrm>
            <a:custGeom>
              <a:avLst/>
              <a:gdLst>
                <a:gd name="connsiteX0" fmla="*/ 0 w 2921000"/>
                <a:gd name="connsiteY0" fmla="*/ 127000 h 683723"/>
                <a:gd name="connsiteX1" fmla="*/ 1587500 w 2921000"/>
                <a:gd name="connsiteY1" fmla="*/ 682625 h 683723"/>
                <a:gd name="connsiteX2" fmla="*/ 2921000 w 2921000"/>
                <a:gd name="connsiteY2" fmla="*/ 0 h 68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1000" h="683723">
                  <a:moveTo>
                    <a:pt x="0" y="127000"/>
                  </a:moveTo>
                  <a:cubicBezTo>
                    <a:pt x="550333" y="415396"/>
                    <a:pt x="1100667" y="703792"/>
                    <a:pt x="1587500" y="682625"/>
                  </a:cubicBezTo>
                  <a:cubicBezTo>
                    <a:pt x="2074333" y="661458"/>
                    <a:pt x="2921000" y="0"/>
                    <a:pt x="2921000" y="0"/>
                  </a:cubicBezTo>
                </a:path>
              </a:pathLst>
            </a:cu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556625" y="2587625"/>
              <a:ext cx="56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ATC</a:t>
              </a:r>
              <a:endParaRPr kumimoji="1" lang="zh-CN" alt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334000" y="3320534"/>
            <a:ext cx="3530623" cy="868389"/>
            <a:chOff x="5334000" y="3320534"/>
            <a:chExt cx="3530623" cy="868389"/>
          </a:xfrm>
        </p:grpSpPr>
        <p:sp>
          <p:nvSpPr>
            <p:cNvPr id="31" name="TextBox 30"/>
            <p:cNvSpPr txBox="1"/>
            <p:nvPr/>
          </p:nvSpPr>
          <p:spPr>
            <a:xfrm>
              <a:off x="8281999" y="3320534"/>
              <a:ext cx="5826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AVC</a:t>
              </a:r>
              <a:endParaRPr kumimoji="1" lang="zh-CN" altLang="en-US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334000" y="3505200"/>
              <a:ext cx="2921000" cy="683723"/>
            </a:xfrm>
            <a:custGeom>
              <a:avLst/>
              <a:gdLst>
                <a:gd name="connsiteX0" fmla="*/ 0 w 2921000"/>
                <a:gd name="connsiteY0" fmla="*/ 127000 h 683723"/>
                <a:gd name="connsiteX1" fmla="*/ 1587500 w 2921000"/>
                <a:gd name="connsiteY1" fmla="*/ 682625 h 683723"/>
                <a:gd name="connsiteX2" fmla="*/ 2921000 w 2921000"/>
                <a:gd name="connsiteY2" fmla="*/ 0 h 68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1000" h="683723">
                  <a:moveTo>
                    <a:pt x="0" y="127000"/>
                  </a:moveTo>
                  <a:cubicBezTo>
                    <a:pt x="550333" y="415396"/>
                    <a:pt x="1100667" y="703792"/>
                    <a:pt x="1587500" y="682625"/>
                  </a:cubicBezTo>
                  <a:cubicBezTo>
                    <a:pt x="2074333" y="661458"/>
                    <a:pt x="2921000" y="0"/>
                    <a:pt x="2921000" y="0"/>
                  </a:cubicBezTo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411815" y="6094730"/>
            <a:ext cx="333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752200" y="1726168"/>
            <a:ext cx="322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913682" y="4369832"/>
            <a:ext cx="4185189" cy="369332"/>
            <a:chOff x="4913682" y="2956957"/>
            <a:chExt cx="4185189" cy="369332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4913682" y="3099832"/>
              <a:ext cx="3642943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8581031" y="2956957"/>
              <a:ext cx="517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MR</a:t>
              </a:r>
              <a:endParaRPr kumimoji="1" lang="zh-CN" altLang="en-US" dirty="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4913682" y="3471307"/>
            <a:ext cx="1833194" cy="71761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–</a:t>
            </a:r>
            <a:r>
              <a:rPr kumimoji="1" lang="el-GR" altLang="zh-CN" dirty="0" smtClean="0"/>
              <a:t>π</a:t>
            </a:r>
            <a:r>
              <a:rPr kumimoji="1" lang="en-US" altLang="zh-CN" dirty="0" smtClean="0"/>
              <a:t> = TFC</a:t>
            </a:r>
            <a:endParaRPr kumimoji="1" lang="zh-CN" alt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4435143" y="3950216"/>
            <a:ext cx="2311733" cy="369332"/>
            <a:chOff x="4377993" y="3258066"/>
            <a:chExt cx="3067382" cy="369332"/>
          </a:xfrm>
        </p:grpSpPr>
        <p:cxnSp>
          <p:nvCxnSpPr>
            <p:cNvPr id="47" name="Straight Connector 46"/>
            <p:cNvCxnSpPr/>
            <p:nvPr/>
          </p:nvCxnSpPr>
          <p:spPr>
            <a:xfrm flipH="1">
              <a:off x="4913682" y="3489325"/>
              <a:ext cx="2531693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377993" y="3258066"/>
              <a:ext cx="77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AVC</a:t>
              </a:r>
              <a:endParaRPr kumimoji="1" lang="zh-CN" altLang="en-US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4563657" y="4369832"/>
            <a:ext cx="322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572250" y="3458091"/>
            <a:ext cx="418729" cy="3121302"/>
            <a:chOff x="7175500" y="3099832"/>
            <a:chExt cx="418729" cy="3511312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7350125" y="3099832"/>
              <a:ext cx="0" cy="3154918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7175500" y="6241812"/>
              <a:ext cx="418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Q</a:t>
              </a:r>
              <a:r>
                <a:rPr kumimoji="1" lang="en-US" altLang="zh-CN" baseline="-25000" dirty="0" smtClean="0"/>
                <a:t>π</a:t>
              </a:r>
              <a:endParaRPr kumimoji="1" lang="zh-CN" altLang="en-US" baseline="-250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441494" y="3226316"/>
            <a:ext cx="2305382" cy="369332"/>
            <a:chOff x="4377993" y="3258066"/>
            <a:chExt cx="3067382" cy="369332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4913682" y="3489325"/>
              <a:ext cx="2531693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377993" y="3258066"/>
              <a:ext cx="56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ATC</a:t>
              </a:r>
              <a:endParaRPr kumimoji="1"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080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kumimoji="1" lang="en-US" altLang="zh-CN" dirty="0" smtClean="0"/>
              <a:t>Student Council is planning a winter dance and commissions your economics class to do a profit analysis to help them decide how much to sell tickets for. Put together a proposal that includes the following information:</a:t>
            </a:r>
          </a:p>
          <a:p>
            <a:pPr marL="45720" indent="0">
              <a:buNone/>
            </a:pPr>
            <a:endParaRPr kumimoji="1" lang="en-US" altLang="zh-CN" dirty="0" smtClean="0"/>
          </a:p>
          <a:p>
            <a:r>
              <a:rPr kumimoji="1" lang="en-US" altLang="zh-CN" b="1" u="sng" dirty="0" smtClean="0"/>
              <a:t>Fixed Costs</a:t>
            </a:r>
            <a:r>
              <a:rPr kumimoji="1" lang="en-US" altLang="zh-CN" dirty="0" smtClean="0"/>
              <a:t>: list the individual fixed costs and approximate how much they would cost.</a:t>
            </a:r>
          </a:p>
          <a:p>
            <a:r>
              <a:rPr kumimoji="1" lang="en-US" altLang="zh-CN" b="1" u="sng" dirty="0" smtClean="0"/>
              <a:t>Variable Costs</a:t>
            </a:r>
            <a:r>
              <a:rPr kumimoji="1" lang="en-US" altLang="zh-CN" dirty="0" smtClean="0"/>
              <a:t>: list the individual variable costs and approximate how much they would cost.</a:t>
            </a:r>
          </a:p>
          <a:p>
            <a:r>
              <a:rPr kumimoji="1" lang="en-US" altLang="zh-CN" b="1" u="sng" dirty="0" smtClean="0"/>
              <a:t>Total Cost Function</a:t>
            </a:r>
            <a:r>
              <a:rPr kumimoji="1" lang="en-US" altLang="zh-CN" dirty="0" smtClean="0"/>
              <a:t>: TC = FC + VC(x), where x represents the number of students that attend</a:t>
            </a:r>
          </a:p>
          <a:p>
            <a:r>
              <a:rPr kumimoji="1" lang="en-US" altLang="zh-CN" b="1" u="sng" dirty="0" smtClean="0"/>
              <a:t>Ticket Price</a:t>
            </a:r>
            <a:r>
              <a:rPr kumimoji="1" lang="en-US" altLang="zh-CN" dirty="0" smtClean="0"/>
              <a:t>: how much would students be willing to pay to attend a school dance?</a:t>
            </a:r>
          </a:p>
          <a:p>
            <a:r>
              <a:rPr kumimoji="1" lang="en-US" altLang="zh-CN" b="1" u="sng" dirty="0" smtClean="0"/>
              <a:t>Profit</a:t>
            </a:r>
            <a:r>
              <a:rPr kumimoji="1" lang="en-US" altLang="zh-CN" dirty="0" smtClean="0"/>
              <a:t>: Should the school throw a winter dance? Justify your reasoning using economics to support your argument.</a:t>
            </a:r>
            <a:endParaRPr kumimoji="1" lang="zh-CN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Profit Analysis 1 – Winter Dance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3376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kumimoji="1" lang="en-US" altLang="zh-CN" dirty="0" smtClean="0"/>
              <a:t>Student Council is planning to host another movie night and commissions your economics class to do a profit analysis to help them decide how much to sell tickets for. Put together a proposal that includes the following information:</a:t>
            </a:r>
          </a:p>
          <a:p>
            <a:pPr marL="45720" indent="0">
              <a:buNone/>
            </a:pPr>
            <a:endParaRPr kumimoji="1" lang="en-US" altLang="zh-CN" dirty="0" smtClean="0"/>
          </a:p>
          <a:p>
            <a:r>
              <a:rPr kumimoji="1" lang="en-US" altLang="zh-CN" b="1" u="sng" dirty="0" smtClean="0"/>
              <a:t>Fixed Costs</a:t>
            </a:r>
            <a:r>
              <a:rPr kumimoji="1" lang="en-US" altLang="zh-CN" dirty="0" smtClean="0"/>
              <a:t>: list the individual fixed costs and approximate how much they would cost.</a:t>
            </a:r>
          </a:p>
          <a:p>
            <a:r>
              <a:rPr kumimoji="1" lang="en-US" altLang="zh-CN" b="1" u="sng" dirty="0" smtClean="0"/>
              <a:t>Variable Costs</a:t>
            </a:r>
            <a:r>
              <a:rPr kumimoji="1" lang="en-US" altLang="zh-CN" dirty="0" smtClean="0"/>
              <a:t>: list the individual variable costs and approximate how much they would cost.</a:t>
            </a:r>
          </a:p>
          <a:p>
            <a:r>
              <a:rPr kumimoji="1" lang="en-US" altLang="zh-CN" b="1" u="sng" dirty="0" smtClean="0"/>
              <a:t>Total Cost Function</a:t>
            </a:r>
            <a:r>
              <a:rPr kumimoji="1" lang="en-US" altLang="zh-CN" dirty="0" smtClean="0"/>
              <a:t>: TC = FC + VC(x), where x represents the number of students that attend</a:t>
            </a:r>
          </a:p>
          <a:p>
            <a:r>
              <a:rPr kumimoji="1" lang="en-US" altLang="zh-CN" b="1" u="sng" dirty="0" smtClean="0"/>
              <a:t>Ticket Price</a:t>
            </a:r>
            <a:r>
              <a:rPr kumimoji="1" lang="en-US" altLang="zh-CN" dirty="0" smtClean="0"/>
              <a:t>: how much would students be willing to pay to see a movie?</a:t>
            </a:r>
          </a:p>
          <a:p>
            <a:r>
              <a:rPr kumimoji="1" lang="en-US" altLang="zh-CN" b="1" u="sng" dirty="0" smtClean="0"/>
              <a:t>Profit</a:t>
            </a:r>
            <a:r>
              <a:rPr kumimoji="1" lang="en-US" altLang="zh-CN" dirty="0" smtClean="0"/>
              <a:t>: Should student council spend its time organizing a movie night? Justify your reasoning using economics to support your argument.</a:t>
            </a:r>
            <a:endParaRPr kumimoji="1" lang="zh-CN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Profit Analysis 2 – Movie </a:t>
            </a:r>
            <a:r>
              <a:rPr kumimoji="1" lang="en-US" altLang="zh-CN" dirty="0"/>
              <a:t>Night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0492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kumimoji="1" lang="en-US" altLang="zh-CN" dirty="0" smtClean="0"/>
              <a:t>A firm sells wiz-bangs for $10. They employ labor for $50 a day. Use the table below to answer the questions that follow.</a:t>
            </a:r>
          </a:p>
          <a:p>
            <a:pPr marL="45720" indent="0">
              <a:buNone/>
            </a:pPr>
            <a:endParaRPr kumimoji="1" lang="en-US" altLang="zh-CN" dirty="0" smtClean="0"/>
          </a:p>
          <a:p>
            <a:pPr marL="434340" indent="-342900">
              <a:buFont typeface="Wingdings" charset="2"/>
              <a:buAutoNum type="circleNumWdBlackPlain"/>
            </a:pPr>
            <a:r>
              <a:rPr kumimoji="1" lang="en-US" altLang="zh-CN" dirty="0" smtClean="0"/>
              <a:t>What is the marginal product of the 2</a:t>
            </a:r>
            <a:r>
              <a:rPr kumimoji="1" lang="en-US" altLang="zh-CN" baseline="30000" dirty="0" smtClean="0"/>
              <a:t>nd</a:t>
            </a:r>
            <a:r>
              <a:rPr kumimoji="1" lang="en-US" altLang="zh-CN" dirty="0" smtClean="0"/>
              <a:t> worker?</a:t>
            </a:r>
          </a:p>
          <a:p>
            <a:pPr marL="434340" indent="-342900">
              <a:buFont typeface="Wingdings" charset="2"/>
              <a:buAutoNum type="circleNumWdBlackPlain"/>
            </a:pPr>
            <a:r>
              <a:rPr kumimoji="1" lang="en-US" altLang="zh-CN" dirty="0" smtClean="0"/>
              <a:t>When do diminishing marginal returns kick in?</a:t>
            </a:r>
          </a:p>
          <a:p>
            <a:pPr marL="434340" indent="-342900">
              <a:buFont typeface="Wingdings" charset="2"/>
              <a:buAutoNum type="circleNumWdBlackPlain"/>
            </a:pPr>
            <a:r>
              <a:rPr kumimoji="1" lang="en-US" altLang="zh-CN" dirty="0"/>
              <a:t>How many workers should the firm hire to maximize their profits?</a:t>
            </a:r>
          </a:p>
          <a:p>
            <a:pPr marL="434340" indent="-342900">
              <a:buFont typeface="Wingdings" charset="2"/>
              <a:buAutoNum type="circleNumWdBlackPlain"/>
            </a:pPr>
            <a:r>
              <a:rPr kumimoji="1" lang="en-US" altLang="zh-CN" dirty="0"/>
              <a:t>How much profit will the firm earn when it hires the number of workers indicated in question </a:t>
            </a:r>
            <a:r>
              <a:rPr kumimoji="1" lang="en-US" altLang="zh-CN" dirty="0" smtClean="0"/>
              <a:t>(3)?</a:t>
            </a:r>
          </a:p>
          <a:p>
            <a:pPr marL="434340" indent="-342900">
              <a:buFont typeface="Wingdings" charset="2"/>
              <a:buAutoNum type="circleNumWdBlackPlain"/>
            </a:pPr>
            <a:endParaRPr kumimoji="1"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Warm-Up 1</a:t>
            </a:r>
            <a:endParaRPr kumimoji="1" lang="zh-CN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150170"/>
              </p:ext>
            </p:extLst>
          </p:nvPr>
        </p:nvGraphicFramePr>
        <p:xfrm>
          <a:off x="5064125" y="2000250"/>
          <a:ext cx="3222626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313"/>
                <a:gridCol w="16113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 Workers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 Wiz-Bangs Produced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18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23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27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32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76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kumimoji="1" lang="en-US" altLang="zh-CN" dirty="0" smtClean="0"/>
              <a:t>A firm sells wiz-bangs for $10. They employ labor for $50 a day. Use the table below to answer the questions that follow.</a:t>
            </a:r>
          </a:p>
          <a:p>
            <a:pPr marL="45720" indent="0">
              <a:buNone/>
            </a:pPr>
            <a:endParaRPr kumimoji="1" lang="en-US" altLang="zh-CN" dirty="0" smtClean="0"/>
          </a:p>
          <a:p>
            <a:pPr marL="434340" indent="-342900">
              <a:buFont typeface="Wingdings" charset="2"/>
              <a:buAutoNum type="circleNumWdBlackPlain"/>
            </a:pPr>
            <a:r>
              <a:rPr kumimoji="1" lang="en-US" altLang="zh-CN" dirty="0" smtClean="0"/>
              <a:t>What is the marginal product of the 2</a:t>
            </a:r>
            <a:r>
              <a:rPr kumimoji="1" lang="en-US" altLang="zh-CN" baseline="30000" dirty="0" smtClean="0"/>
              <a:t>nd</a:t>
            </a:r>
            <a:r>
              <a:rPr kumimoji="1" lang="en-US" altLang="zh-CN" dirty="0" smtClean="0"/>
              <a:t> worker?</a:t>
            </a:r>
          </a:p>
          <a:p>
            <a:pPr marL="434340" indent="-342900">
              <a:buFont typeface="Wingdings" charset="2"/>
              <a:buAutoNum type="circleNumWdBlackPlain"/>
            </a:pPr>
            <a:r>
              <a:rPr kumimoji="1" lang="en-US" altLang="zh-CN" dirty="0" smtClean="0"/>
              <a:t>When do diminishing marginal returns kick in?</a:t>
            </a:r>
          </a:p>
          <a:p>
            <a:pPr marL="434340" indent="-342900">
              <a:buFont typeface="Wingdings" charset="2"/>
              <a:buAutoNum type="circleNumWdBlackPlain"/>
            </a:pPr>
            <a:r>
              <a:rPr kumimoji="1" lang="en-US" altLang="zh-CN" dirty="0"/>
              <a:t>How many workers should the firm hire to maximize their profits?</a:t>
            </a:r>
          </a:p>
          <a:p>
            <a:pPr marL="434340" indent="-342900">
              <a:buFont typeface="Wingdings" charset="2"/>
              <a:buAutoNum type="circleNumWdBlackPlain"/>
            </a:pPr>
            <a:r>
              <a:rPr kumimoji="1" lang="en-US" altLang="zh-CN" dirty="0"/>
              <a:t>How much profit will the firm earn when it hires the number of workers indicated in question </a:t>
            </a:r>
            <a:r>
              <a:rPr kumimoji="1" lang="en-US" altLang="zh-CN" dirty="0" smtClean="0"/>
              <a:t>(3)?</a:t>
            </a:r>
          </a:p>
          <a:p>
            <a:pPr marL="434340" indent="-342900">
              <a:buFont typeface="Wingdings" charset="2"/>
              <a:buAutoNum type="circleNumWdBlackPlain"/>
            </a:pPr>
            <a:endParaRPr kumimoji="1"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Warm-Up 1 - Answer</a:t>
            </a:r>
            <a:endParaRPr kumimoji="1" lang="zh-CN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098448"/>
              </p:ext>
            </p:extLst>
          </p:nvPr>
        </p:nvGraphicFramePr>
        <p:xfrm>
          <a:off x="4543425" y="2333625"/>
          <a:ext cx="426646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77"/>
                <a:gridCol w="711077"/>
                <a:gridCol w="711077"/>
                <a:gridCol w="711077"/>
                <a:gridCol w="711077"/>
                <a:gridCol w="7110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Q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MP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TR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TC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π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18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180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230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27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270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320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350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-20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880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kumimoji="1" lang="en-US" altLang="zh-CN" dirty="0" smtClean="0"/>
              <a:t>Cards Against Humanity sold boxes of poop for $11.</a:t>
            </a:r>
          </a:p>
          <a:p>
            <a:pPr marL="548640" indent="-457200">
              <a:buFont typeface="Wingdings" charset="2"/>
              <a:buAutoNum type="circleNumWdBlackPlain"/>
            </a:pPr>
            <a:r>
              <a:rPr kumimoji="1" lang="en-US" altLang="zh-CN" dirty="0" smtClean="0"/>
              <a:t>What is the total fixed cost of the firm?</a:t>
            </a:r>
          </a:p>
          <a:p>
            <a:pPr marL="548640" indent="-457200">
              <a:buFont typeface="Wingdings" charset="2"/>
              <a:buAutoNum type="circleNumWdBlackPlain"/>
            </a:pPr>
            <a:r>
              <a:rPr kumimoji="1" lang="en-US" altLang="zh-CN" dirty="0" smtClean="0"/>
              <a:t>What is the total variable cost of the firm when they produce 3 boxes of poop?</a:t>
            </a:r>
          </a:p>
          <a:p>
            <a:pPr marL="548640" indent="-457200">
              <a:buFont typeface="Wingdings" charset="2"/>
              <a:buAutoNum type="circleNumWdBlackPlain"/>
            </a:pPr>
            <a:r>
              <a:rPr kumimoji="1" lang="en-US" altLang="zh-CN" dirty="0" smtClean="0"/>
              <a:t>What is the marginal cost of the 4</a:t>
            </a:r>
            <a:r>
              <a:rPr kumimoji="1" lang="en-US" altLang="zh-CN" baseline="30000" dirty="0" smtClean="0"/>
              <a:t>th</a:t>
            </a:r>
            <a:r>
              <a:rPr kumimoji="1" lang="en-US" altLang="zh-CN" dirty="0" smtClean="0"/>
              <a:t> box of poop?</a:t>
            </a:r>
          </a:p>
          <a:p>
            <a:pPr marL="548640" indent="-457200">
              <a:buFont typeface="Wingdings" charset="2"/>
              <a:buAutoNum type="circleNumWdBlackPlain"/>
            </a:pPr>
            <a:r>
              <a:rPr kumimoji="1" lang="en-US" altLang="zh-CN" dirty="0" smtClean="0"/>
              <a:t>How many boxes of poop should CAH produce if they want to maximize their profits?</a:t>
            </a:r>
          </a:p>
          <a:p>
            <a:pPr marL="548640" indent="-457200">
              <a:buFont typeface="Wingdings" charset="2"/>
              <a:buAutoNum type="circleNumWdBlackPlain"/>
            </a:pPr>
            <a:r>
              <a:rPr kumimoji="1" lang="en-US" altLang="zh-CN" dirty="0" smtClean="0"/>
              <a:t>How much profit will CAH earn if they produce the number of boxes indicated in (4)?</a:t>
            </a:r>
          </a:p>
          <a:p>
            <a:pPr marL="822960" lvl="1" indent="-457200">
              <a:buFont typeface="Wingdings" charset="2"/>
              <a:buAutoNum type="circleNumWdBlackPlain"/>
            </a:pPr>
            <a:endParaRPr kumimoji="1" lang="zh-CN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Warm-Up 2</a:t>
            </a:r>
            <a:endParaRPr kumimoji="1" lang="zh-CN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134208"/>
              </p:ext>
            </p:extLst>
          </p:nvPr>
        </p:nvGraphicFramePr>
        <p:xfrm>
          <a:off x="5064125" y="2000250"/>
          <a:ext cx="3222626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313"/>
                <a:gridCol w="16113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 Boxes of Poop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Total Cost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16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27.50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34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42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53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65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39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kumimoji="1" lang="en-US" altLang="zh-CN" dirty="0" smtClean="0"/>
              <a:t>Cards Against Humanity sold boxes of poop for $11.</a:t>
            </a:r>
          </a:p>
          <a:p>
            <a:pPr marL="548640" indent="-457200">
              <a:buFont typeface="Wingdings" charset="2"/>
              <a:buAutoNum type="circleNumWdBlackPlain"/>
            </a:pPr>
            <a:r>
              <a:rPr kumimoji="1" lang="en-US" altLang="zh-CN" dirty="0" smtClean="0"/>
              <a:t>What is the total fixed cost of the firm?</a:t>
            </a:r>
          </a:p>
          <a:p>
            <a:pPr marL="548640" indent="-457200">
              <a:buFont typeface="Wingdings" charset="2"/>
              <a:buAutoNum type="circleNumWdBlackPlain"/>
            </a:pPr>
            <a:r>
              <a:rPr kumimoji="1" lang="en-US" altLang="zh-CN" dirty="0" smtClean="0"/>
              <a:t>What is the total variable cost of the firm when they produce 3 boxes of poop?</a:t>
            </a:r>
          </a:p>
          <a:p>
            <a:pPr marL="548640" indent="-457200">
              <a:buFont typeface="Wingdings" charset="2"/>
              <a:buAutoNum type="circleNumWdBlackPlain"/>
            </a:pPr>
            <a:r>
              <a:rPr kumimoji="1" lang="en-US" altLang="zh-CN" dirty="0" smtClean="0"/>
              <a:t>What is the marginal cost of the 4</a:t>
            </a:r>
            <a:r>
              <a:rPr kumimoji="1" lang="en-US" altLang="zh-CN" baseline="30000" dirty="0" smtClean="0"/>
              <a:t>th</a:t>
            </a:r>
            <a:r>
              <a:rPr kumimoji="1" lang="en-US" altLang="zh-CN" dirty="0" smtClean="0"/>
              <a:t> box of poop?</a:t>
            </a:r>
          </a:p>
          <a:p>
            <a:pPr marL="548640" indent="-457200">
              <a:buFont typeface="Wingdings" charset="2"/>
              <a:buAutoNum type="circleNumWdBlackPlain"/>
            </a:pPr>
            <a:r>
              <a:rPr kumimoji="1" lang="en-US" altLang="zh-CN" dirty="0" smtClean="0"/>
              <a:t>How many boxes of poop should CAH produce if they want to maximize their profits?</a:t>
            </a:r>
          </a:p>
          <a:p>
            <a:pPr marL="548640" indent="-457200">
              <a:buFont typeface="Wingdings" charset="2"/>
              <a:buAutoNum type="circleNumWdBlackPlain"/>
            </a:pPr>
            <a:r>
              <a:rPr kumimoji="1" lang="en-US" altLang="zh-CN" dirty="0" smtClean="0"/>
              <a:t>How much profit will CAH earn if they produce the number of boxes indicated in (4)?</a:t>
            </a:r>
          </a:p>
          <a:p>
            <a:pPr marL="822960" lvl="1" indent="-457200">
              <a:buFont typeface="Wingdings" charset="2"/>
              <a:buAutoNum type="circleNumWdBlackPlain"/>
            </a:pPr>
            <a:endParaRPr kumimoji="1" lang="zh-CN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Warm-Up 2 - Answer</a:t>
            </a:r>
            <a:endParaRPr kumimoji="1" lang="zh-CN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453763"/>
              </p:ext>
            </p:extLst>
          </p:nvPr>
        </p:nvGraphicFramePr>
        <p:xfrm>
          <a:off x="5064125" y="2000250"/>
          <a:ext cx="322262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657"/>
                <a:gridCol w="805657"/>
                <a:gridCol w="805657"/>
                <a:gridCol w="80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Q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TC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TR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π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-16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-11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27.50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-5.50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66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431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Profit Maximization: Q</a:t>
            </a:r>
            <a:r>
              <a:rPr kumimoji="1" lang="en-US" altLang="zh-CN" baseline="-25000" dirty="0" smtClean="0"/>
              <a:t>π</a:t>
            </a:r>
            <a:r>
              <a:rPr kumimoji="1" lang="en-US" altLang="zh-CN" dirty="0" smtClean="0"/>
              <a:t> determined where MR = MC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To earn profit: P &gt; ATC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To breakeven (achieve normal accounting profits): P = ATC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To operate at a loss: AVC &lt; P &lt; ATC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To shutdown: P &lt; AVC</a:t>
            </a:r>
            <a:endParaRPr kumimoji="1"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Profit Rules for Firms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162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en-US" altLang="zh-CN" dirty="0" smtClean="0"/>
              <a:t>Sketch a cost curve graph that shows a firm…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Earning positive economic profit</a:t>
            </a:r>
          </a:p>
          <a:p>
            <a:r>
              <a:rPr kumimoji="1" lang="en-US" altLang="zh-CN" dirty="0" smtClean="0"/>
              <a:t>Identify the profit-maximizing level of output</a:t>
            </a:r>
          </a:p>
          <a:p>
            <a:r>
              <a:rPr kumimoji="1" lang="en-US" altLang="zh-CN" dirty="0" smtClean="0"/>
              <a:t>State the relationship between MR and ATC/AVC</a:t>
            </a:r>
          </a:p>
          <a:p>
            <a:r>
              <a:rPr kumimoji="1" lang="en-US" altLang="zh-CN" dirty="0" smtClean="0"/>
              <a:t>Shade the region that represents the total profit earned by the company</a:t>
            </a:r>
            <a:endParaRPr kumimoji="1"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Practice #1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8376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en-US" altLang="zh-CN" dirty="0" smtClean="0"/>
              <a:t>Sketch a cost curve graph that shows a firm…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Earning positive economic profit</a:t>
            </a:r>
          </a:p>
          <a:p>
            <a:r>
              <a:rPr kumimoji="1" lang="en-US" altLang="zh-CN" dirty="0" smtClean="0"/>
              <a:t>Identify the profit-maximizing level of output</a:t>
            </a:r>
          </a:p>
          <a:p>
            <a:r>
              <a:rPr kumimoji="1" lang="en-US" altLang="zh-CN" dirty="0" smtClean="0"/>
              <a:t>State the relationship between MR and ATC/AVC</a:t>
            </a:r>
          </a:p>
          <a:p>
            <a:r>
              <a:rPr kumimoji="1" lang="en-US" altLang="zh-CN" dirty="0" smtClean="0"/>
              <a:t>Shade the region that represents the total profit earned by the company</a:t>
            </a:r>
            <a:endParaRPr kumimoji="1"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Practice #1</a:t>
            </a:r>
            <a:endParaRPr kumimoji="1" lang="zh-CN" alt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913682" y="2095500"/>
            <a:ext cx="3507635" cy="4159250"/>
            <a:chOff x="5254625" y="2095500"/>
            <a:chExt cx="2651125" cy="26035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254625" y="2095500"/>
              <a:ext cx="0" cy="26035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254625" y="4699000"/>
              <a:ext cx="265112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397500" y="2301875"/>
            <a:ext cx="2630438" cy="3362640"/>
            <a:chOff x="5365750" y="2301875"/>
            <a:chExt cx="2630438" cy="3362640"/>
          </a:xfrm>
        </p:grpSpPr>
        <p:sp>
          <p:nvSpPr>
            <p:cNvPr id="14" name="Freeform 13"/>
            <p:cNvSpPr/>
            <p:nvPr/>
          </p:nvSpPr>
          <p:spPr>
            <a:xfrm>
              <a:off x="5365750" y="2587625"/>
              <a:ext cx="2190750" cy="3076890"/>
            </a:xfrm>
            <a:custGeom>
              <a:avLst/>
              <a:gdLst>
                <a:gd name="connsiteX0" fmla="*/ 0 w 2190750"/>
                <a:gd name="connsiteY0" fmla="*/ 2667000 h 3076890"/>
                <a:gd name="connsiteX1" fmla="*/ 825500 w 2190750"/>
                <a:gd name="connsiteY1" fmla="*/ 2857500 h 3076890"/>
                <a:gd name="connsiteX2" fmla="*/ 2190750 w 2190750"/>
                <a:gd name="connsiteY2" fmla="*/ 0 h 307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0" h="3076890">
                  <a:moveTo>
                    <a:pt x="0" y="2667000"/>
                  </a:moveTo>
                  <a:cubicBezTo>
                    <a:pt x="230187" y="2984500"/>
                    <a:pt x="460375" y="3302000"/>
                    <a:pt x="825500" y="2857500"/>
                  </a:cubicBezTo>
                  <a:cubicBezTo>
                    <a:pt x="1190625" y="2413000"/>
                    <a:pt x="2190750" y="0"/>
                    <a:pt x="2190750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93000" y="2301875"/>
              <a:ext cx="503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MC</a:t>
              </a:r>
              <a:endParaRPr kumimoji="1" lang="zh-CN" alt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635625" y="2587625"/>
            <a:ext cx="3488183" cy="937723"/>
            <a:chOff x="5635625" y="2587625"/>
            <a:chExt cx="3488183" cy="937723"/>
          </a:xfrm>
        </p:grpSpPr>
        <p:sp>
          <p:nvSpPr>
            <p:cNvPr id="17" name="Freeform 16"/>
            <p:cNvSpPr/>
            <p:nvPr/>
          </p:nvSpPr>
          <p:spPr>
            <a:xfrm>
              <a:off x="5635625" y="2841625"/>
              <a:ext cx="2921000" cy="683723"/>
            </a:xfrm>
            <a:custGeom>
              <a:avLst/>
              <a:gdLst>
                <a:gd name="connsiteX0" fmla="*/ 0 w 2921000"/>
                <a:gd name="connsiteY0" fmla="*/ 127000 h 683723"/>
                <a:gd name="connsiteX1" fmla="*/ 1587500 w 2921000"/>
                <a:gd name="connsiteY1" fmla="*/ 682625 h 683723"/>
                <a:gd name="connsiteX2" fmla="*/ 2921000 w 2921000"/>
                <a:gd name="connsiteY2" fmla="*/ 0 h 68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1000" h="683723">
                  <a:moveTo>
                    <a:pt x="0" y="127000"/>
                  </a:moveTo>
                  <a:cubicBezTo>
                    <a:pt x="550333" y="415396"/>
                    <a:pt x="1100667" y="703792"/>
                    <a:pt x="1587500" y="682625"/>
                  </a:cubicBezTo>
                  <a:cubicBezTo>
                    <a:pt x="2074333" y="661458"/>
                    <a:pt x="2921000" y="0"/>
                    <a:pt x="2921000" y="0"/>
                  </a:cubicBezTo>
                </a:path>
              </a:pathLst>
            </a:cu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556625" y="2587625"/>
              <a:ext cx="56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ATC</a:t>
              </a:r>
              <a:endParaRPr kumimoji="1" lang="zh-CN" alt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34000" y="3320534"/>
            <a:ext cx="3530623" cy="868389"/>
            <a:chOff x="5334000" y="3320534"/>
            <a:chExt cx="3530623" cy="868389"/>
          </a:xfrm>
        </p:grpSpPr>
        <p:sp>
          <p:nvSpPr>
            <p:cNvPr id="19" name="TextBox 18"/>
            <p:cNvSpPr txBox="1"/>
            <p:nvPr/>
          </p:nvSpPr>
          <p:spPr>
            <a:xfrm>
              <a:off x="8281999" y="3320534"/>
              <a:ext cx="5826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AVC</a:t>
              </a:r>
              <a:endParaRPr kumimoji="1" lang="zh-CN" altLang="en-US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334000" y="3505200"/>
              <a:ext cx="2921000" cy="683723"/>
            </a:xfrm>
            <a:custGeom>
              <a:avLst/>
              <a:gdLst>
                <a:gd name="connsiteX0" fmla="*/ 0 w 2921000"/>
                <a:gd name="connsiteY0" fmla="*/ 127000 h 683723"/>
                <a:gd name="connsiteX1" fmla="*/ 1587500 w 2921000"/>
                <a:gd name="connsiteY1" fmla="*/ 682625 h 683723"/>
                <a:gd name="connsiteX2" fmla="*/ 2921000 w 2921000"/>
                <a:gd name="connsiteY2" fmla="*/ 0 h 68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1000" h="683723">
                  <a:moveTo>
                    <a:pt x="0" y="127000"/>
                  </a:moveTo>
                  <a:cubicBezTo>
                    <a:pt x="550333" y="415396"/>
                    <a:pt x="1100667" y="703792"/>
                    <a:pt x="1587500" y="682625"/>
                  </a:cubicBezTo>
                  <a:cubicBezTo>
                    <a:pt x="2074333" y="661458"/>
                    <a:pt x="2921000" y="0"/>
                    <a:pt x="2921000" y="0"/>
                  </a:cubicBezTo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8411815" y="6094730"/>
            <a:ext cx="333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52200" y="1726168"/>
            <a:ext cx="322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913682" y="2782332"/>
            <a:ext cx="4185189" cy="369332"/>
            <a:chOff x="4913682" y="2956957"/>
            <a:chExt cx="4185189" cy="369332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4913682" y="3099832"/>
              <a:ext cx="3642943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8581031" y="2956957"/>
              <a:ext cx="517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MR</a:t>
              </a:r>
              <a:endParaRPr kumimoji="1" lang="zh-CN" alt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270750" y="2915166"/>
            <a:ext cx="418729" cy="3695978"/>
            <a:chOff x="7175500" y="3099832"/>
            <a:chExt cx="418729" cy="3511312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7350125" y="3099832"/>
              <a:ext cx="0" cy="3154918"/>
            </a:xfrm>
            <a:prstGeom prst="line">
              <a:avLst/>
            </a:prstGeom>
            <a:ln w="9525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175500" y="6241812"/>
              <a:ext cx="418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Q</a:t>
              </a:r>
              <a:r>
                <a:rPr kumimoji="1" lang="en-US" altLang="zh-CN" baseline="-25000" dirty="0" smtClean="0"/>
                <a:t>π</a:t>
              </a:r>
              <a:endParaRPr kumimoji="1" lang="zh-CN" altLang="en-US" baseline="-2500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590718" y="2724666"/>
            <a:ext cx="322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endParaRPr kumimoji="1" lang="zh-CN" alt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4377993" y="3258066"/>
            <a:ext cx="3067382" cy="369332"/>
            <a:chOff x="4377993" y="3258066"/>
            <a:chExt cx="3067382" cy="369332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4913682" y="3489325"/>
              <a:ext cx="2531693" cy="0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377993" y="3258066"/>
              <a:ext cx="567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ATC</a:t>
              </a:r>
              <a:endParaRPr kumimoji="1" lang="zh-CN" altLang="en-US" dirty="0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913682" y="2925207"/>
            <a:ext cx="2531693" cy="56411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mtClean="0"/>
              <a:t>π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2813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en-US" altLang="zh-CN" dirty="0" smtClean="0"/>
              <a:t>Sketch a cost curve graph that shows a firm…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r>
              <a:rPr kumimoji="1" lang="en-US" altLang="zh-CN" dirty="0" smtClean="0"/>
              <a:t>Earning negative economic profit, but chooses to continue to operate</a:t>
            </a:r>
          </a:p>
          <a:p>
            <a:r>
              <a:rPr kumimoji="1" lang="en-US" altLang="zh-CN" dirty="0" smtClean="0"/>
              <a:t>Identify the profit-maximizing level of output</a:t>
            </a:r>
          </a:p>
          <a:p>
            <a:r>
              <a:rPr kumimoji="1" lang="en-US" altLang="zh-CN" dirty="0" smtClean="0"/>
              <a:t>State the relationship between MR and ATC/AVC</a:t>
            </a:r>
          </a:p>
          <a:p>
            <a:r>
              <a:rPr kumimoji="1" lang="en-US" altLang="zh-CN" dirty="0" smtClean="0"/>
              <a:t>Shade the region that represents the total profit earned by the company</a:t>
            </a:r>
            <a:endParaRPr kumimoji="1"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Practice #2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020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1669</TotalTime>
  <Words>1312</Words>
  <Application>Microsoft Macintosh PowerPoint</Application>
  <PresentationFormat>On-screen Show (4:3)</PresentationFormat>
  <Paragraphs>268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</vt:lpstr>
      <vt:lpstr>Sketching the Firm’s Cost Curves</vt:lpstr>
      <vt:lpstr>Warm-Up 1</vt:lpstr>
      <vt:lpstr>Warm-Up 1 - Answer</vt:lpstr>
      <vt:lpstr>Warm-Up 2</vt:lpstr>
      <vt:lpstr>Warm-Up 2 - Answer</vt:lpstr>
      <vt:lpstr>Profit Rules for Firms</vt:lpstr>
      <vt:lpstr>Practice #1</vt:lpstr>
      <vt:lpstr>Practice #1</vt:lpstr>
      <vt:lpstr>Practice #2</vt:lpstr>
      <vt:lpstr>Practice #2</vt:lpstr>
      <vt:lpstr>Practice #3</vt:lpstr>
      <vt:lpstr>Practice #3</vt:lpstr>
      <vt:lpstr>Practice #4</vt:lpstr>
      <vt:lpstr>Practice #4</vt:lpstr>
      <vt:lpstr>Profit Analysis 1 – Winter Dance</vt:lpstr>
      <vt:lpstr>Profit Analysis 2 – Movie Night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McKinney</dc:creator>
  <cp:lastModifiedBy>William McKinney</cp:lastModifiedBy>
  <cp:revision>27</cp:revision>
  <dcterms:created xsi:type="dcterms:W3CDTF">2015-01-07T10:18:06Z</dcterms:created>
  <dcterms:modified xsi:type="dcterms:W3CDTF">2015-01-08T14:07:49Z</dcterms:modified>
</cp:coreProperties>
</file>