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8"/>
  </p:notesMasterIdLst>
  <p:handoutMasterIdLst>
    <p:handoutMasterId r:id="rId69"/>
  </p:handoutMasterIdLst>
  <p:sldIdLst>
    <p:sldId id="256" r:id="rId2"/>
    <p:sldId id="257" r:id="rId3"/>
    <p:sldId id="258" r:id="rId4"/>
    <p:sldId id="261" r:id="rId5"/>
    <p:sldId id="262" r:id="rId6"/>
    <p:sldId id="263" r:id="rId7"/>
    <p:sldId id="264" r:id="rId8"/>
    <p:sldId id="265" r:id="rId9"/>
    <p:sldId id="267" r:id="rId10"/>
    <p:sldId id="329" r:id="rId11"/>
    <p:sldId id="330" r:id="rId12"/>
    <p:sldId id="259" r:id="rId13"/>
    <p:sldId id="260" r:id="rId14"/>
    <p:sldId id="266" r:id="rId15"/>
    <p:sldId id="268" r:id="rId16"/>
    <p:sldId id="269" r:id="rId17"/>
    <p:sldId id="271" r:id="rId18"/>
    <p:sldId id="272" r:id="rId19"/>
    <p:sldId id="273" r:id="rId20"/>
    <p:sldId id="274" r:id="rId21"/>
    <p:sldId id="276" r:id="rId22"/>
    <p:sldId id="275" r:id="rId23"/>
    <p:sldId id="278" r:id="rId24"/>
    <p:sldId id="277" r:id="rId25"/>
    <p:sldId id="280" r:id="rId26"/>
    <p:sldId id="281" r:id="rId27"/>
    <p:sldId id="288" r:id="rId28"/>
    <p:sldId id="289" r:id="rId29"/>
    <p:sldId id="290" r:id="rId30"/>
    <p:sldId id="282" r:id="rId31"/>
    <p:sldId id="291" r:id="rId32"/>
    <p:sldId id="293" r:id="rId33"/>
    <p:sldId id="294" r:id="rId34"/>
    <p:sldId id="284" r:id="rId35"/>
    <p:sldId id="285" r:id="rId36"/>
    <p:sldId id="283" r:id="rId37"/>
    <p:sldId id="304" r:id="rId38"/>
    <p:sldId id="303" r:id="rId39"/>
    <p:sldId id="286" r:id="rId40"/>
    <p:sldId id="295" r:id="rId41"/>
    <p:sldId id="297" r:id="rId42"/>
    <p:sldId id="298" r:id="rId43"/>
    <p:sldId id="299" r:id="rId44"/>
    <p:sldId id="300" r:id="rId45"/>
    <p:sldId id="306" r:id="rId46"/>
    <p:sldId id="296"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CC66"/>
    <a:srgbClr val="FF0080"/>
    <a:srgbClr val="0080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8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1" Type="http://schemas.openxmlformats.org/officeDocument/2006/relationships/image" Target="../media/image5.emf"/><Relationship Id="rId2"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CDD747-8290-8F41-AE6B-3045EACCCA62}" type="datetimeFigureOut">
              <a:rPr kumimoji="1" lang="zh-CN" altLang="en-US" smtClean="0"/>
              <a:t>12/9/14</a:t>
            </a:fld>
            <a:endParaRPr kumimoji="1"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3DC64B-473C-7646-A8FF-E2B8D7602B1C}" type="slidenum">
              <a:rPr kumimoji="1" lang="zh-CN" altLang="en-US" smtClean="0"/>
              <a:t>‹#›</a:t>
            </a:fld>
            <a:endParaRPr kumimoji="1" lang="zh-CN" altLang="en-US"/>
          </a:p>
        </p:txBody>
      </p:sp>
    </p:spTree>
    <p:extLst>
      <p:ext uri="{BB962C8B-B14F-4D97-AF65-F5344CB8AC3E}">
        <p14:creationId xmlns:p14="http://schemas.microsoft.com/office/powerpoint/2010/main" val="3743591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B212A-6B97-AB44-B8FF-0D322C46756B}" type="datetimeFigureOut">
              <a:rPr lang="en-US" smtClean="0"/>
              <a:t>12/9/14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93D518-87B0-774C-9C6D-773D17E06732}" type="slidenum">
              <a:rPr lang="en-US" smtClean="0"/>
              <a:t>‹#›</a:t>
            </a:fld>
            <a:endParaRPr lang="en-US"/>
          </a:p>
        </p:txBody>
      </p:sp>
    </p:spTree>
    <p:extLst>
      <p:ext uri="{BB962C8B-B14F-4D97-AF65-F5344CB8AC3E}">
        <p14:creationId xmlns:p14="http://schemas.microsoft.com/office/powerpoint/2010/main" val="30122847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a:t>
            </a:r>
            <a:r>
              <a:rPr lang="en-US" baseline="0" dirty="0" smtClean="0"/>
              <a:t> a, e, and c are within your budget. Point e lies along the highest indifference curve.</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13</a:t>
            </a:fld>
            <a:endParaRPr lang="en-US"/>
          </a:p>
        </p:txBody>
      </p:sp>
    </p:spTree>
    <p:extLst>
      <p:ext uri="{BB962C8B-B14F-4D97-AF65-F5344CB8AC3E}">
        <p14:creationId xmlns:p14="http://schemas.microsoft.com/office/powerpoint/2010/main" val="2925620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Increasing returns to scale occur where the graph is concave up</a:t>
            </a:r>
          </a:p>
          <a:p>
            <a:pPr marL="171450" indent="-171450">
              <a:buFont typeface="Arial"/>
              <a:buChar char="•"/>
            </a:pPr>
            <a:r>
              <a:rPr lang="en-US" dirty="0" smtClean="0"/>
              <a:t>Decreasing returns to scale occur where the graph is concave down, but still increasing</a:t>
            </a:r>
          </a:p>
          <a:p>
            <a:pPr marL="171450" indent="-171450">
              <a:buFont typeface="Arial"/>
              <a:buChar char="•"/>
            </a:pPr>
            <a:r>
              <a:rPr lang="en-US" dirty="0" smtClean="0"/>
              <a:t>Negative</a:t>
            </a:r>
            <a:r>
              <a:rPr lang="en-US" baseline="0" dirty="0" smtClean="0"/>
              <a:t> returns to scale occur where the graph is concave down, but decreasing</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54</a:t>
            </a:fld>
            <a:endParaRPr lang="en-US"/>
          </a:p>
        </p:txBody>
      </p:sp>
    </p:spTree>
    <p:extLst>
      <p:ext uri="{BB962C8B-B14F-4D97-AF65-F5344CB8AC3E}">
        <p14:creationId xmlns:p14="http://schemas.microsoft.com/office/powerpoint/2010/main" val="2526643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Increasing returns to scale occur where the graph is concave up</a:t>
            </a:r>
          </a:p>
          <a:p>
            <a:pPr marL="171450" indent="-171450">
              <a:buFont typeface="Arial"/>
              <a:buChar char="•"/>
            </a:pPr>
            <a:r>
              <a:rPr lang="en-US" dirty="0" smtClean="0"/>
              <a:t>Decreasing returns to scale occur where the graph is concave down, but still increasing</a:t>
            </a:r>
          </a:p>
          <a:p>
            <a:pPr marL="171450" indent="-171450">
              <a:buFont typeface="Arial"/>
              <a:buChar char="•"/>
            </a:pPr>
            <a:r>
              <a:rPr lang="en-US" dirty="0" smtClean="0"/>
              <a:t>Negative</a:t>
            </a:r>
            <a:r>
              <a:rPr lang="en-US" baseline="0" dirty="0" smtClean="0"/>
              <a:t> returns to scale occur where the graph is concave down, but decreasing</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55</a:t>
            </a:fld>
            <a:endParaRPr lang="en-US"/>
          </a:p>
        </p:txBody>
      </p:sp>
    </p:spTree>
    <p:extLst>
      <p:ext uri="{BB962C8B-B14F-4D97-AF65-F5344CB8AC3E}">
        <p14:creationId xmlns:p14="http://schemas.microsoft.com/office/powerpoint/2010/main" val="2526643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Steps to Solve:</a:t>
            </a:r>
          </a:p>
          <a:p>
            <a:pPr marL="228600" indent="-228600">
              <a:buFont typeface="+mj-lt"/>
              <a:buAutoNum type="arabicPeriod"/>
            </a:pPr>
            <a:r>
              <a:rPr lang="en-US" dirty="0" smtClean="0"/>
              <a:t>Determine all the times</a:t>
            </a:r>
            <a:r>
              <a:rPr lang="en-US" baseline="0" dirty="0" smtClean="0"/>
              <a:t> when MPL/PL = MPK/PK</a:t>
            </a:r>
          </a:p>
          <a:p>
            <a:pPr marL="228600" indent="-228600">
              <a:buFont typeface="+mj-lt"/>
              <a:buAutoNum type="arabicPeriod"/>
            </a:pPr>
            <a:r>
              <a:rPr lang="en-US" baseline="0" dirty="0" smtClean="0"/>
              <a:t>Determine which combination results in the required output (Q=360)</a:t>
            </a:r>
          </a:p>
          <a:p>
            <a:pPr marL="0" indent="0">
              <a:buFont typeface="+mj-lt"/>
              <a:buNone/>
            </a:pPr>
            <a:endParaRPr lang="en-US" baseline="0" dirty="0" smtClean="0"/>
          </a:p>
          <a:p>
            <a:pPr marL="0" indent="0">
              <a:buFont typeface="+mj-lt"/>
              <a:buNone/>
            </a:pPr>
            <a:r>
              <a:rPr lang="en-US" dirty="0" smtClean="0"/>
              <a:t>The best way to produce 360 gadgets is to hire two units of labor and three</a:t>
            </a:r>
            <a:r>
              <a:rPr lang="en-US" baseline="0" dirty="0" smtClean="0"/>
              <a:t> units of capital at a total cost of TC = $5*2 + $10*3 = $40.</a:t>
            </a:r>
            <a:endParaRPr lang="en-US" dirty="0"/>
          </a:p>
        </p:txBody>
      </p:sp>
      <p:sp>
        <p:nvSpPr>
          <p:cNvPr id="4" name="Slide Number Placeholder 3"/>
          <p:cNvSpPr>
            <a:spLocks noGrp="1"/>
          </p:cNvSpPr>
          <p:nvPr>
            <p:ph type="sldNum" sz="quarter" idx="10"/>
          </p:nvPr>
        </p:nvSpPr>
        <p:spPr/>
        <p:txBody>
          <a:bodyPr/>
          <a:lstStyle/>
          <a:p>
            <a:fld id="{7F5FE49A-1977-7F48-8E41-D269BFDB5822}" type="slidenum">
              <a:rPr lang="en-US" smtClean="0"/>
              <a:t>62</a:t>
            </a:fld>
            <a:endParaRPr lang="en-US"/>
          </a:p>
        </p:txBody>
      </p:sp>
    </p:spTree>
    <p:extLst>
      <p:ext uri="{BB962C8B-B14F-4D97-AF65-F5344CB8AC3E}">
        <p14:creationId xmlns:p14="http://schemas.microsoft.com/office/powerpoint/2010/main" val="3595196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Steps to Solve:</a:t>
            </a:r>
          </a:p>
          <a:p>
            <a:pPr marL="228600" indent="-228600">
              <a:buFont typeface="+mj-lt"/>
              <a:buAutoNum type="arabicPeriod"/>
            </a:pPr>
            <a:r>
              <a:rPr lang="en-US" dirty="0" smtClean="0"/>
              <a:t>Determine all the times</a:t>
            </a:r>
            <a:r>
              <a:rPr lang="en-US" baseline="0" dirty="0" smtClean="0"/>
              <a:t> when MPL/PL = MPK/PK</a:t>
            </a:r>
          </a:p>
          <a:p>
            <a:pPr marL="228600" indent="-228600">
              <a:buFont typeface="+mj-lt"/>
              <a:buAutoNum type="arabicPeriod"/>
            </a:pPr>
            <a:r>
              <a:rPr lang="en-US" baseline="0" dirty="0" smtClean="0"/>
              <a:t>Determine which combination results in the required output (Q=360)</a:t>
            </a:r>
          </a:p>
          <a:p>
            <a:pPr marL="0" indent="0">
              <a:buFont typeface="+mj-lt"/>
              <a:buNone/>
            </a:pPr>
            <a:endParaRPr lang="en-US" baseline="0" dirty="0" smtClean="0"/>
          </a:p>
          <a:p>
            <a:pPr marL="0" indent="0">
              <a:buFont typeface="+mj-lt"/>
              <a:buNone/>
            </a:pPr>
            <a:r>
              <a:rPr lang="en-US" dirty="0" smtClean="0"/>
              <a:t>The best way to produce 360 gadgets is to hire two units of labor and three</a:t>
            </a:r>
            <a:r>
              <a:rPr lang="en-US" baseline="0" dirty="0" smtClean="0"/>
              <a:t> units of capital at a total cost of TC = $5*2 + $10*3 = $40.</a:t>
            </a:r>
            <a:endParaRPr lang="en-US" dirty="0"/>
          </a:p>
        </p:txBody>
      </p:sp>
      <p:sp>
        <p:nvSpPr>
          <p:cNvPr id="4" name="Slide Number Placeholder 3"/>
          <p:cNvSpPr>
            <a:spLocks noGrp="1"/>
          </p:cNvSpPr>
          <p:nvPr>
            <p:ph type="sldNum" sz="quarter" idx="10"/>
          </p:nvPr>
        </p:nvSpPr>
        <p:spPr/>
        <p:txBody>
          <a:bodyPr/>
          <a:lstStyle/>
          <a:p>
            <a:fld id="{7F5FE49A-1977-7F48-8E41-D269BFDB5822}" type="slidenum">
              <a:rPr lang="en-US" smtClean="0"/>
              <a:t>65</a:t>
            </a:fld>
            <a:endParaRPr lang="en-US"/>
          </a:p>
        </p:txBody>
      </p:sp>
    </p:spTree>
    <p:extLst>
      <p:ext uri="{BB962C8B-B14F-4D97-AF65-F5344CB8AC3E}">
        <p14:creationId xmlns:p14="http://schemas.microsoft.com/office/powerpoint/2010/main" val="3595196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5FE49A-1977-7F48-8E41-D269BFDB5822}" type="slidenum">
              <a:rPr lang="en-US" smtClean="0"/>
              <a:t>66</a:t>
            </a:fld>
            <a:endParaRPr lang="en-US"/>
          </a:p>
        </p:txBody>
      </p:sp>
    </p:spTree>
    <p:extLst>
      <p:ext uri="{BB962C8B-B14F-4D97-AF65-F5344CB8AC3E}">
        <p14:creationId xmlns:p14="http://schemas.microsoft.com/office/powerpoint/2010/main" val="152015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your budget?</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14</a:t>
            </a:fld>
            <a:endParaRPr lang="en-US"/>
          </a:p>
        </p:txBody>
      </p:sp>
    </p:spTree>
    <p:extLst>
      <p:ext uri="{BB962C8B-B14F-4D97-AF65-F5344CB8AC3E}">
        <p14:creationId xmlns:p14="http://schemas.microsoft.com/office/powerpoint/2010/main" val="3664937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32+14=$46</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18</a:t>
            </a:fld>
            <a:endParaRPr lang="en-US"/>
          </a:p>
        </p:txBody>
      </p:sp>
    </p:spTree>
    <p:extLst>
      <p:ext uri="{BB962C8B-B14F-4D97-AF65-F5344CB8AC3E}">
        <p14:creationId xmlns:p14="http://schemas.microsoft.com/office/powerpoint/2010/main" val="4065007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only need to check the lines in</a:t>
            </a:r>
            <a:r>
              <a:rPr lang="en-US" baseline="0" dirty="0" smtClean="0"/>
              <a:t> color.</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19</a:t>
            </a:fld>
            <a:endParaRPr lang="en-US"/>
          </a:p>
        </p:txBody>
      </p:sp>
    </p:spTree>
    <p:extLst>
      <p:ext uri="{BB962C8B-B14F-4D97-AF65-F5344CB8AC3E}">
        <p14:creationId xmlns:p14="http://schemas.microsoft.com/office/powerpoint/2010/main" val="4065007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only need to check the lines in</a:t>
            </a:r>
            <a:r>
              <a:rPr lang="en-US" baseline="0" dirty="0" smtClean="0"/>
              <a:t> color.</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22</a:t>
            </a:fld>
            <a:endParaRPr lang="en-US"/>
          </a:p>
        </p:txBody>
      </p:sp>
    </p:spTree>
    <p:extLst>
      <p:ext uri="{BB962C8B-B14F-4D97-AF65-F5344CB8AC3E}">
        <p14:creationId xmlns:p14="http://schemas.microsoft.com/office/powerpoint/2010/main" val="406500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only need to check the lines in</a:t>
            </a:r>
            <a:r>
              <a:rPr lang="en-US" baseline="0" dirty="0" smtClean="0"/>
              <a:t> color.</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23</a:t>
            </a:fld>
            <a:endParaRPr lang="en-US"/>
          </a:p>
        </p:txBody>
      </p:sp>
    </p:spTree>
    <p:extLst>
      <p:ext uri="{BB962C8B-B14F-4D97-AF65-F5344CB8AC3E}">
        <p14:creationId xmlns:p14="http://schemas.microsoft.com/office/powerpoint/2010/main" val="4065007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1,000 + 100x = 150x</a:t>
            </a:r>
          </a:p>
          <a:p>
            <a:r>
              <a:rPr lang="en-US" dirty="0" smtClean="0"/>
              <a:t>1,000</a:t>
            </a:r>
            <a:r>
              <a:rPr lang="en-US" baseline="0" dirty="0" smtClean="0"/>
              <a:t> = 50x</a:t>
            </a:r>
          </a:p>
          <a:p>
            <a:r>
              <a:rPr lang="en-US" baseline="0" dirty="0" smtClean="0"/>
              <a:t>20 = x</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32</a:t>
            </a:fld>
            <a:endParaRPr lang="en-US"/>
          </a:p>
        </p:txBody>
      </p:sp>
    </p:spTree>
    <p:extLst>
      <p:ext uri="{BB962C8B-B14F-4D97-AF65-F5344CB8AC3E}">
        <p14:creationId xmlns:p14="http://schemas.microsoft.com/office/powerpoint/2010/main" val="1319325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1,000 + 100x = 150x</a:t>
            </a:r>
          </a:p>
          <a:p>
            <a:r>
              <a:rPr lang="en-US" dirty="0" smtClean="0"/>
              <a:t>1,000</a:t>
            </a:r>
            <a:r>
              <a:rPr lang="en-US" baseline="0" dirty="0" smtClean="0"/>
              <a:t> = 50x</a:t>
            </a:r>
          </a:p>
          <a:p>
            <a:r>
              <a:rPr lang="en-US" baseline="0" dirty="0" smtClean="0"/>
              <a:t>20 = x</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33</a:t>
            </a:fld>
            <a:endParaRPr lang="en-US"/>
          </a:p>
        </p:txBody>
      </p:sp>
    </p:spTree>
    <p:extLst>
      <p:ext uri="{BB962C8B-B14F-4D97-AF65-F5344CB8AC3E}">
        <p14:creationId xmlns:p14="http://schemas.microsoft.com/office/powerpoint/2010/main" val="1319325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you notice about the TP curve?</a:t>
            </a:r>
          </a:p>
          <a:p>
            <a:pPr marL="171450" indent="-171450">
              <a:buFont typeface="Arial"/>
              <a:buChar char="•"/>
            </a:pPr>
            <a:r>
              <a:rPr lang="en-US" baseline="0" dirty="0" smtClean="0"/>
              <a:t>Upward sloping</a:t>
            </a:r>
          </a:p>
          <a:p>
            <a:pPr marL="171450" indent="-171450">
              <a:buFont typeface="Arial"/>
              <a:buChar char="•"/>
            </a:pPr>
            <a:r>
              <a:rPr lang="en-US" baseline="0" dirty="0" smtClean="0"/>
              <a:t>At a certain point, TP is maximized, and then it becomes downward sloping</a:t>
            </a:r>
            <a:endParaRPr lang="en-US" dirty="0"/>
          </a:p>
        </p:txBody>
      </p:sp>
      <p:sp>
        <p:nvSpPr>
          <p:cNvPr id="4" name="Slide Number Placeholder 3"/>
          <p:cNvSpPr>
            <a:spLocks noGrp="1"/>
          </p:cNvSpPr>
          <p:nvPr>
            <p:ph type="sldNum" sz="quarter" idx="10"/>
          </p:nvPr>
        </p:nvSpPr>
        <p:spPr/>
        <p:txBody>
          <a:bodyPr/>
          <a:lstStyle/>
          <a:p>
            <a:fld id="{E093D518-87B0-774C-9C6D-773D17E06732}" type="slidenum">
              <a:rPr lang="en-US" smtClean="0"/>
              <a:t>52</a:t>
            </a:fld>
            <a:endParaRPr lang="en-US"/>
          </a:p>
        </p:txBody>
      </p:sp>
    </p:spTree>
    <p:extLst>
      <p:ext uri="{BB962C8B-B14F-4D97-AF65-F5344CB8AC3E}">
        <p14:creationId xmlns:p14="http://schemas.microsoft.com/office/powerpoint/2010/main" val="1655292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93F8A327-5146-AA49-8A48-6D1A5C7A8DC2}" type="datetimeFigureOut">
              <a:rPr lang="en-US" smtClean="0"/>
              <a:t>12/9/14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F8A327-5146-AA49-8A48-6D1A5C7A8DC2}" type="datetimeFigureOut">
              <a:rPr lang="en-US" smtClean="0"/>
              <a:t>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93F8A327-5146-AA49-8A48-6D1A5C7A8DC2}" type="datetimeFigureOut">
              <a:rPr lang="en-US" smtClean="0"/>
              <a:t>12/9/14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93F8A327-5146-AA49-8A48-6D1A5C7A8DC2}" type="datetimeFigureOut">
              <a:rPr lang="en-US" smtClean="0"/>
              <a:t>12/9/14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992CB652-BDE8-C74A-AB02-94EB8F60CDC4}"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3F8A327-5146-AA49-8A48-6D1A5C7A8DC2}" type="datetimeFigureOut">
              <a:rPr lang="en-US" smtClean="0"/>
              <a:t>12/9/14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8A327-5146-AA49-8A48-6D1A5C7A8DC2}" type="datetimeFigureOut">
              <a:rPr lang="en-US" smtClean="0"/>
              <a:t>12/9/14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93F8A327-5146-AA49-8A48-6D1A5C7A8DC2}" type="datetimeFigureOut">
              <a:rPr lang="en-US" smtClean="0"/>
              <a:t>12/9/14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CB652-BDE8-C74A-AB02-94EB8F60CD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93F8A327-5146-AA49-8A48-6D1A5C7A8DC2}" type="datetimeFigureOut">
              <a:rPr lang="en-US" smtClean="0"/>
              <a:t>12/9/14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992CB652-BDE8-C74A-AB02-94EB8F60CDC4}"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1.wdp"/></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image" Target="../media/image9.emf"/><Relationship Id="rId13" Type="http://schemas.openxmlformats.org/officeDocument/2006/relationships/oleObject" Target="../embeddings/oleObject7.bin"/><Relationship Id="rId14" Type="http://schemas.openxmlformats.org/officeDocument/2006/relationships/oleObject" Target="../embeddings/oleObject8.bin"/><Relationship Id="rId15" Type="http://schemas.openxmlformats.org/officeDocument/2006/relationships/oleObject" Target="../embeddings/oleObject9.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2.bin"/><Relationship Id="rId4" Type="http://schemas.openxmlformats.org/officeDocument/2006/relationships/image" Target="../media/image5.emf"/><Relationship Id="rId5" Type="http://schemas.openxmlformats.org/officeDocument/2006/relationships/oleObject" Target="../embeddings/oleObject3.bin"/><Relationship Id="rId6" Type="http://schemas.openxmlformats.org/officeDocument/2006/relationships/image" Target="../media/image6.emf"/><Relationship Id="rId7" Type="http://schemas.openxmlformats.org/officeDocument/2006/relationships/oleObject" Target="../embeddings/oleObject4.bin"/><Relationship Id="rId8" Type="http://schemas.openxmlformats.org/officeDocument/2006/relationships/image" Target="../media/image7.emf"/><Relationship Id="rId9" Type="http://schemas.openxmlformats.org/officeDocument/2006/relationships/oleObject" Target="../embeddings/oleObject5.bin"/><Relationship Id="rId10" Type="http://schemas.openxmlformats.org/officeDocument/2006/relationships/image" Target="../media/image8.e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Chapters 12-13 Lessons</a:t>
            </a:r>
            <a:endParaRPr lang="en-US" dirty="0"/>
          </a:p>
        </p:txBody>
      </p:sp>
      <p:sp>
        <p:nvSpPr>
          <p:cNvPr id="3" name="Subtitle 2"/>
          <p:cNvSpPr>
            <a:spLocks noGrp="1"/>
          </p:cNvSpPr>
          <p:nvPr>
            <p:ph type="subTitle" idx="1"/>
          </p:nvPr>
        </p:nvSpPr>
        <p:spPr/>
        <p:txBody>
          <a:bodyPr/>
          <a:lstStyle/>
          <a:p>
            <a:r>
              <a:rPr lang="en-US" dirty="0" smtClean="0"/>
              <a:t>Consumer and Producer Theory</a:t>
            </a:r>
            <a:endParaRPr lang="en-US" dirty="0"/>
          </a:p>
        </p:txBody>
      </p:sp>
    </p:spTree>
    <p:extLst>
      <p:ext uri="{BB962C8B-B14F-4D97-AF65-F5344CB8AC3E}">
        <p14:creationId xmlns:p14="http://schemas.microsoft.com/office/powerpoint/2010/main" val="17490351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Marginal Utility of Oreo Consumption</a:t>
            </a:r>
            <a:endParaRPr lang="en-US" dirty="0"/>
          </a:p>
        </p:txBody>
      </p:sp>
      <p:sp>
        <p:nvSpPr>
          <p:cNvPr id="3" name="Content Placeholder 2"/>
          <p:cNvSpPr>
            <a:spLocks noGrp="1"/>
          </p:cNvSpPr>
          <p:nvPr>
            <p:ph idx="1"/>
          </p:nvPr>
        </p:nvSpPr>
        <p:spPr/>
        <p:txBody>
          <a:bodyPr/>
          <a:lstStyle/>
          <a:p>
            <a:r>
              <a:rPr lang="en-US" dirty="0" smtClean="0"/>
              <a:t>On a sheet of paper, record how much marginal utility you receive from the consumption of each Oreo.</a:t>
            </a:r>
          </a:p>
          <a:p>
            <a:r>
              <a:rPr lang="en-US" dirty="0" smtClean="0"/>
              <a:t>What happens as you consume more and more Oreos? Do you just keep getting happier? Explain.</a:t>
            </a:r>
          </a:p>
          <a:p>
            <a:r>
              <a:rPr lang="en-US" dirty="0" smtClean="0"/>
              <a:t>Law of Diminishing Marginal Utility: Although total utility increases as you consume more of a good, the marginal utility will eventually begin to decrease.</a:t>
            </a:r>
          </a:p>
          <a:p>
            <a:pPr lvl="1"/>
            <a:r>
              <a:rPr lang="en-US" dirty="0" smtClean="0"/>
              <a:t>In other words, total utility increases at a decreasing rate</a:t>
            </a:r>
            <a:endParaRPr lang="en-US" dirty="0"/>
          </a:p>
        </p:txBody>
      </p:sp>
    </p:spTree>
    <p:extLst>
      <p:ext uri="{BB962C8B-B14F-4D97-AF65-F5344CB8AC3E}">
        <p14:creationId xmlns:p14="http://schemas.microsoft.com/office/powerpoint/2010/main" val="20670435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zh-CN" dirty="0" smtClean="0"/>
              <a:t>Oreo Eating Contest – </a:t>
            </a:r>
            <a:br>
              <a:rPr kumimoji="1" lang="en-US" altLang="zh-CN" dirty="0" smtClean="0"/>
            </a:br>
            <a:r>
              <a:rPr kumimoji="1" lang="en-US" altLang="zh-CN" dirty="0" smtClean="0"/>
              <a:t>Marginal Utility Ratings</a:t>
            </a:r>
            <a:endParaRPr kumimoji="1" lang="zh-CN"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9408947"/>
              </p:ext>
            </p:extLst>
          </p:nvPr>
        </p:nvGraphicFramePr>
        <p:xfrm>
          <a:off x="1114425" y="2595563"/>
          <a:ext cx="7610478" cy="1559560"/>
        </p:xfrm>
        <a:graphic>
          <a:graphicData uri="http://schemas.openxmlformats.org/drawingml/2006/table">
            <a:tbl>
              <a:tblPr firstRow="1" bandRow="1">
                <a:tableStyleId>{5C22544A-7EE6-4342-B048-85BDC9FD1C3A}</a:tableStyleId>
              </a:tblPr>
              <a:tblGrid>
                <a:gridCol w="1268413"/>
                <a:gridCol w="1268413"/>
                <a:gridCol w="1268413"/>
                <a:gridCol w="1268413"/>
                <a:gridCol w="1268413"/>
                <a:gridCol w="1268413"/>
              </a:tblGrid>
              <a:tr h="370840">
                <a:tc>
                  <a:txBody>
                    <a:bodyPr/>
                    <a:lstStyle/>
                    <a:p>
                      <a:pPr algn="ctr"/>
                      <a:r>
                        <a:rPr lang="en-US" altLang="zh-CN" dirty="0" smtClean="0"/>
                        <a:t>0</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6</a:t>
                      </a:r>
                      <a:endParaRPr lang="zh-CN" altLang="en-US" dirty="0"/>
                    </a:p>
                  </a:txBody>
                  <a:tcPr/>
                </a:tc>
                <a:tc>
                  <a:txBody>
                    <a:bodyPr/>
                    <a:lstStyle/>
                    <a:p>
                      <a:pPr algn="ctr"/>
                      <a:r>
                        <a:rPr lang="en-US" altLang="zh-CN" dirty="0" smtClean="0"/>
                        <a:t>8</a:t>
                      </a:r>
                      <a:endParaRPr lang="zh-CN" altLang="en-US" dirty="0"/>
                    </a:p>
                  </a:txBody>
                  <a:tcPr/>
                </a:tc>
                <a:tc>
                  <a:txBody>
                    <a:bodyPr/>
                    <a:lstStyle/>
                    <a:p>
                      <a:pPr algn="ctr"/>
                      <a:r>
                        <a:rPr lang="en-US" altLang="zh-CN" dirty="0" smtClean="0"/>
                        <a:t>10</a:t>
                      </a:r>
                      <a:endParaRPr lang="zh-CN" altLang="en-US" dirty="0"/>
                    </a:p>
                  </a:txBody>
                  <a:tcPr/>
                </a:tc>
              </a:tr>
              <a:tr h="370840">
                <a:tc>
                  <a:txBody>
                    <a:bodyPr/>
                    <a:lstStyle/>
                    <a:p>
                      <a:endParaRPr lang="en-US" altLang="zh-CN" dirty="0" smtClean="0"/>
                    </a:p>
                    <a:p>
                      <a:endParaRPr lang="en-US" altLang="zh-CN" dirty="0" smtClean="0"/>
                    </a:p>
                    <a:p>
                      <a:endParaRPr lang="en-US" altLang="zh-CN" dirty="0" smtClean="0"/>
                    </a:p>
                    <a:p>
                      <a:endParaRPr lang="en-US" altLang="zh-CN" dirty="0" smtClean="0"/>
                    </a:p>
                  </a:txBody>
                  <a:tcPr/>
                </a:tc>
                <a:tc>
                  <a:txBody>
                    <a:bodyPr/>
                    <a:lstStyle/>
                    <a:p>
                      <a:endParaRPr lang="zh-CN" altLang="en-US"/>
                    </a:p>
                  </a:txBody>
                  <a:tcPr/>
                </a:tc>
                <a:tc>
                  <a:txBody>
                    <a:bodyPr/>
                    <a:lstStyle/>
                    <a:p>
                      <a:endParaRPr lang="zh-CN" altLang="en-US"/>
                    </a:p>
                  </a:txBody>
                  <a:tcPr/>
                </a:tc>
                <a:tc>
                  <a:txBody>
                    <a:bodyPr/>
                    <a:lstStyle/>
                    <a:p>
                      <a:endParaRPr lang="zh-CN" altLang="en-US"/>
                    </a:p>
                  </a:txBody>
                  <a:tcPr/>
                </a:tc>
                <a:tc>
                  <a:txBody>
                    <a:bodyPr/>
                    <a:lstStyle/>
                    <a:p>
                      <a:endParaRPr lang="zh-CN" altLang="en-US" dirty="0"/>
                    </a:p>
                  </a:txBody>
                  <a:tcPr/>
                </a:tc>
                <a:tc>
                  <a:txBody>
                    <a:bodyPr/>
                    <a:lstStyle/>
                    <a:p>
                      <a:endParaRPr lang="zh-CN" altLang="en-US" dirty="0"/>
                    </a:p>
                  </a:txBody>
                  <a:tcPr/>
                </a:tc>
              </a:tr>
            </a:tbl>
          </a:graphicData>
        </a:graphic>
      </p:graphicFrame>
      <p:pic>
        <p:nvPicPr>
          <p:cNvPr id="5" name="Picture 4"/>
          <p:cNvPicPr>
            <a:picLocks noChangeAspect="1"/>
          </p:cNvPicPr>
          <p:nvPr/>
        </p:nvPicPr>
        <p:blipFill rotWithShape="1">
          <a:blip r:embed="rId2"/>
          <a:srcRect l="70171" r="13611" b="44891"/>
          <a:stretch/>
        </p:blipFill>
        <p:spPr>
          <a:xfrm>
            <a:off x="2488747" y="3057656"/>
            <a:ext cx="1029827" cy="1028823"/>
          </a:xfrm>
          <a:prstGeom prst="rect">
            <a:avLst/>
          </a:prstGeom>
        </p:spPr>
      </p:pic>
      <p:pic>
        <p:nvPicPr>
          <p:cNvPr id="6" name="Picture 5"/>
          <p:cNvPicPr>
            <a:picLocks noChangeAspect="1"/>
          </p:cNvPicPr>
          <p:nvPr/>
        </p:nvPicPr>
        <p:blipFill rotWithShape="1">
          <a:blip r:embed="rId2"/>
          <a:srcRect l="55878" r="29256" b="44891"/>
          <a:stretch/>
        </p:blipFill>
        <p:spPr>
          <a:xfrm>
            <a:off x="3810358" y="3057656"/>
            <a:ext cx="944008" cy="1028823"/>
          </a:xfrm>
          <a:prstGeom prst="rect">
            <a:avLst/>
          </a:prstGeom>
        </p:spPr>
      </p:pic>
      <p:pic>
        <p:nvPicPr>
          <p:cNvPr id="7" name="Picture 6"/>
          <p:cNvPicPr>
            <a:picLocks noChangeAspect="1"/>
          </p:cNvPicPr>
          <p:nvPr/>
        </p:nvPicPr>
        <p:blipFill rotWithShape="1">
          <a:blip r:embed="rId2"/>
          <a:srcRect l="41315" r="44089" b="44891"/>
          <a:stretch/>
        </p:blipFill>
        <p:spPr>
          <a:xfrm>
            <a:off x="5080477" y="3057656"/>
            <a:ext cx="926843" cy="1028823"/>
          </a:xfrm>
          <a:prstGeom prst="rect">
            <a:avLst/>
          </a:prstGeom>
        </p:spPr>
      </p:pic>
      <p:pic>
        <p:nvPicPr>
          <p:cNvPr id="8" name="Picture 7"/>
          <p:cNvPicPr>
            <a:picLocks noChangeAspect="1"/>
          </p:cNvPicPr>
          <p:nvPr/>
        </p:nvPicPr>
        <p:blipFill rotWithShape="1">
          <a:blip r:embed="rId2"/>
          <a:srcRect l="26481" r="58923" b="44891"/>
          <a:stretch/>
        </p:blipFill>
        <p:spPr>
          <a:xfrm>
            <a:off x="6363611" y="3057656"/>
            <a:ext cx="926844" cy="1028823"/>
          </a:xfrm>
          <a:prstGeom prst="rect">
            <a:avLst/>
          </a:prstGeom>
        </p:spPr>
      </p:pic>
      <p:pic>
        <p:nvPicPr>
          <p:cNvPr id="9" name="Picture 8"/>
          <p:cNvPicPr>
            <a:picLocks noChangeAspect="1"/>
          </p:cNvPicPr>
          <p:nvPr/>
        </p:nvPicPr>
        <p:blipFill rotWithShape="1">
          <a:blip r:embed="rId2"/>
          <a:srcRect l="11517" t="-1619" r="73486" b="46510"/>
          <a:stretch/>
        </p:blipFill>
        <p:spPr>
          <a:xfrm>
            <a:off x="7612420" y="3057656"/>
            <a:ext cx="952304" cy="1028823"/>
          </a:xfrm>
          <a:prstGeom prst="rect">
            <a:avLst/>
          </a:prstGeom>
        </p:spPr>
      </p:pic>
      <p:pic>
        <p:nvPicPr>
          <p:cNvPr id="10" name="Picture 9"/>
          <p:cNvPicPr>
            <a:picLocks noChangeAspect="1"/>
          </p:cNvPicPr>
          <p:nvPr/>
        </p:nvPicPr>
        <p:blipFill>
          <a:blip r:embed="rId3"/>
          <a:stretch>
            <a:fillRect/>
          </a:stretch>
        </p:blipFill>
        <p:spPr>
          <a:xfrm>
            <a:off x="1291706" y="3057656"/>
            <a:ext cx="930840" cy="1028823"/>
          </a:xfrm>
          <a:prstGeom prst="rect">
            <a:avLst/>
          </a:prstGeom>
        </p:spPr>
      </p:pic>
      <p:sp>
        <p:nvSpPr>
          <p:cNvPr id="11" name="TextBox 10"/>
          <p:cNvSpPr txBox="1"/>
          <p:nvPr/>
        </p:nvSpPr>
        <p:spPr>
          <a:xfrm>
            <a:off x="1114426" y="4684977"/>
            <a:ext cx="7610478" cy="707886"/>
          </a:xfrm>
          <a:prstGeom prst="rect">
            <a:avLst/>
          </a:prstGeom>
          <a:noFill/>
        </p:spPr>
        <p:txBody>
          <a:bodyPr wrap="square" rtlCol="0">
            <a:spAutoFit/>
          </a:bodyPr>
          <a:lstStyle/>
          <a:p>
            <a:r>
              <a:rPr kumimoji="1" lang="en-US" altLang="zh-CN" sz="2000" dirty="0" smtClean="0"/>
              <a:t>After each round, identify your marginal utility using the scale above to indicate how you feel.</a:t>
            </a:r>
            <a:endParaRPr kumimoji="1" lang="zh-CN" altLang="en-US" sz="2000" dirty="0"/>
          </a:p>
        </p:txBody>
      </p:sp>
    </p:spTree>
    <p:extLst>
      <p:ext uri="{BB962C8B-B14F-4D97-AF65-F5344CB8AC3E}">
        <p14:creationId xmlns:p14="http://schemas.microsoft.com/office/powerpoint/2010/main" val="19807589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Indifference Curves</a:t>
            </a:r>
            <a:endParaRPr lang="en-US" dirty="0"/>
          </a:p>
        </p:txBody>
      </p:sp>
      <p:sp>
        <p:nvSpPr>
          <p:cNvPr id="3" name="Content Placeholder 2"/>
          <p:cNvSpPr>
            <a:spLocks noGrp="1"/>
          </p:cNvSpPr>
          <p:nvPr>
            <p:ph sz="half" idx="1"/>
          </p:nvPr>
        </p:nvSpPr>
        <p:spPr/>
        <p:txBody>
          <a:bodyPr/>
          <a:lstStyle/>
          <a:p>
            <a:r>
              <a:rPr lang="en-US" dirty="0" smtClean="0"/>
              <a:t>Represents various levels of utility</a:t>
            </a:r>
          </a:p>
          <a:p>
            <a:r>
              <a:rPr lang="en-US" dirty="0" smtClean="0"/>
              <a:t>Every point along an IC represents the same level of utility</a:t>
            </a:r>
          </a:p>
          <a:p>
            <a:r>
              <a:rPr lang="en-US" dirty="0" smtClean="0">
                <a:solidFill>
                  <a:schemeClr val="accent2"/>
                </a:solidFill>
              </a:rPr>
              <a:t>Higher IC indicate a higher level of utility</a:t>
            </a:r>
          </a:p>
          <a:p>
            <a:r>
              <a:rPr lang="en-US" dirty="0" smtClean="0">
                <a:solidFill>
                  <a:schemeClr val="accent4"/>
                </a:solidFill>
              </a:rPr>
              <a:t>Lower IC indicate a lower level of utility</a:t>
            </a:r>
          </a:p>
        </p:txBody>
      </p:sp>
      <p:sp>
        <p:nvSpPr>
          <p:cNvPr id="4" name="Freeform 3"/>
          <p:cNvSpPr/>
          <p:nvPr/>
        </p:nvSpPr>
        <p:spPr>
          <a:xfrm>
            <a:off x="5113217"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4799823" y="2410897"/>
            <a:ext cx="757013" cy="369332"/>
          </a:xfrm>
          <a:prstGeom prst="rect">
            <a:avLst/>
          </a:prstGeom>
          <a:noFill/>
        </p:spPr>
        <p:txBody>
          <a:bodyPr wrap="none" rtlCol="0">
            <a:spAutoFit/>
          </a:bodyPr>
          <a:lstStyle/>
          <a:p>
            <a:r>
              <a:rPr lang="en-US" dirty="0" smtClean="0"/>
              <a:t>Food</a:t>
            </a:r>
            <a:endParaRPr lang="en-US" dirty="0"/>
          </a:p>
        </p:txBody>
      </p:sp>
      <p:sp>
        <p:nvSpPr>
          <p:cNvPr id="6" name="TextBox 5"/>
          <p:cNvSpPr txBox="1"/>
          <p:nvPr/>
        </p:nvSpPr>
        <p:spPr>
          <a:xfrm>
            <a:off x="8272258" y="6092309"/>
            <a:ext cx="577690" cy="369332"/>
          </a:xfrm>
          <a:prstGeom prst="rect">
            <a:avLst/>
          </a:prstGeom>
          <a:noFill/>
        </p:spPr>
        <p:txBody>
          <a:bodyPr wrap="none" rtlCol="0">
            <a:spAutoFit/>
          </a:bodyPr>
          <a:lstStyle/>
          <a:p>
            <a:r>
              <a:rPr lang="en-US" dirty="0" smtClean="0"/>
              <a:t>Fun</a:t>
            </a:r>
            <a:endParaRPr lang="en-US" dirty="0"/>
          </a:p>
        </p:txBody>
      </p:sp>
      <p:grpSp>
        <p:nvGrpSpPr>
          <p:cNvPr id="28" name="Group 27"/>
          <p:cNvGrpSpPr/>
          <p:nvPr/>
        </p:nvGrpSpPr>
        <p:grpSpPr>
          <a:xfrm>
            <a:off x="5831109" y="2787738"/>
            <a:ext cx="3237433" cy="2444548"/>
            <a:chOff x="5831109" y="2787738"/>
            <a:chExt cx="3237433" cy="2444548"/>
          </a:xfrm>
        </p:grpSpPr>
        <p:grpSp>
          <p:nvGrpSpPr>
            <p:cNvPr id="14" name="Group 13"/>
            <p:cNvGrpSpPr/>
            <p:nvPr/>
          </p:nvGrpSpPr>
          <p:grpSpPr>
            <a:xfrm>
              <a:off x="5831109" y="2787738"/>
              <a:ext cx="2441149" cy="2267722"/>
              <a:chOff x="5831109" y="2787738"/>
              <a:chExt cx="2441149" cy="2267722"/>
            </a:xfrm>
          </p:grpSpPr>
          <p:sp>
            <p:nvSpPr>
              <p:cNvPr id="8" name="Freeform 7"/>
              <p:cNvSpPr/>
              <p:nvPr/>
            </p:nvSpPr>
            <p:spPr>
              <a:xfrm>
                <a:off x="5831109" y="2787738"/>
                <a:ext cx="2441149" cy="2259882"/>
              </a:xfrm>
              <a:custGeom>
                <a:avLst/>
                <a:gdLst>
                  <a:gd name="connsiteX0" fmla="*/ 0 w 2441149"/>
                  <a:gd name="connsiteY0" fmla="*/ 0 h 2259882"/>
                  <a:gd name="connsiteX1" fmla="*/ 626782 w 2441149"/>
                  <a:gd name="connsiteY1" fmla="*/ 1748522 h 2259882"/>
                  <a:gd name="connsiteX2" fmla="*/ 2441149 w 2441149"/>
                  <a:gd name="connsiteY2" fmla="*/ 2259882 h 2259882"/>
                </a:gdLst>
                <a:ahLst/>
                <a:cxnLst>
                  <a:cxn ang="0">
                    <a:pos x="connsiteX0" y="connsiteY0"/>
                  </a:cxn>
                  <a:cxn ang="0">
                    <a:pos x="connsiteX1" y="connsiteY1"/>
                  </a:cxn>
                  <a:cxn ang="0">
                    <a:pos x="connsiteX2" y="connsiteY2"/>
                  </a:cxn>
                </a:cxnLst>
                <a:rect l="l" t="t" r="r" b="b"/>
                <a:pathLst>
                  <a:path w="2441149" h="2259882">
                    <a:moveTo>
                      <a:pt x="0" y="0"/>
                    </a:moveTo>
                    <a:cubicBezTo>
                      <a:pt x="109962" y="685937"/>
                      <a:pt x="219924" y="1371875"/>
                      <a:pt x="626782" y="1748522"/>
                    </a:cubicBezTo>
                    <a:cubicBezTo>
                      <a:pt x="1033640" y="2125169"/>
                      <a:pt x="2441149" y="2259882"/>
                      <a:pt x="2441149" y="225988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Oval 8"/>
              <p:cNvSpPr/>
              <p:nvPr/>
            </p:nvSpPr>
            <p:spPr>
              <a:xfrm>
                <a:off x="5871960" y="3266107"/>
                <a:ext cx="98965" cy="1154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6453204" y="4523672"/>
                <a:ext cx="98965" cy="11546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7793172" y="4939992"/>
                <a:ext cx="98965" cy="11546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TextBox 11"/>
            <p:cNvSpPr txBox="1"/>
            <p:nvPr/>
          </p:nvSpPr>
          <p:spPr>
            <a:xfrm>
              <a:off x="8092080" y="4862954"/>
              <a:ext cx="976462" cy="369332"/>
            </a:xfrm>
            <a:prstGeom prst="rect">
              <a:avLst/>
            </a:prstGeom>
            <a:noFill/>
          </p:spPr>
          <p:txBody>
            <a:bodyPr wrap="none" rtlCol="0">
              <a:spAutoFit/>
            </a:bodyPr>
            <a:lstStyle/>
            <a:p>
              <a:r>
                <a:rPr lang="en-US" dirty="0" smtClean="0"/>
                <a:t>u = 100</a:t>
              </a:r>
              <a:endParaRPr lang="en-US" dirty="0"/>
            </a:p>
          </p:txBody>
        </p:sp>
      </p:grpSp>
      <p:grpSp>
        <p:nvGrpSpPr>
          <p:cNvPr id="27" name="Group 26"/>
          <p:cNvGrpSpPr/>
          <p:nvPr/>
        </p:nvGrpSpPr>
        <p:grpSpPr>
          <a:xfrm>
            <a:off x="6300804" y="2668213"/>
            <a:ext cx="2821174" cy="2221623"/>
            <a:chOff x="6300804" y="2668213"/>
            <a:chExt cx="2821174" cy="2221623"/>
          </a:xfrm>
        </p:grpSpPr>
        <p:grpSp>
          <p:nvGrpSpPr>
            <p:cNvPr id="15" name="Group 14"/>
            <p:cNvGrpSpPr/>
            <p:nvPr/>
          </p:nvGrpSpPr>
          <p:grpSpPr>
            <a:xfrm>
              <a:off x="6300804" y="2668213"/>
              <a:ext cx="1971454" cy="2057221"/>
              <a:chOff x="5831109" y="2787738"/>
              <a:chExt cx="2441149" cy="2267722"/>
            </a:xfrm>
          </p:grpSpPr>
          <p:sp>
            <p:nvSpPr>
              <p:cNvPr id="16" name="Freeform 15"/>
              <p:cNvSpPr/>
              <p:nvPr/>
            </p:nvSpPr>
            <p:spPr>
              <a:xfrm>
                <a:off x="5831109" y="2787738"/>
                <a:ext cx="2441149" cy="2259882"/>
              </a:xfrm>
              <a:custGeom>
                <a:avLst/>
                <a:gdLst>
                  <a:gd name="connsiteX0" fmla="*/ 0 w 2441149"/>
                  <a:gd name="connsiteY0" fmla="*/ 0 h 2259882"/>
                  <a:gd name="connsiteX1" fmla="*/ 626782 w 2441149"/>
                  <a:gd name="connsiteY1" fmla="*/ 1748522 h 2259882"/>
                  <a:gd name="connsiteX2" fmla="*/ 2441149 w 2441149"/>
                  <a:gd name="connsiteY2" fmla="*/ 2259882 h 2259882"/>
                </a:gdLst>
                <a:ahLst/>
                <a:cxnLst>
                  <a:cxn ang="0">
                    <a:pos x="connsiteX0" y="connsiteY0"/>
                  </a:cxn>
                  <a:cxn ang="0">
                    <a:pos x="connsiteX1" y="connsiteY1"/>
                  </a:cxn>
                  <a:cxn ang="0">
                    <a:pos x="connsiteX2" y="connsiteY2"/>
                  </a:cxn>
                </a:cxnLst>
                <a:rect l="l" t="t" r="r" b="b"/>
                <a:pathLst>
                  <a:path w="2441149" h="2259882">
                    <a:moveTo>
                      <a:pt x="0" y="0"/>
                    </a:moveTo>
                    <a:cubicBezTo>
                      <a:pt x="109962" y="685937"/>
                      <a:pt x="219924" y="1371875"/>
                      <a:pt x="626782" y="1748522"/>
                    </a:cubicBezTo>
                    <a:cubicBezTo>
                      <a:pt x="1033640" y="2125169"/>
                      <a:pt x="2441149" y="2259882"/>
                      <a:pt x="2441149" y="2259882"/>
                    </a:cubicBezTo>
                  </a:path>
                </a:pathLst>
              </a:cu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Oval 16"/>
              <p:cNvSpPr/>
              <p:nvPr/>
            </p:nvSpPr>
            <p:spPr>
              <a:xfrm>
                <a:off x="5871960" y="3266107"/>
                <a:ext cx="98965" cy="115468"/>
              </a:xfrm>
              <a:prstGeom prst="ellipse">
                <a:avLst/>
              </a:prstGeom>
              <a:solidFill>
                <a:srgbClr val="E0760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453204" y="4523672"/>
                <a:ext cx="98965" cy="115468"/>
              </a:xfrm>
              <a:prstGeom prst="ellipse">
                <a:avLst/>
              </a:prstGeom>
              <a:solidFill>
                <a:srgbClr val="E0760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793172" y="4939992"/>
                <a:ext cx="98965" cy="115468"/>
              </a:xfrm>
              <a:prstGeom prst="ellipse">
                <a:avLst/>
              </a:prstGeom>
              <a:solidFill>
                <a:srgbClr val="E0760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TextBox 19"/>
            <p:cNvSpPr txBox="1"/>
            <p:nvPr/>
          </p:nvSpPr>
          <p:spPr>
            <a:xfrm>
              <a:off x="8145516" y="4520504"/>
              <a:ext cx="976462" cy="369332"/>
            </a:xfrm>
            <a:prstGeom prst="rect">
              <a:avLst/>
            </a:prstGeom>
            <a:noFill/>
          </p:spPr>
          <p:txBody>
            <a:bodyPr wrap="none" rtlCol="0">
              <a:spAutoFit/>
            </a:bodyPr>
            <a:lstStyle/>
            <a:p>
              <a:r>
                <a:rPr lang="en-US" dirty="0" smtClean="0"/>
                <a:t>u = 150</a:t>
              </a:r>
              <a:endParaRPr lang="en-US" dirty="0"/>
            </a:p>
          </p:txBody>
        </p:sp>
      </p:grpSp>
      <p:grpSp>
        <p:nvGrpSpPr>
          <p:cNvPr id="29" name="Group 28"/>
          <p:cNvGrpSpPr/>
          <p:nvPr/>
        </p:nvGrpSpPr>
        <p:grpSpPr>
          <a:xfrm>
            <a:off x="5331594" y="3102177"/>
            <a:ext cx="3691491" cy="2731550"/>
            <a:chOff x="5331594" y="3102177"/>
            <a:chExt cx="3691491" cy="2731550"/>
          </a:xfrm>
        </p:grpSpPr>
        <p:grpSp>
          <p:nvGrpSpPr>
            <p:cNvPr id="21" name="Group 20"/>
            <p:cNvGrpSpPr/>
            <p:nvPr/>
          </p:nvGrpSpPr>
          <p:grpSpPr>
            <a:xfrm>
              <a:off x="5331594" y="3102177"/>
              <a:ext cx="2998001" cy="2572272"/>
              <a:chOff x="5831109" y="2787738"/>
              <a:chExt cx="2441149" cy="2267722"/>
            </a:xfrm>
          </p:grpSpPr>
          <p:sp>
            <p:nvSpPr>
              <p:cNvPr id="22" name="Freeform 21"/>
              <p:cNvSpPr/>
              <p:nvPr/>
            </p:nvSpPr>
            <p:spPr>
              <a:xfrm>
                <a:off x="5831109" y="2787738"/>
                <a:ext cx="2441149" cy="2259882"/>
              </a:xfrm>
              <a:custGeom>
                <a:avLst/>
                <a:gdLst>
                  <a:gd name="connsiteX0" fmla="*/ 0 w 2441149"/>
                  <a:gd name="connsiteY0" fmla="*/ 0 h 2259882"/>
                  <a:gd name="connsiteX1" fmla="*/ 626782 w 2441149"/>
                  <a:gd name="connsiteY1" fmla="*/ 1748522 h 2259882"/>
                  <a:gd name="connsiteX2" fmla="*/ 2441149 w 2441149"/>
                  <a:gd name="connsiteY2" fmla="*/ 2259882 h 2259882"/>
                </a:gdLst>
                <a:ahLst/>
                <a:cxnLst>
                  <a:cxn ang="0">
                    <a:pos x="connsiteX0" y="connsiteY0"/>
                  </a:cxn>
                  <a:cxn ang="0">
                    <a:pos x="connsiteX1" y="connsiteY1"/>
                  </a:cxn>
                  <a:cxn ang="0">
                    <a:pos x="connsiteX2" y="connsiteY2"/>
                  </a:cxn>
                </a:cxnLst>
                <a:rect l="l" t="t" r="r" b="b"/>
                <a:pathLst>
                  <a:path w="2441149" h="2259882">
                    <a:moveTo>
                      <a:pt x="0" y="0"/>
                    </a:moveTo>
                    <a:cubicBezTo>
                      <a:pt x="109962" y="685937"/>
                      <a:pt x="219924" y="1371875"/>
                      <a:pt x="626782" y="1748522"/>
                    </a:cubicBezTo>
                    <a:cubicBezTo>
                      <a:pt x="1033640" y="2125169"/>
                      <a:pt x="2441149" y="2259882"/>
                      <a:pt x="2441149" y="2259882"/>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Oval 22"/>
              <p:cNvSpPr/>
              <p:nvPr/>
            </p:nvSpPr>
            <p:spPr>
              <a:xfrm>
                <a:off x="5871960" y="3266107"/>
                <a:ext cx="98965" cy="115468"/>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453204" y="4523672"/>
                <a:ext cx="98965" cy="115468"/>
              </a:xfrm>
              <a:prstGeom prst="ellipse">
                <a:avLst/>
              </a:prstGeom>
              <a:solidFill>
                <a:srgbClr val="7DC1EF"/>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7793172" y="4939992"/>
                <a:ext cx="98965" cy="115468"/>
              </a:xfrm>
              <a:prstGeom prst="ellipse">
                <a:avLst/>
              </a:prstGeom>
              <a:solidFill>
                <a:srgbClr val="7DC1EF"/>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 name="TextBox 25"/>
            <p:cNvSpPr txBox="1"/>
            <p:nvPr/>
          </p:nvSpPr>
          <p:spPr>
            <a:xfrm>
              <a:off x="8174550" y="5464395"/>
              <a:ext cx="848535" cy="369332"/>
            </a:xfrm>
            <a:prstGeom prst="rect">
              <a:avLst/>
            </a:prstGeom>
            <a:noFill/>
          </p:spPr>
          <p:txBody>
            <a:bodyPr wrap="none" rtlCol="0">
              <a:spAutoFit/>
            </a:bodyPr>
            <a:lstStyle/>
            <a:p>
              <a:r>
                <a:rPr lang="en-US" dirty="0" smtClean="0"/>
                <a:t>u = 50</a:t>
              </a:r>
              <a:endParaRPr lang="en-US" dirty="0"/>
            </a:p>
          </p:txBody>
        </p:sp>
      </p:grpSp>
    </p:spTree>
    <p:extLst>
      <p:ext uri="{BB962C8B-B14F-4D97-AF65-F5344CB8AC3E}">
        <p14:creationId xmlns:p14="http://schemas.microsoft.com/office/powerpoint/2010/main" val="1045058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dissolve">
                                      <p:cBhvr>
                                        <p:cTn id="15" dur="500"/>
                                        <p:tgtEl>
                                          <p:spTgt spid="29"/>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a:off x="5146205" y="3678493"/>
            <a:ext cx="2698350" cy="2359842"/>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Utility Maximization</a:t>
            </a:r>
            <a:endParaRPr lang="en-US" dirty="0"/>
          </a:p>
        </p:txBody>
      </p:sp>
      <p:sp>
        <p:nvSpPr>
          <p:cNvPr id="3" name="Content Placeholder 2"/>
          <p:cNvSpPr>
            <a:spLocks noGrp="1"/>
          </p:cNvSpPr>
          <p:nvPr>
            <p:ph sz="half" idx="1"/>
          </p:nvPr>
        </p:nvSpPr>
        <p:spPr/>
        <p:txBody>
          <a:bodyPr/>
          <a:lstStyle/>
          <a:p>
            <a:r>
              <a:rPr lang="en-US" dirty="0" smtClean="0"/>
              <a:t>To maximize utility, you must spend your entire budget and reach the highest indifference curve possible.</a:t>
            </a:r>
          </a:p>
          <a:p>
            <a:r>
              <a:rPr lang="en-US" dirty="0" smtClean="0"/>
              <a:t>At which point is utility maximized?</a:t>
            </a:r>
          </a:p>
          <a:p>
            <a:r>
              <a:rPr lang="en-US" dirty="0" smtClean="0"/>
              <a:t>Utility maximization occurs at the point at which the IC is tangent to the budget constraint.</a:t>
            </a:r>
          </a:p>
          <a:p>
            <a:endParaRPr lang="en-US" dirty="0" smtClean="0"/>
          </a:p>
          <a:p>
            <a:endParaRPr lang="en-US" dirty="0"/>
          </a:p>
        </p:txBody>
      </p:sp>
      <p:sp>
        <p:nvSpPr>
          <p:cNvPr id="5" name="Freeform 4"/>
          <p:cNvSpPr/>
          <p:nvPr/>
        </p:nvSpPr>
        <p:spPr>
          <a:xfrm>
            <a:off x="5113217"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799823"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272258" y="6092309"/>
            <a:ext cx="577690" cy="369332"/>
          </a:xfrm>
          <a:prstGeom prst="rect">
            <a:avLst/>
          </a:prstGeom>
          <a:noFill/>
        </p:spPr>
        <p:txBody>
          <a:bodyPr wrap="none" rtlCol="0">
            <a:spAutoFit/>
          </a:bodyPr>
          <a:lstStyle/>
          <a:p>
            <a:r>
              <a:rPr lang="en-US" dirty="0" smtClean="0"/>
              <a:t>Fun</a:t>
            </a:r>
            <a:endParaRPr lang="en-US" dirty="0"/>
          </a:p>
        </p:txBody>
      </p:sp>
      <p:grpSp>
        <p:nvGrpSpPr>
          <p:cNvPr id="8" name="Group 7"/>
          <p:cNvGrpSpPr/>
          <p:nvPr/>
        </p:nvGrpSpPr>
        <p:grpSpPr>
          <a:xfrm>
            <a:off x="5232630" y="3316612"/>
            <a:ext cx="3691491" cy="2731550"/>
            <a:chOff x="5331594" y="3102177"/>
            <a:chExt cx="3691491" cy="2731550"/>
          </a:xfrm>
        </p:grpSpPr>
        <p:grpSp>
          <p:nvGrpSpPr>
            <p:cNvPr id="9" name="Group 8"/>
            <p:cNvGrpSpPr/>
            <p:nvPr/>
          </p:nvGrpSpPr>
          <p:grpSpPr>
            <a:xfrm>
              <a:off x="5331594" y="3102177"/>
              <a:ext cx="2998001" cy="2563379"/>
              <a:chOff x="5831109" y="2787738"/>
              <a:chExt cx="2441149" cy="2259882"/>
            </a:xfrm>
          </p:grpSpPr>
          <p:sp>
            <p:nvSpPr>
              <p:cNvPr id="11" name="Freeform 10"/>
              <p:cNvSpPr/>
              <p:nvPr/>
            </p:nvSpPr>
            <p:spPr>
              <a:xfrm>
                <a:off x="5831109" y="2787738"/>
                <a:ext cx="2441149" cy="2259882"/>
              </a:xfrm>
              <a:custGeom>
                <a:avLst/>
                <a:gdLst>
                  <a:gd name="connsiteX0" fmla="*/ 0 w 2441149"/>
                  <a:gd name="connsiteY0" fmla="*/ 0 h 2259882"/>
                  <a:gd name="connsiteX1" fmla="*/ 626782 w 2441149"/>
                  <a:gd name="connsiteY1" fmla="*/ 1748522 h 2259882"/>
                  <a:gd name="connsiteX2" fmla="*/ 2441149 w 2441149"/>
                  <a:gd name="connsiteY2" fmla="*/ 2259882 h 2259882"/>
                </a:gdLst>
                <a:ahLst/>
                <a:cxnLst>
                  <a:cxn ang="0">
                    <a:pos x="connsiteX0" y="connsiteY0"/>
                  </a:cxn>
                  <a:cxn ang="0">
                    <a:pos x="connsiteX1" y="connsiteY1"/>
                  </a:cxn>
                  <a:cxn ang="0">
                    <a:pos x="connsiteX2" y="connsiteY2"/>
                  </a:cxn>
                </a:cxnLst>
                <a:rect l="l" t="t" r="r" b="b"/>
                <a:pathLst>
                  <a:path w="2441149" h="2259882">
                    <a:moveTo>
                      <a:pt x="0" y="0"/>
                    </a:moveTo>
                    <a:cubicBezTo>
                      <a:pt x="109962" y="685937"/>
                      <a:pt x="219924" y="1371875"/>
                      <a:pt x="626782" y="1748522"/>
                    </a:cubicBezTo>
                    <a:cubicBezTo>
                      <a:pt x="1033640" y="2125169"/>
                      <a:pt x="2441149" y="2259882"/>
                      <a:pt x="2441149" y="2259882"/>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Oval 11"/>
              <p:cNvSpPr/>
              <p:nvPr/>
            </p:nvSpPr>
            <p:spPr>
              <a:xfrm>
                <a:off x="5858530" y="3207939"/>
                <a:ext cx="98965" cy="115468"/>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6453204" y="4523672"/>
                <a:ext cx="98965" cy="115468"/>
              </a:xfrm>
              <a:prstGeom prst="ellipse">
                <a:avLst/>
              </a:prstGeom>
              <a:solidFill>
                <a:srgbClr val="7DC1EF"/>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7685730" y="4910908"/>
                <a:ext cx="98965" cy="115468"/>
              </a:xfrm>
              <a:prstGeom prst="ellipse">
                <a:avLst/>
              </a:prstGeom>
              <a:solidFill>
                <a:srgbClr val="7DC1EF"/>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p:cNvSpPr txBox="1"/>
            <p:nvPr/>
          </p:nvSpPr>
          <p:spPr>
            <a:xfrm>
              <a:off x="8174550" y="5464395"/>
              <a:ext cx="848535" cy="369332"/>
            </a:xfrm>
            <a:prstGeom prst="rect">
              <a:avLst/>
            </a:prstGeom>
            <a:noFill/>
          </p:spPr>
          <p:txBody>
            <a:bodyPr wrap="none" rtlCol="0">
              <a:spAutoFit/>
            </a:bodyPr>
            <a:lstStyle/>
            <a:p>
              <a:r>
                <a:rPr lang="en-US" dirty="0" smtClean="0"/>
                <a:t>u = 50</a:t>
              </a:r>
              <a:endParaRPr lang="en-US" dirty="0"/>
            </a:p>
          </p:txBody>
        </p:sp>
      </p:grpSp>
      <p:grpSp>
        <p:nvGrpSpPr>
          <p:cNvPr id="15" name="Group 14"/>
          <p:cNvGrpSpPr/>
          <p:nvPr/>
        </p:nvGrpSpPr>
        <p:grpSpPr>
          <a:xfrm>
            <a:off x="5732145" y="3002173"/>
            <a:ext cx="3237433" cy="2444548"/>
            <a:chOff x="5831109" y="2787738"/>
            <a:chExt cx="3237433" cy="2444548"/>
          </a:xfrm>
        </p:grpSpPr>
        <p:grpSp>
          <p:nvGrpSpPr>
            <p:cNvPr id="16" name="Group 15"/>
            <p:cNvGrpSpPr/>
            <p:nvPr/>
          </p:nvGrpSpPr>
          <p:grpSpPr>
            <a:xfrm>
              <a:off x="5831109" y="2787738"/>
              <a:ext cx="2441149" cy="2267722"/>
              <a:chOff x="5831109" y="2787738"/>
              <a:chExt cx="2441149" cy="2267722"/>
            </a:xfrm>
          </p:grpSpPr>
          <p:sp>
            <p:nvSpPr>
              <p:cNvPr id="18" name="Freeform 17"/>
              <p:cNvSpPr/>
              <p:nvPr/>
            </p:nvSpPr>
            <p:spPr>
              <a:xfrm>
                <a:off x="5831109" y="2787738"/>
                <a:ext cx="2441149" cy="2259882"/>
              </a:xfrm>
              <a:custGeom>
                <a:avLst/>
                <a:gdLst>
                  <a:gd name="connsiteX0" fmla="*/ 0 w 2441149"/>
                  <a:gd name="connsiteY0" fmla="*/ 0 h 2259882"/>
                  <a:gd name="connsiteX1" fmla="*/ 626782 w 2441149"/>
                  <a:gd name="connsiteY1" fmla="*/ 1748522 h 2259882"/>
                  <a:gd name="connsiteX2" fmla="*/ 2441149 w 2441149"/>
                  <a:gd name="connsiteY2" fmla="*/ 2259882 h 2259882"/>
                </a:gdLst>
                <a:ahLst/>
                <a:cxnLst>
                  <a:cxn ang="0">
                    <a:pos x="connsiteX0" y="connsiteY0"/>
                  </a:cxn>
                  <a:cxn ang="0">
                    <a:pos x="connsiteX1" y="connsiteY1"/>
                  </a:cxn>
                  <a:cxn ang="0">
                    <a:pos x="connsiteX2" y="connsiteY2"/>
                  </a:cxn>
                </a:cxnLst>
                <a:rect l="l" t="t" r="r" b="b"/>
                <a:pathLst>
                  <a:path w="2441149" h="2259882">
                    <a:moveTo>
                      <a:pt x="0" y="0"/>
                    </a:moveTo>
                    <a:cubicBezTo>
                      <a:pt x="109962" y="685937"/>
                      <a:pt x="219924" y="1371875"/>
                      <a:pt x="626782" y="1748522"/>
                    </a:cubicBezTo>
                    <a:cubicBezTo>
                      <a:pt x="1033640" y="2125169"/>
                      <a:pt x="2441149" y="2259882"/>
                      <a:pt x="2441149" y="225988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Oval 18"/>
              <p:cNvSpPr/>
              <p:nvPr/>
            </p:nvSpPr>
            <p:spPr>
              <a:xfrm>
                <a:off x="5871960" y="3266107"/>
                <a:ext cx="98965" cy="1154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6453204" y="4523672"/>
                <a:ext cx="98965" cy="11546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7793172" y="4939992"/>
                <a:ext cx="98965" cy="11546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TextBox 16"/>
            <p:cNvSpPr txBox="1"/>
            <p:nvPr/>
          </p:nvSpPr>
          <p:spPr>
            <a:xfrm>
              <a:off x="8092080" y="4862954"/>
              <a:ext cx="976462" cy="369332"/>
            </a:xfrm>
            <a:prstGeom prst="rect">
              <a:avLst/>
            </a:prstGeom>
            <a:noFill/>
          </p:spPr>
          <p:txBody>
            <a:bodyPr wrap="none" rtlCol="0">
              <a:spAutoFit/>
            </a:bodyPr>
            <a:lstStyle/>
            <a:p>
              <a:r>
                <a:rPr lang="en-US" dirty="0" smtClean="0"/>
                <a:t>u = 100</a:t>
              </a:r>
              <a:endParaRPr lang="en-US" dirty="0"/>
            </a:p>
          </p:txBody>
        </p:sp>
      </p:grpSp>
      <p:grpSp>
        <p:nvGrpSpPr>
          <p:cNvPr id="22" name="Group 21"/>
          <p:cNvGrpSpPr/>
          <p:nvPr/>
        </p:nvGrpSpPr>
        <p:grpSpPr>
          <a:xfrm>
            <a:off x="6201840" y="2882648"/>
            <a:ext cx="2821174" cy="2221623"/>
            <a:chOff x="6300804" y="2668213"/>
            <a:chExt cx="2821174" cy="2221623"/>
          </a:xfrm>
        </p:grpSpPr>
        <p:grpSp>
          <p:nvGrpSpPr>
            <p:cNvPr id="23" name="Group 22"/>
            <p:cNvGrpSpPr/>
            <p:nvPr/>
          </p:nvGrpSpPr>
          <p:grpSpPr>
            <a:xfrm>
              <a:off x="6300804" y="2668213"/>
              <a:ext cx="1971454" cy="2057221"/>
              <a:chOff x="5831109" y="2787738"/>
              <a:chExt cx="2441149" cy="2267722"/>
            </a:xfrm>
          </p:grpSpPr>
          <p:sp>
            <p:nvSpPr>
              <p:cNvPr id="25" name="Freeform 24"/>
              <p:cNvSpPr/>
              <p:nvPr/>
            </p:nvSpPr>
            <p:spPr>
              <a:xfrm>
                <a:off x="5831109" y="2787738"/>
                <a:ext cx="2441149" cy="2259882"/>
              </a:xfrm>
              <a:custGeom>
                <a:avLst/>
                <a:gdLst>
                  <a:gd name="connsiteX0" fmla="*/ 0 w 2441149"/>
                  <a:gd name="connsiteY0" fmla="*/ 0 h 2259882"/>
                  <a:gd name="connsiteX1" fmla="*/ 626782 w 2441149"/>
                  <a:gd name="connsiteY1" fmla="*/ 1748522 h 2259882"/>
                  <a:gd name="connsiteX2" fmla="*/ 2441149 w 2441149"/>
                  <a:gd name="connsiteY2" fmla="*/ 2259882 h 2259882"/>
                </a:gdLst>
                <a:ahLst/>
                <a:cxnLst>
                  <a:cxn ang="0">
                    <a:pos x="connsiteX0" y="connsiteY0"/>
                  </a:cxn>
                  <a:cxn ang="0">
                    <a:pos x="connsiteX1" y="connsiteY1"/>
                  </a:cxn>
                  <a:cxn ang="0">
                    <a:pos x="connsiteX2" y="connsiteY2"/>
                  </a:cxn>
                </a:cxnLst>
                <a:rect l="l" t="t" r="r" b="b"/>
                <a:pathLst>
                  <a:path w="2441149" h="2259882">
                    <a:moveTo>
                      <a:pt x="0" y="0"/>
                    </a:moveTo>
                    <a:cubicBezTo>
                      <a:pt x="109962" y="685937"/>
                      <a:pt x="219924" y="1371875"/>
                      <a:pt x="626782" y="1748522"/>
                    </a:cubicBezTo>
                    <a:cubicBezTo>
                      <a:pt x="1033640" y="2125169"/>
                      <a:pt x="2441149" y="2259882"/>
                      <a:pt x="2441149" y="2259882"/>
                    </a:cubicBezTo>
                  </a:path>
                </a:pathLst>
              </a:cu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Oval 25"/>
              <p:cNvSpPr/>
              <p:nvPr/>
            </p:nvSpPr>
            <p:spPr>
              <a:xfrm>
                <a:off x="5871960" y="3266107"/>
                <a:ext cx="98965" cy="115468"/>
              </a:xfrm>
              <a:prstGeom prst="ellipse">
                <a:avLst/>
              </a:prstGeom>
              <a:solidFill>
                <a:srgbClr val="E0760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453204" y="4523672"/>
                <a:ext cx="98965" cy="115468"/>
              </a:xfrm>
              <a:prstGeom prst="ellipse">
                <a:avLst/>
              </a:prstGeom>
              <a:solidFill>
                <a:srgbClr val="E0760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7793172" y="4939992"/>
                <a:ext cx="98965" cy="115468"/>
              </a:xfrm>
              <a:prstGeom prst="ellipse">
                <a:avLst/>
              </a:prstGeom>
              <a:solidFill>
                <a:srgbClr val="E0760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TextBox 23"/>
            <p:cNvSpPr txBox="1"/>
            <p:nvPr/>
          </p:nvSpPr>
          <p:spPr>
            <a:xfrm>
              <a:off x="8145516" y="4520504"/>
              <a:ext cx="976462" cy="369332"/>
            </a:xfrm>
            <a:prstGeom prst="rect">
              <a:avLst/>
            </a:prstGeom>
            <a:noFill/>
          </p:spPr>
          <p:txBody>
            <a:bodyPr wrap="none" rtlCol="0">
              <a:spAutoFit/>
            </a:bodyPr>
            <a:lstStyle/>
            <a:p>
              <a:r>
                <a:rPr lang="en-US" dirty="0" smtClean="0"/>
                <a:t>u = 150</a:t>
              </a:r>
              <a:endParaRPr lang="en-US" dirty="0"/>
            </a:p>
          </p:txBody>
        </p:sp>
      </p:grpSp>
      <p:sp>
        <p:nvSpPr>
          <p:cNvPr id="30" name="TextBox 29"/>
          <p:cNvSpPr txBox="1"/>
          <p:nvPr/>
        </p:nvSpPr>
        <p:spPr>
          <a:xfrm>
            <a:off x="5294572" y="3506024"/>
            <a:ext cx="342349" cy="369332"/>
          </a:xfrm>
          <a:prstGeom prst="rect">
            <a:avLst/>
          </a:prstGeom>
          <a:noFill/>
        </p:spPr>
        <p:txBody>
          <a:bodyPr wrap="none" rtlCol="0">
            <a:spAutoFit/>
          </a:bodyPr>
          <a:lstStyle/>
          <a:p>
            <a:r>
              <a:rPr lang="en-US" dirty="0" smtClean="0"/>
              <a:t>a</a:t>
            </a:r>
            <a:endParaRPr lang="en-US" dirty="0"/>
          </a:p>
        </p:txBody>
      </p:sp>
      <p:sp>
        <p:nvSpPr>
          <p:cNvPr id="31" name="TextBox 30"/>
          <p:cNvSpPr txBox="1"/>
          <p:nvPr/>
        </p:nvSpPr>
        <p:spPr>
          <a:xfrm>
            <a:off x="5988777" y="4947632"/>
            <a:ext cx="342123" cy="369332"/>
          </a:xfrm>
          <a:prstGeom prst="rect">
            <a:avLst/>
          </a:prstGeom>
          <a:noFill/>
        </p:spPr>
        <p:txBody>
          <a:bodyPr wrap="none" rtlCol="0">
            <a:spAutoFit/>
          </a:bodyPr>
          <a:lstStyle/>
          <a:p>
            <a:r>
              <a:rPr lang="en-US" dirty="0" smtClean="0"/>
              <a:t>b</a:t>
            </a:r>
            <a:endParaRPr lang="en-US" dirty="0"/>
          </a:p>
        </p:txBody>
      </p:sp>
      <p:sp>
        <p:nvSpPr>
          <p:cNvPr id="32" name="TextBox 31"/>
          <p:cNvSpPr txBox="1"/>
          <p:nvPr/>
        </p:nvSpPr>
        <p:spPr>
          <a:xfrm>
            <a:off x="7553408" y="5433148"/>
            <a:ext cx="334008" cy="369332"/>
          </a:xfrm>
          <a:prstGeom prst="rect">
            <a:avLst/>
          </a:prstGeom>
          <a:noFill/>
        </p:spPr>
        <p:txBody>
          <a:bodyPr wrap="none" rtlCol="0">
            <a:spAutoFit/>
          </a:bodyPr>
          <a:lstStyle/>
          <a:p>
            <a:r>
              <a:rPr lang="en-US" dirty="0"/>
              <a:t>c</a:t>
            </a:r>
          </a:p>
        </p:txBody>
      </p:sp>
      <p:sp>
        <p:nvSpPr>
          <p:cNvPr id="33" name="TextBox 32"/>
          <p:cNvSpPr txBox="1"/>
          <p:nvPr/>
        </p:nvSpPr>
        <p:spPr>
          <a:xfrm>
            <a:off x="5752281" y="3186177"/>
            <a:ext cx="342800" cy="369332"/>
          </a:xfrm>
          <a:prstGeom prst="rect">
            <a:avLst/>
          </a:prstGeom>
          <a:noFill/>
        </p:spPr>
        <p:txBody>
          <a:bodyPr wrap="none" rtlCol="0">
            <a:spAutoFit/>
          </a:bodyPr>
          <a:lstStyle/>
          <a:p>
            <a:r>
              <a:rPr lang="en-US" dirty="0" smtClean="0"/>
              <a:t>d</a:t>
            </a:r>
            <a:endParaRPr lang="en-US" dirty="0"/>
          </a:p>
        </p:txBody>
      </p:sp>
      <p:sp>
        <p:nvSpPr>
          <p:cNvPr id="34" name="TextBox 33"/>
          <p:cNvSpPr txBox="1"/>
          <p:nvPr/>
        </p:nvSpPr>
        <p:spPr>
          <a:xfrm>
            <a:off x="6369557" y="4441776"/>
            <a:ext cx="334684" cy="369332"/>
          </a:xfrm>
          <a:prstGeom prst="rect">
            <a:avLst/>
          </a:prstGeom>
          <a:noFill/>
        </p:spPr>
        <p:txBody>
          <a:bodyPr wrap="none" rtlCol="0">
            <a:spAutoFit/>
          </a:bodyPr>
          <a:lstStyle/>
          <a:p>
            <a:r>
              <a:rPr lang="en-US" dirty="0"/>
              <a:t>e</a:t>
            </a:r>
          </a:p>
        </p:txBody>
      </p:sp>
      <p:sp>
        <p:nvSpPr>
          <p:cNvPr id="35" name="TextBox 34"/>
          <p:cNvSpPr txBox="1"/>
          <p:nvPr/>
        </p:nvSpPr>
        <p:spPr>
          <a:xfrm>
            <a:off x="7731506" y="4906879"/>
            <a:ext cx="261610" cy="369332"/>
          </a:xfrm>
          <a:prstGeom prst="rect">
            <a:avLst/>
          </a:prstGeom>
          <a:noFill/>
        </p:spPr>
        <p:txBody>
          <a:bodyPr wrap="none" rtlCol="0">
            <a:spAutoFit/>
          </a:bodyPr>
          <a:lstStyle/>
          <a:p>
            <a:r>
              <a:rPr lang="en-US" dirty="0" smtClean="0"/>
              <a:t>f</a:t>
            </a:r>
            <a:endParaRPr lang="en-US" dirty="0"/>
          </a:p>
        </p:txBody>
      </p:sp>
      <p:sp>
        <p:nvSpPr>
          <p:cNvPr id="36" name="TextBox 35"/>
          <p:cNvSpPr txBox="1"/>
          <p:nvPr/>
        </p:nvSpPr>
        <p:spPr>
          <a:xfrm>
            <a:off x="6314754" y="3052024"/>
            <a:ext cx="339982" cy="369332"/>
          </a:xfrm>
          <a:prstGeom prst="rect">
            <a:avLst/>
          </a:prstGeom>
          <a:noFill/>
        </p:spPr>
        <p:txBody>
          <a:bodyPr wrap="none" rtlCol="0">
            <a:spAutoFit/>
          </a:bodyPr>
          <a:lstStyle/>
          <a:p>
            <a:r>
              <a:rPr lang="en-US" dirty="0" smtClean="0"/>
              <a:t>g</a:t>
            </a:r>
            <a:endParaRPr lang="en-US" dirty="0"/>
          </a:p>
        </p:txBody>
      </p:sp>
      <p:sp>
        <p:nvSpPr>
          <p:cNvPr id="37" name="TextBox 36"/>
          <p:cNvSpPr txBox="1"/>
          <p:nvPr/>
        </p:nvSpPr>
        <p:spPr>
          <a:xfrm>
            <a:off x="6654736" y="4072635"/>
            <a:ext cx="325442" cy="369332"/>
          </a:xfrm>
          <a:prstGeom prst="rect">
            <a:avLst/>
          </a:prstGeom>
          <a:noFill/>
        </p:spPr>
        <p:txBody>
          <a:bodyPr wrap="none" rtlCol="0">
            <a:spAutoFit/>
          </a:bodyPr>
          <a:lstStyle/>
          <a:p>
            <a:r>
              <a:rPr lang="en-US" dirty="0"/>
              <a:t>h</a:t>
            </a:r>
          </a:p>
        </p:txBody>
      </p:sp>
      <p:sp>
        <p:nvSpPr>
          <p:cNvPr id="38" name="TextBox 37"/>
          <p:cNvSpPr txBox="1"/>
          <p:nvPr/>
        </p:nvSpPr>
        <p:spPr>
          <a:xfrm>
            <a:off x="7750872" y="4457444"/>
            <a:ext cx="230878" cy="369332"/>
          </a:xfrm>
          <a:prstGeom prst="rect">
            <a:avLst/>
          </a:prstGeom>
          <a:noFill/>
        </p:spPr>
        <p:txBody>
          <a:bodyPr wrap="none" rtlCol="0">
            <a:spAutoFit/>
          </a:bodyPr>
          <a:lstStyle/>
          <a:p>
            <a:r>
              <a:rPr lang="en-US" dirty="0" smtClean="0"/>
              <a:t>i</a:t>
            </a:r>
            <a:endParaRPr lang="en-US" dirty="0"/>
          </a:p>
        </p:txBody>
      </p:sp>
    </p:spTree>
    <p:extLst>
      <p:ext uri="{BB962C8B-B14F-4D97-AF65-F5344CB8AC3E}">
        <p14:creationId xmlns:p14="http://schemas.microsoft.com/office/powerpoint/2010/main" val="2457324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Maximization Exploration</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152512637"/>
              </p:ext>
            </p:extLst>
          </p:nvPr>
        </p:nvGraphicFramePr>
        <p:xfrm>
          <a:off x="1117600" y="2908968"/>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72</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120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128</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104</a:t>
                      </a:r>
                      <a:endParaRPr lang="en-US" dirty="0"/>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568386682"/>
              </p:ext>
            </p:extLst>
          </p:nvPr>
        </p:nvGraphicFramePr>
        <p:xfrm>
          <a:off x="2900362" y="290829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26</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36</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44</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54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56</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56</a:t>
                      </a:r>
                      <a:endParaRPr lang="en-US" dirty="0"/>
                    </a:p>
                  </a:txBody>
                  <a:tcPr/>
                </a:tc>
              </a:tr>
            </a:tbl>
          </a:graphicData>
        </a:graphic>
      </p:graphicFrame>
      <p:sp>
        <p:nvSpPr>
          <p:cNvPr id="6" name="TextBox 5"/>
          <p:cNvSpPr txBox="1"/>
          <p:nvPr/>
        </p:nvSpPr>
        <p:spPr>
          <a:xfrm>
            <a:off x="1381512" y="2545407"/>
            <a:ext cx="1244827" cy="369332"/>
          </a:xfrm>
          <a:prstGeom prst="rect">
            <a:avLst/>
          </a:prstGeom>
          <a:noFill/>
        </p:spPr>
        <p:txBody>
          <a:bodyPr wrap="none" rtlCol="0">
            <a:spAutoFit/>
          </a:bodyPr>
          <a:lstStyle/>
          <a:p>
            <a:r>
              <a:rPr lang="en-US" dirty="0" smtClean="0">
                <a:solidFill>
                  <a:schemeClr val="accent1"/>
                </a:solidFill>
              </a:rPr>
              <a:t>Pizza = $8</a:t>
            </a:r>
            <a:endParaRPr lang="en-US" dirty="0">
              <a:solidFill>
                <a:schemeClr val="accent1"/>
              </a:solidFill>
            </a:endParaRPr>
          </a:p>
        </p:txBody>
      </p:sp>
      <p:sp>
        <p:nvSpPr>
          <p:cNvPr id="7" name="TextBox 6"/>
          <p:cNvSpPr txBox="1"/>
          <p:nvPr/>
        </p:nvSpPr>
        <p:spPr>
          <a:xfrm>
            <a:off x="3150347" y="2539636"/>
            <a:ext cx="1290137" cy="369332"/>
          </a:xfrm>
          <a:prstGeom prst="rect">
            <a:avLst/>
          </a:prstGeom>
          <a:noFill/>
        </p:spPr>
        <p:txBody>
          <a:bodyPr wrap="none" rtlCol="0">
            <a:spAutoFit/>
          </a:bodyPr>
          <a:lstStyle/>
          <a:p>
            <a:r>
              <a:rPr lang="en-US" dirty="0" smtClean="0">
                <a:solidFill>
                  <a:srgbClr val="7DC1EF"/>
                </a:solidFill>
              </a:rPr>
              <a:t>Soda = $2</a:t>
            </a:r>
            <a:endParaRPr lang="en-US" dirty="0">
              <a:solidFill>
                <a:srgbClr val="7DC1EF"/>
              </a:solidFill>
            </a:endParaRPr>
          </a:p>
        </p:txBody>
      </p:sp>
      <p:sp>
        <p:nvSpPr>
          <p:cNvPr id="9" name="Content Placeholder 2"/>
          <p:cNvSpPr txBox="1">
            <a:spLocks/>
          </p:cNvSpPr>
          <p:nvPr/>
        </p:nvSpPr>
        <p:spPr>
          <a:xfrm>
            <a:off x="4911278" y="2645048"/>
            <a:ext cx="3566160" cy="3681412"/>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a:solidFill>
                  <a:schemeClr val="tx1">
                    <a:lumMod val="65000"/>
                    <a:lumOff val="35000"/>
                  </a:schemeClr>
                </a:solidFill>
                <a:latin typeface="+mn-lt"/>
                <a:ea typeface="+mn-ea"/>
                <a:cs typeface="+mn-cs"/>
              </a:defRPr>
            </a:lvl6pPr>
            <a:lvl7pPr marL="2055813" indent="-344488" algn="l" defTabSz="914400" rtl="0" eaLnBrk="1" latinLnBrk="0" hangingPunct="1">
              <a:spcBef>
                <a:spcPct val="20000"/>
              </a:spcBef>
              <a:buClr>
                <a:schemeClr val="accent1"/>
              </a:buClr>
              <a:buFont typeface="Wingdings 2" pitchFamily="18" charset="2"/>
              <a:buChar char=""/>
              <a:defRPr lang="en-US" sz="1800" kern="1200">
                <a:solidFill>
                  <a:schemeClr val="tx1">
                    <a:lumMod val="65000"/>
                    <a:lumOff val="35000"/>
                  </a:schemeClr>
                </a:solidFill>
                <a:latin typeface="+mn-lt"/>
                <a:ea typeface="+mn-ea"/>
                <a:cs typeface="+mn-cs"/>
              </a:defRPr>
            </a:lvl7pPr>
            <a:lvl8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a:solidFill>
                  <a:schemeClr val="tx1">
                    <a:lumMod val="65000"/>
                    <a:lumOff val="35000"/>
                  </a:schemeClr>
                </a:solidFill>
                <a:latin typeface="+mn-lt"/>
                <a:ea typeface="+mn-ea"/>
                <a:cs typeface="+mn-cs"/>
              </a:defRPr>
            </a:lvl8pPr>
            <a:lvl9pPr marL="2055813" indent="-344488" algn="l" defTabSz="914400" rtl="0" eaLnBrk="1" latinLnBrk="0" hangingPunct="1">
              <a:spcBef>
                <a:spcPct val="20000"/>
              </a:spcBef>
              <a:buClr>
                <a:schemeClr val="accent1"/>
              </a:buClr>
              <a:buFont typeface="Wingdings 2" pitchFamily="18" charset="2"/>
              <a:buChar char=""/>
              <a:defRPr lang="en-US" sz="1800" kern="1200">
                <a:solidFill>
                  <a:schemeClr val="tx1">
                    <a:lumMod val="65000"/>
                    <a:lumOff val="35000"/>
                  </a:schemeClr>
                </a:solidFill>
                <a:latin typeface="+mn-lt"/>
                <a:ea typeface="+mn-ea"/>
                <a:cs typeface="+mn-cs"/>
              </a:defRPr>
            </a:lvl9pPr>
          </a:lstStyle>
          <a:p>
            <a:r>
              <a:rPr lang="en-US" dirty="0" smtClean="0"/>
              <a:t>How much pizza and soda should you buy to maximize your happiness if you have a budget of $46?</a:t>
            </a:r>
          </a:p>
          <a:p>
            <a:pPr lvl="1"/>
            <a:r>
              <a:rPr lang="en-US" dirty="0" smtClean="0"/>
              <a:t>Find as many combinations of pizza and soda that use your entire budget (or as much as possible).</a:t>
            </a:r>
          </a:p>
          <a:p>
            <a:pPr lvl="1"/>
            <a:r>
              <a:rPr lang="en-US" dirty="0" smtClean="0"/>
              <a:t>Which combination yields the highest total utility?</a:t>
            </a:r>
          </a:p>
          <a:p>
            <a:endParaRPr lang="en-US" dirty="0" smtClean="0"/>
          </a:p>
          <a:p>
            <a:endParaRPr lang="en-US" dirty="0"/>
          </a:p>
        </p:txBody>
      </p:sp>
    </p:spTree>
    <p:extLst>
      <p:ext uri="{BB962C8B-B14F-4D97-AF65-F5344CB8AC3E}">
        <p14:creationId xmlns:p14="http://schemas.microsoft.com/office/powerpoint/2010/main" val="27824357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better?</a:t>
            </a:r>
            <a:endParaRPr lang="en-US" dirty="0"/>
          </a:p>
        </p:txBody>
      </p:sp>
      <p:sp>
        <p:nvSpPr>
          <p:cNvPr id="3" name="Content Placeholder 2"/>
          <p:cNvSpPr>
            <a:spLocks noGrp="1"/>
          </p:cNvSpPr>
          <p:nvPr>
            <p:ph sz="half" idx="1"/>
          </p:nvPr>
        </p:nvSpPr>
        <p:spPr/>
        <p:txBody>
          <a:bodyPr/>
          <a:lstStyle/>
          <a:p>
            <a:r>
              <a:rPr lang="en-US" dirty="0" smtClean="0"/>
              <a:t>Zombie vaccine</a:t>
            </a:r>
          </a:p>
          <a:p>
            <a:pPr lvl="1"/>
            <a:r>
              <a:rPr lang="en-US" dirty="0" smtClean="0"/>
              <a:t>Price: $2,000</a:t>
            </a:r>
          </a:p>
          <a:p>
            <a:pPr lvl="1"/>
            <a:r>
              <a:rPr lang="en-US" dirty="0" smtClean="0"/>
              <a:t>Utility: 6,000 utils</a:t>
            </a:r>
          </a:p>
          <a:p>
            <a:r>
              <a:rPr lang="en-US" dirty="0" smtClean="0"/>
              <a:t>Cross Bow</a:t>
            </a:r>
          </a:p>
          <a:p>
            <a:pPr lvl="1"/>
            <a:r>
              <a:rPr lang="en-US" dirty="0" smtClean="0"/>
              <a:t>Price: $250</a:t>
            </a:r>
          </a:p>
          <a:p>
            <a:pPr lvl="1"/>
            <a:r>
              <a:rPr lang="en-US" dirty="0" smtClean="0"/>
              <a:t>Utility: 1,000 utils</a:t>
            </a:r>
            <a:endParaRPr lang="en-US" dirty="0"/>
          </a:p>
        </p:txBody>
      </p:sp>
      <p:sp>
        <p:nvSpPr>
          <p:cNvPr id="4" name="Content Placeholder 3"/>
          <p:cNvSpPr>
            <a:spLocks noGrp="1"/>
          </p:cNvSpPr>
          <p:nvPr>
            <p:ph sz="half" idx="2"/>
          </p:nvPr>
        </p:nvSpPr>
        <p:spPr/>
        <p:txBody>
          <a:bodyPr/>
          <a:lstStyle/>
          <a:p>
            <a:r>
              <a:rPr lang="en-US" dirty="0" smtClean="0"/>
              <a:t>When trying to maximize your utility, the most important thing is getting the most bang for your buck.</a:t>
            </a:r>
            <a:endParaRPr lang="en-US" dirty="0"/>
          </a:p>
        </p:txBody>
      </p:sp>
    </p:spTree>
    <p:extLst>
      <p:ext uri="{BB962C8B-B14F-4D97-AF65-F5344CB8AC3E}">
        <p14:creationId xmlns:p14="http://schemas.microsoft.com/office/powerpoint/2010/main" val="2896825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Maximization Rule</a:t>
            </a:r>
            <a:endParaRPr lang="en-US" dirty="0"/>
          </a:p>
        </p:txBody>
      </p:sp>
      <p:sp>
        <p:nvSpPr>
          <p:cNvPr id="5" name="Content Placeholder 4"/>
          <p:cNvSpPr>
            <a:spLocks noGrp="1"/>
          </p:cNvSpPr>
          <p:nvPr>
            <p:ph idx="1"/>
          </p:nvPr>
        </p:nvSpPr>
        <p:spPr/>
        <p:txBody>
          <a:bodyPr/>
          <a:lstStyle/>
          <a:p>
            <a:r>
              <a:rPr lang="en-US" dirty="0" smtClean="0"/>
              <a:t>To maximize utility</a:t>
            </a:r>
          </a:p>
          <a:p>
            <a:pPr lvl="1"/>
            <a:r>
              <a:rPr lang="en-US" dirty="0" smtClean="0"/>
              <a:t>Purchase until you have spent all your budget</a:t>
            </a:r>
          </a:p>
          <a:p>
            <a:pPr lvl="1"/>
            <a:r>
              <a:rPr lang="en-US" dirty="0" smtClean="0"/>
              <a:t>Maximization will occur at a point where MU/P</a:t>
            </a:r>
            <a:r>
              <a:rPr lang="en-US" baseline="-25000" dirty="0" smtClean="0"/>
              <a:t>X</a:t>
            </a:r>
            <a:r>
              <a:rPr lang="en-US" dirty="0" smtClean="0"/>
              <a:t> = MU/P</a:t>
            </a:r>
            <a:r>
              <a:rPr lang="en-US" baseline="-25000" dirty="0" smtClean="0"/>
              <a:t>Y</a:t>
            </a:r>
          </a:p>
          <a:p>
            <a:pPr marL="342900" lvl="1" indent="-342900">
              <a:spcBef>
                <a:spcPts val="2000"/>
              </a:spcBef>
              <a:buClr>
                <a:schemeClr val="accent1"/>
              </a:buClr>
            </a:pPr>
            <a:r>
              <a:rPr lang="en-US" dirty="0" smtClean="0"/>
              <a:t>When deciding which good to purchase next, purchase whichever </a:t>
            </a:r>
            <a:r>
              <a:rPr lang="en-US" dirty="0"/>
              <a:t>good </a:t>
            </a:r>
            <a:r>
              <a:rPr lang="en-US" dirty="0" smtClean="0"/>
              <a:t>provides the </a:t>
            </a:r>
            <a:r>
              <a:rPr lang="en-US" dirty="0"/>
              <a:t>higher MU/</a:t>
            </a:r>
            <a:r>
              <a:rPr lang="en-US" dirty="0" smtClean="0"/>
              <a:t>P (bang for your buck)</a:t>
            </a:r>
          </a:p>
          <a:p>
            <a:pPr marL="342900" lvl="1" indent="-342900">
              <a:spcBef>
                <a:spcPts val="2000"/>
              </a:spcBef>
              <a:buClr>
                <a:schemeClr val="accent1"/>
              </a:buClr>
            </a:pPr>
            <a:r>
              <a:rPr lang="en-US" dirty="0" smtClean="0"/>
              <a:t>If there are multiple points where </a:t>
            </a:r>
            <a:r>
              <a:rPr lang="en-US" dirty="0"/>
              <a:t>MU/P</a:t>
            </a:r>
            <a:r>
              <a:rPr lang="en-US" baseline="-25000" dirty="0"/>
              <a:t>X</a:t>
            </a:r>
            <a:r>
              <a:rPr lang="en-US" dirty="0"/>
              <a:t> = MU/</a:t>
            </a:r>
            <a:r>
              <a:rPr lang="en-US" dirty="0" smtClean="0"/>
              <a:t>P</a:t>
            </a:r>
            <a:r>
              <a:rPr lang="en-US" baseline="-25000" dirty="0" smtClean="0"/>
              <a:t>Y</a:t>
            </a:r>
            <a:r>
              <a:rPr lang="en-US" dirty="0" smtClean="0"/>
              <a:t>, determine which is feasible given your budget constraint</a:t>
            </a:r>
            <a:endParaRPr lang="en-US" dirty="0"/>
          </a:p>
        </p:txBody>
      </p:sp>
    </p:spTree>
    <p:extLst>
      <p:ext uri="{BB962C8B-B14F-4D97-AF65-F5344CB8AC3E}">
        <p14:creationId xmlns:p14="http://schemas.microsoft.com/office/powerpoint/2010/main" val="12641514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Utility Maximization Example Revisited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740097517"/>
              </p:ext>
            </p:extLst>
          </p:nvPr>
        </p:nvGraphicFramePr>
        <p:xfrm>
          <a:off x="1117600" y="2908968"/>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72</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120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128</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104</a:t>
                      </a:r>
                      <a:endParaRPr lang="en-US" dirty="0"/>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887734032"/>
              </p:ext>
            </p:extLst>
          </p:nvPr>
        </p:nvGraphicFramePr>
        <p:xfrm>
          <a:off x="2900362" y="290829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26</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36</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44</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54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56</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56</a:t>
                      </a:r>
                      <a:endParaRPr lang="en-US" dirty="0"/>
                    </a:p>
                  </a:txBody>
                  <a:tcPr/>
                </a:tc>
              </a:tr>
            </a:tbl>
          </a:graphicData>
        </a:graphic>
      </p:graphicFrame>
      <p:sp>
        <p:nvSpPr>
          <p:cNvPr id="6" name="TextBox 5"/>
          <p:cNvSpPr txBox="1"/>
          <p:nvPr/>
        </p:nvSpPr>
        <p:spPr>
          <a:xfrm>
            <a:off x="1381512" y="2545407"/>
            <a:ext cx="1244827" cy="369332"/>
          </a:xfrm>
          <a:prstGeom prst="rect">
            <a:avLst/>
          </a:prstGeom>
          <a:noFill/>
        </p:spPr>
        <p:txBody>
          <a:bodyPr wrap="none" rtlCol="0">
            <a:spAutoFit/>
          </a:bodyPr>
          <a:lstStyle/>
          <a:p>
            <a:r>
              <a:rPr lang="en-US" dirty="0" smtClean="0">
                <a:solidFill>
                  <a:schemeClr val="accent1"/>
                </a:solidFill>
              </a:rPr>
              <a:t>Pizza = $8</a:t>
            </a:r>
            <a:endParaRPr lang="en-US" dirty="0">
              <a:solidFill>
                <a:schemeClr val="accent1"/>
              </a:solidFill>
            </a:endParaRPr>
          </a:p>
        </p:txBody>
      </p:sp>
      <p:sp>
        <p:nvSpPr>
          <p:cNvPr id="7" name="TextBox 6"/>
          <p:cNvSpPr txBox="1"/>
          <p:nvPr/>
        </p:nvSpPr>
        <p:spPr>
          <a:xfrm>
            <a:off x="3133853" y="2539636"/>
            <a:ext cx="1290137" cy="369332"/>
          </a:xfrm>
          <a:prstGeom prst="rect">
            <a:avLst/>
          </a:prstGeom>
          <a:noFill/>
        </p:spPr>
        <p:txBody>
          <a:bodyPr wrap="none" rtlCol="0">
            <a:spAutoFit/>
          </a:bodyPr>
          <a:lstStyle/>
          <a:p>
            <a:r>
              <a:rPr lang="en-US" dirty="0" smtClean="0">
                <a:solidFill>
                  <a:srgbClr val="7DC1EF"/>
                </a:solidFill>
              </a:rPr>
              <a:t>Soda = $2</a:t>
            </a:r>
            <a:endParaRPr lang="en-US" dirty="0">
              <a:solidFill>
                <a:srgbClr val="7DC1EF"/>
              </a:solidFill>
            </a:endParaRPr>
          </a:p>
        </p:txBody>
      </p:sp>
      <p:sp>
        <p:nvSpPr>
          <p:cNvPr id="9" name="Content Placeholder 2"/>
          <p:cNvSpPr txBox="1">
            <a:spLocks/>
          </p:cNvSpPr>
          <p:nvPr/>
        </p:nvSpPr>
        <p:spPr>
          <a:xfrm>
            <a:off x="4911278" y="2941958"/>
            <a:ext cx="3566160" cy="3681412"/>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a:solidFill>
                  <a:schemeClr val="tx1">
                    <a:lumMod val="65000"/>
                    <a:lumOff val="35000"/>
                  </a:schemeClr>
                </a:solidFill>
                <a:latin typeface="+mn-lt"/>
                <a:ea typeface="+mn-ea"/>
                <a:cs typeface="+mn-cs"/>
              </a:defRPr>
            </a:lvl6pPr>
            <a:lvl7pPr marL="2055813" indent="-344488" algn="l" defTabSz="914400" rtl="0" eaLnBrk="1" latinLnBrk="0" hangingPunct="1">
              <a:spcBef>
                <a:spcPct val="20000"/>
              </a:spcBef>
              <a:buClr>
                <a:schemeClr val="accent1"/>
              </a:buClr>
              <a:buFont typeface="Wingdings 2" pitchFamily="18" charset="2"/>
              <a:buChar char=""/>
              <a:defRPr lang="en-US" sz="1800" kern="1200">
                <a:solidFill>
                  <a:schemeClr val="tx1">
                    <a:lumMod val="65000"/>
                    <a:lumOff val="35000"/>
                  </a:schemeClr>
                </a:solidFill>
                <a:latin typeface="+mn-lt"/>
                <a:ea typeface="+mn-ea"/>
                <a:cs typeface="+mn-cs"/>
              </a:defRPr>
            </a:lvl7pPr>
            <a:lvl8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a:solidFill>
                  <a:schemeClr val="tx1">
                    <a:lumMod val="65000"/>
                    <a:lumOff val="35000"/>
                  </a:schemeClr>
                </a:solidFill>
                <a:latin typeface="+mn-lt"/>
                <a:ea typeface="+mn-ea"/>
                <a:cs typeface="+mn-cs"/>
              </a:defRPr>
            </a:lvl8pPr>
            <a:lvl9pPr marL="2055813" indent="-344488" algn="l" defTabSz="914400" rtl="0" eaLnBrk="1" latinLnBrk="0" hangingPunct="1">
              <a:spcBef>
                <a:spcPct val="20000"/>
              </a:spcBef>
              <a:buClr>
                <a:schemeClr val="accent1"/>
              </a:buClr>
              <a:buFont typeface="Wingdings 2" pitchFamily="18" charset="2"/>
              <a:buChar char=""/>
              <a:defRPr lang="en-US" sz="1800" kern="1200">
                <a:solidFill>
                  <a:schemeClr val="tx1">
                    <a:lumMod val="65000"/>
                    <a:lumOff val="35000"/>
                  </a:schemeClr>
                </a:solidFill>
                <a:latin typeface="+mn-lt"/>
                <a:ea typeface="+mn-ea"/>
                <a:cs typeface="+mn-cs"/>
              </a:defRPr>
            </a:lvl9pPr>
          </a:lstStyle>
          <a:p>
            <a:r>
              <a:rPr lang="en-US" dirty="0" smtClean="0"/>
              <a:t>How much pizza and soda should you buy to maximize your happiness if you have a budget of $46?</a:t>
            </a:r>
          </a:p>
          <a:p>
            <a:pPr lvl="1"/>
            <a:r>
              <a:rPr lang="en-US" dirty="0" smtClean="0"/>
              <a:t>Use the utility maximization rule to help you find your answer.</a:t>
            </a:r>
          </a:p>
          <a:p>
            <a:pPr lvl="1"/>
            <a:r>
              <a:rPr lang="en-US" dirty="0" smtClean="0"/>
              <a:t>You’ll need more columns!</a:t>
            </a:r>
          </a:p>
          <a:p>
            <a:endParaRPr lang="en-US" dirty="0" smtClean="0"/>
          </a:p>
          <a:p>
            <a:endParaRPr lang="en-US" dirty="0"/>
          </a:p>
        </p:txBody>
      </p:sp>
    </p:spTree>
    <p:extLst>
      <p:ext uri="{BB962C8B-B14F-4D97-AF65-F5344CB8AC3E}">
        <p14:creationId xmlns:p14="http://schemas.microsoft.com/office/powerpoint/2010/main" val="5926266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Utility Maximization Example Revisited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511033008"/>
              </p:ext>
            </p:extLst>
          </p:nvPr>
        </p:nvGraphicFramePr>
        <p:xfrm>
          <a:off x="1117600" y="2908968"/>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72</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120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152</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128</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104</a:t>
                      </a:r>
                      <a:endParaRPr lang="en-US" dirty="0"/>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149207401"/>
              </p:ext>
            </p:extLst>
          </p:nvPr>
        </p:nvGraphicFramePr>
        <p:xfrm>
          <a:off x="4683124" y="291473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26</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36</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44</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54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56</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56</a:t>
                      </a:r>
                      <a:endParaRPr lang="en-US" dirty="0"/>
                    </a:p>
                  </a:txBody>
                  <a:tcPr/>
                </a:tc>
              </a:tr>
            </a:tbl>
          </a:graphicData>
        </a:graphic>
      </p:graphicFrame>
      <p:sp>
        <p:nvSpPr>
          <p:cNvPr id="6" name="TextBox 5"/>
          <p:cNvSpPr txBox="1"/>
          <p:nvPr/>
        </p:nvSpPr>
        <p:spPr>
          <a:xfrm>
            <a:off x="2272188" y="2545407"/>
            <a:ext cx="1244827" cy="369332"/>
          </a:xfrm>
          <a:prstGeom prst="rect">
            <a:avLst/>
          </a:prstGeom>
          <a:noFill/>
        </p:spPr>
        <p:txBody>
          <a:bodyPr wrap="none" rtlCol="0">
            <a:spAutoFit/>
          </a:bodyPr>
          <a:lstStyle/>
          <a:p>
            <a:r>
              <a:rPr lang="en-US" dirty="0" smtClean="0">
                <a:solidFill>
                  <a:schemeClr val="accent1"/>
                </a:solidFill>
              </a:rPr>
              <a:t>Pizza = $8</a:t>
            </a:r>
            <a:endParaRPr lang="en-US" dirty="0">
              <a:solidFill>
                <a:schemeClr val="accent1"/>
              </a:solidFill>
            </a:endParaRPr>
          </a:p>
        </p:txBody>
      </p:sp>
      <p:sp>
        <p:nvSpPr>
          <p:cNvPr id="7" name="TextBox 6"/>
          <p:cNvSpPr txBox="1"/>
          <p:nvPr/>
        </p:nvSpPr>
        <p:spPr>
          <a:xfrm>
            <a:off x="5807291" y="2546076"/>
            <a:ext cx="1290137" cy="369332"/>
          </a:xfrm>
          <a:prstGeom prst="rect">
            <a:avLst/>
          </a:prstGeom>
          <a:noFill/>
        </p:spPr>
        <p:txBody>
          <a:bodyPr wrap="none" rtlCol="0">
            <a:spAutoFit/>
          </a:bodyPr>
          <a:lstStyle/>
          <a:p>
            <a:r>
              <a:rPr lang="en-US" dirty="0" smtClean="0">
                <a:solidFill>
                  <a:srgbClr val="7DC1EF"/>
                </a:solidFill>
              </a:rPr>
              <a:t>Soda = $2</a:t>
            </a:r>
            <a:endParaRPr lang="en-US" dirty="0">
              <a:solidFill>
                <a:srgbClr val="7DC1EF"/>
              </a:solidFill>
            </a:endParaRPr>
          </a:p>
        </p:txBody>
      </p:sp>
      <p:graphicFrame>
        <p:nvGraphicFramePr>
          <p:cNvPr id="10" name="Content Placeholder 4"/>
          <p:cNvGraphicFramePr>
            <a:graphicFrameLocks/>
          </p:cNvGraphicFramePr>
          <p:nvPr>
            <p:extLst>
              <p:ext uri="{D42A27DB-BD31-4B8C-83A1-F6EECF244321}">
                <p14:modId xmlns:p14="http://schemas.microsoft.com/office/powerpoint/2010/main" val="918843527"/>
              </p:ext>
            </p:extLst>
          </p:nvPr>
        </p:nvGraphicFramePr>
        <p:xfrm>
          <a:off x="2900362" y="2908299"/>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bl>
          </a:graphicData>
        </a:graphic>
      </p:graphicFrame>
      <p:graphicFrame>
        <p:nvGraphicFramePr>
          <p:cNvPr id="11" name="Content Placeholder 7"/>
          <p:cNvGraphicFramePr>
            <a:graphicFrameLocks/>
          </p:cNvGraphicFramePr>
          <p:nvPr>
            <p:extLst>
              <p:ext uri="{D42A27DB-BD31-4B8C-83A1-F6EECF244321}">
                <p14:modId xmlns:p14="http://schemas.microsoft.com/office/powerpoint/2010/main" val="3757384833"/>
              </p:ext>
            </p:extLst>
          </p:nvPr>
        </p:nvGraphicFramePr>
        <p:xfrm>
          <a:off x="6465886" y="290829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8691819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Utility Maximization Example Revisited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345907740"/>
              </p:ext>
            </p:extLst>
          </p:nvPr>
        </p:nvGraphicFramePr>
        <p:xfrm>
          <a:off x="1117600" y="2908968"/>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72</a:t>
                      </a:r>
                      <a:endParaRPr lang="en-US" dirty="0"/>
                    </a:p>
                  </a:txBody>
                  <a:tcPr/>
                </a:tc>
              </a:tr>
              <a:tr h="370840">
                <a:tc>
                  <a:txBody>
                    <a:bodyPr/>
                    <a:lstStyle/>
                    <a:p>
                      <a:pPr algn="ctr"/>
                      <a:r>
                        <a:rPr lang="en-US" dirty="0" smtClean="0">
                          <a:solidFill>
                            <a:srgbClr val="660066"/>
                          </a:solidFill>
                        </a:rPr>
                        <a:t>2</a:t>
                      </a:r>
                      <a:endParaRPr lang="en-US" dirty="0">
                        <a:solidFill>
                          <a:srgbClr val="660066"/>
                        </a:solidFill>
                      </a:endParaRPr>
                    </a:p>
                  </a:txBody>
                  <a:tcPr/>
                </a:tc>
                <a:tc>
                  <a:txBody>
                    <a:bodyPr/>
                    <a:lstStyle/>
                    <a:p>
                      <a:pPr algn="ctr"/>
                      <a:r>
                        <a:rPr lang="en-US" dirty="0" smtClean="0">
                          <a:solidFill>
                            <a:srgbClr val="660066"/>
                          </a:solidFill>
                        </a:rPr>
                        <a:t>120</a:t>
                      </a:r>
                      <a:endParaRPr lang="en-US" dirty="0">
                        <a:solidFill>
                          <a:srgbClr val="660066"/>
                        </a:solidFill>
                      </a:endParaRPr>
                    </a:p>
                  </a:txBody>
                  <a:tcPr/>
                </a:tc>
              </a:tr>
              <a:tr h="370840">
                <a:tc>
                  <a:txBody>
                    <a:bodyPr/>
                    <a:lstStyle/>
                    <a:p>
                      <a:pPr algn="ctr"/>
                      <a:r>
                        <a:rPr lang="en-US" dirty="0" smtClean="0">
                          <a:solidFill>
                            <a:schemeClr val="accent2"/>
                          </a:solidFill>
                        </a:rPr>
                        <a:t>3</a:t>
                      </a:r>
                      <a:endParaRPr lang="en-US" dirty="0">
                        <a:solidFill>
                          <a:schemeClr val="accent2"/>
                        </a:solidFill>
                      </a:endParaRPr>
                    </a:p>
                  </a:txBody>
                  <a:tcPr/>
                </a:tc>
                <a:tc>
                  <a:txBody>
                    <a:bodyPr/>
                    <a:lstStyle/>
                    <a:p>
                      <a:pPr algn="ctr"/>
                      <a:r>
                        <a:rPr lang="en-US" dirty="0" smtClean="0">
                          <a:solidFill>
                            <a:schemeClr val="accent2"/>
                          </a:solidFill>
                        </a:rPr>
                        <a:t>144</a:t>
                      </a:r>
                      <a:endParaRPr lang="en-US" dirty="0">
                        <a:solidFill>
                          <a:schemeClr val="accent2"/>
                        </a:solidFill>
                      </a:endParaRPr>
                    </a:p>
                  </a:txBody>
                  <a:tcPr/>
                </a:tc>
              </a:tr>
              <a:tr h="370840">
                <a:tc>
                  <a:txBody>
                    <a:bodyPr/>
                    <a:lstStyle/>
                    <a:p>
                      <a:pPr algn="ctr"/>
                      <a:r>
                        <a:rPr lang="en-US" dirty="0" smtClean="0">
                          <a:solidFill>
                            <a:srgbClr val="21449B"/>
                          </a:solidFill>
                        </a:rPr>
                        <a:t>4</a:t>
                      </a:r>
                      <a:endParaRPr lang="en-US" dirty="0">
                        <a:solidFill>
                          <a:srgbClr val="21449B"/>
                        </a:solidFill>
                      </a:endParaRPr>
                    </a:p>
                  </a:txBody>
                  <a:tcPr/>
                </a:tc>
                <a:tc>
                  <a:txBody>
                    <a:bodyPr/>
                    <a:lstStyle/>
                    <a:p>
                      <a:pPr algn="ctr"/>
                      <a:r>
                        <a:rPr lang="en-US" dirty="0" smtClean="0">
                          <a:solidFill>
                            <a:srgbClr val="21449B"/>
                          </a:solidFill>
                        </a:rPr>
                        <a:t>152</a:t>
                      </a:r>
                      <a:endParaRPr lang="en-US" dirty="0">
                        <a:solidFill>
                          <a:srgbClr val="21449B"/>
                        </a:solidFill>
                      </a:endParaRPr>
                    </a:p>
                  </a:txBody>
                  <a:tcPr/>
                </a:tc>
              </a:tr>
              <a:tr h="370840">
                <a:tc>
                  <a:txBody>
                    <a:bodyPr/>
                    <a:lstStyle/>
                    <a:p>
                      <a:pPr algn="ctr"/>
                      <a:r>
                        <a:rPr lang="en-US" dirty="0" smtClean="0">
                          <a:solidFill>
                            <a:srgbClr val="008040"/>
                          </a:solidFill>
                        </a:rPr>
                        <a:t>5</a:t>
                      </a:r>
                      <a:endParaRPr lang="en-US" dirty="0">
                        <a:solidFill>
                          <a:srgbClr val="008040"/>
                        </a:solidFill>
                      </a:endParaRPr>
                    </a:p>
                  </a:txBody>
                  <a:tcPr/>
                </a:tc>
                <a:tc>
                  <a:txBody>
                    <a:bodyPr/>
                    <a:lstStyle/>
                    <a:p>
                      <a:pPr algn="ctr"/>
                      <a:r>
                        <a:rPr lang="en-US" dirty="0" smtClean="0">
                          <a:solidFill>
                            <a:srgbClr val="008040"/>
                          </a:solidFill>
                        </a:rPr>
                        <a:t>152</a:t>
                      </a:r>
                      <a:endParaRPr lang="en-US" dirty="0">
                        <a:solidFill>
                          <a:srgbClr val="008040"/>
                        </a:solidFill>
                      </a:endParaRPr>
                    </a:p>
                  </a:txBody>
                  <a:tcPr/>
                </a:tc>
              </a:tr>
              <a:tr h="370840">
                <a:tc>
                  <a:txBody>
                    <a:bodyPr/>
                    <a:lstStyle/>
                    <a:p>
                      <a:pPr algn="ctr"/>
                      <a:r>
                        <a:rPr lang="en-US" dirty="0" smtClean="0"/>
                        <a:t>6</a:t>
                      </a:r>
                      <a:endParaRPr lang="en-US" dirty="0"/>
                    </a:p>
                  </a:txBody>
                  <a:tcPr/>
                </a:tc>
                <a:tc>
                  <a:txBody>
                    <a:bodyPr/>
                    <a:lstStyle/>
                    <a:p>
                      <a:pPr algn="ctr"/>
                      <a:r>
                        <a:rPr lang="en-US" dirty="0" smtClean="0"/>
                        <a:t>144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128</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104</a:t>
                      </a:r>
                      <a:endParaRPr lang="en-US" dirty="0"/>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358068311"/>
              </p:ext>
            </p:extLst>
          </p:nvPr>
        </p:nvGraphicFramePr>
        <p:xfrm>
          <a:off x="4683124" y="291473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solidFill>
                            <a:srgbClr val="660066"/>
                          </a:solidFill>
                        </a:rPr>
                        <a:t>2</a:t>
                      </a:r>
                      <a:endParaRPr lang="en-US" dirty="0">
                        <a:solidFill>
                          <a:srgbClr val="660066"/>
                        </a:solidFill>
                      </a:endParaRPr>
                    </a:p>
                  </a:txBody>
                  <a:tcPr/>
                </a:tc>
                <a:tc>
                  <a:txBody>
                    <a:bodyPr/>
                    <a:lstStyle/>
                    <a:p>
                      <a:pPr algn="ctr"/>
                      <a:r>
                        <a:rPr lang="en-US" dirty="0" smtClean="0">
                          <a:solidFill>
                            <a:srgbClr val="660066"/>
                          </a:solidFill>
                        </a:rPr>
                        <a:t>26</a:t>
                      </a:r>
                      <a:endParaRPr lang="en-US" dirty="0">
                        <a:solidFill>
                          <a:srgbClr val="660066"/>
                        </a:solidFill>
                      </a:endParaRPr>
                    </a:p>
                  </a:txBody>
                  <a:tcPr/>
                </a:tc>
              </a:tr>
              <a:tr h="370840">
                <a:tc>
                  <a:txBody>
                    <a:bodyPr/>
                    <a:lstStyle/>
                    <a:p>
                      <a:pPr algn="ctr"/>
                      <a:r>
                        <a:rPr lang="en-US" dirty="0" smtClean="0"/>
                        <a:t>3</a:t>
                      </a:r>
                      <a:endParaRPr lang="en-US" dirty="0"/>
                    </a:p>
                  </a:txBody>
                  <a:tcPr/>
                </a:tc>
                <a:tc>
                  <a:txBody>
                    <a:bodyPr/>
                    <a:lstStyle/>
                    <a:p>
                      <a:pPr algn="ctr"/>
                      <a:r>
                        <a:rPr lang="en-US" dirty="0" smtClean="0"/>
                        <a:t>36</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44</a:t>
                      </a:r>
                      <a:endParaRPr lang="en-US" dirty="0"/>
                    </a:p>
                  </a:txBody>
                  <a:tcPr/>
                </a:tc>
              </a:tr>
              <a:tr h="370840">
                <a:tc>
                  <a:txBody>
                    <a:bodyPr/>
                    <a:lstStyle/>
                    <a:p>
                      <a:pPr algn="ctr"/>
                      <a:r>
                        <a:rPr lang="en-US" dirty="0" smtClean="0">
                          <a:solidFill>
                            <a:srgbClr val="E07602"/>
                          </a:solidFill>
                        </a:rPr>
                        <a:t>5</a:t>
                      </a:r>
                      <a:endParaRPr lang="en-US" dirty="0">
                        <a:solidFill>
                          <a:srgbClr val="E07602"/>
                        </a:solidFill>
                      </a:endParaRPr>
                    </a:p>
                  </a:txBody>
                  <a:tcPr/>
                </a:tc>
                <a:tc>
                  <a:txBody>
                    <a:bodyPr/>
                    <a:lstStyle/>
                    <a:p>
                      <a:pPr algn="ctr"/>
                      <a:r>
                        <a:rPr lang="en-US" dirty="0" smtClean="0">
                          <a:solidFill>
                            <a:srgbClr val="E07602"/>
                          </a:solidFill>
                        </a:rPr>
                        <a:t>50</a:t>
                      </a:r>
                      <a:endParaRPr lang="en-US" dirty="0">
                        <a:solidFill>
                          <a:srgbClr val="E07602"/>
                        </a:solidFill>
                      </a:endParaRPr>
                    </a:p>
                  </a:txBody>
                  <a:tcPr/>
                </a:tc>
              </a:tr>
              <a:tr h="370840">
                <a:tc>
                  <a:txBody>
                    <a:bodyPr/>
                    <a:lstStyle/>
                    <a:p>
                      <a:pPr algn="ctr"/>
                      <a:r>
                        <a:rPr lang="en-US" dirty="0" smtClean="0"/>
                        <a:t>6</a:t>
                      </a:r>
                      <a:endParaRPr lang="en-US" dirty="0"/>
                    </a:p>
                  </a:txBody>
                  <a:tcPr/>
                </a:tc>
                <a:tc>
                  <a:txBody>
                    <a:bodyPr/>
                    <a:lstStyle/>
                    <a:p>
                      <a:pPr algn="ctr"/>
                      <a:r>
                        <a:rPr lang="en-US" dirty="0" smtClean="0"/>
                        <a:t>54</a:t>
                      </a:r>
                      <a:endParaRPr lang="en-US" dirty="0"/>
                    </a:p>
                  </a:txBody>
                  <a:tcPr/>
                </a:tc>
              </a:tr>
              <a:tr h="370840">
                <a:tc>
                  <a:txBody>
                    <a:bodyPr/>
                    <a:lstStyle/>
                    <a:p>
                      <a:pPr algn="ctr"/>
                      <a:r>
                        <a:rPr lang="en-US" dirty="0" smtClean="0">
                          <a:solidFill>
                            <a:srgbClr val="21449B"/>
                          </a:solidFill>
                        </a:rPr>
                        <a:t>7</a:t>
                      </a:r>
                      <a:endParaRPr lang="en-US" dirty="0">
                        <a:solidFill>
                          <a:srgbClr val="21449B"/>
                        </a:solidFill>
                      </a:endParaRPr>
                    </a:p>
                  </a:txBody>
                  <a:tcPr/>
                </a:tc>
                <a:tc>
                  <a:txBody>
                    <a:bodyPr/>
                    <a:lstStyle/>
                    <a:p>
                      <a:pPr algn="ctr"/>
                      <a:r>
                        <a:rPr lang="en-US" dirty="0" smtClean="0">
                          <a:solidFill>
                            <a:srgbClr val="21449B"/>
                          </a:solidFill>
                        </a:rPr>
                        <a:t>56</a:t>
                      </a:r>
                      <a:endParaRPr lang="en-US" dirty="0">
                        <a:solidFill>
                          <a:srgbClr val="21449B"/>
                        </a:solidFill>
                      </a:endParaRPr>
                    </a:p>
                  </a:txBody>
                  <a:tcPr/>
                </a:tc>
              </a:tr>
              <a:tr h="370840">
                <a:tc>
                  <a:txBody>
                    <a:bodyPr/>
                    <a:lstStyle/>
                    <a:p>
                      <a:pPr algn="ctr"/>
                      <a:r>
                        <a:rPr lang="en-US" dirty="0" smtClean="0">
                          <a:solidFill>
                            <a:srgbClr val="008040"/>
                          </a:solidFill>
                        </a:rPr>
                        <a:t>8</a:t>
                      </a:r>
                      <a:endParaRPr lang="en-US" dirty="0">
                        <a:solidFill>
                          <a:srgbClr val="008040"/>
                        </a:solidFill>
                      </a:endParaRPr>
                    </a:p>
                  </a:txBody>
                  <a:tcPr/>
                </a:tc>
                <a:tc>
                  <a:txBody>
                    <a:bodyPr/>
                    <a:lstStyle/>
                    <a:p>
                      <a:pPr algn="ctr"/>
                      <a:r>
                        <a:rPr lang="en-US" dirty="0" smtClean="0">
                          <a:solidFill>
                            <a:srgbClr val="008040"/>
                          </a:solidFill>
                        </a:rPr>
                        <a:t>56</a:t>
                      </a:r>
                      <a:endParaRPr lang="en-US" dirty="0">
                        <a:solidFill>
                          <a:srgbClr val="008040"/>
                        </a:solidFill>
                      </a:endParaRPr>
                    </a:p>
                  </a:txBody>
                  <a:tcPr/>
                </a:tc>
              </a:tr>
            </a:tbl>
          </a:graphicData>
        </a:graphic>
      </p:graphicFrame>
      <p:sp>
        <p:nvSpPr>
          <p:cNvPr id="6" name="TextBox 5"/>
          <p:cNvSpPr txBox="1"/>
          <p:nvPr/>
        </p:nvSpPr>
        <p:spPr>
          <a:xfrm>
            <a:off x="2272188" y="2545407"/>
            <a:ext cx="1244827" cy="369332"/>
          </a:xfrm>
          <a:prstGeom prst="rect">
            <a:avLst/>
          </a:prstGeom>
          <a:noFill/>
        </p:spPr>
        <p:txBody>
          <a:bodyPr wrap="none" rtlCol="0">
            <a:spAutoFit/>
          </a:bodyPr>
          <a:lstStyle/>
          <a:p>
            <a:r>
              <a:rPr lang="en-US" dirty="0" smtClean="0">
                <a:solidFill>
                  <a:schemeClr val="accent1"/>
                </a:solidFill>
              </a:rPr>
              <a:t>Pizza = $8</a:t>
            </a:r>
            <a:endParaRPr lang="en-US" dirty="0">
              <a:solidFill>
                <a:schemeClr val="accent1"/>
              </a:solidFill>
            </a:endParaRPr>
          </a:p>
        </p:txBody>
      </p:sp>
      <p:sp>
        <p:nvSpPr>
          <p:cNvPr id="7" name="TextBox 6"/>
          <p:cNvSpPr txBox="1"/>
          <p:nvPr/>
        </p:nvSpPr>
        <p:spPr>
          <a:xfrm>
            <a:off x="5807291" y="2546076"/>
            <a:ext cx="1290137" cy="369332"/>
          </a:xfrm>
          <a:prstGeom prst="rect">
            <a:avLst/>
          </a:prstGeom>
          <a:noFill/>
        </p:spPr>
        <p:txBody>
          <a:bodyPr wrap="none" rtlCol="0">
            <a:spAutoFit/>
          </a:bodyPr>
          <a:lstStyle/>
          <a:p>
            <a:r>
              <a:rPr lang="en-US" dirty="0" smtClean="0">
                <a:solidFill>
                  <a:srgbClr val="7DC1EF"/>
                </a:solidFill>
              </a:rPr>
              <a:t>Soda = $2</a:t>
            </a:r>
            <a:endParaRPr lang="en-US" dirty="0">
              <a:solidFill>
                <a:srgbClr val="7DC1EF"/>
              </a:solidFill>
            </a:endParaRPr>
          </a:p>
        </p:txBody>
      </p:sp>
      <p:graphicFrame>
        <p:nvGraphicFramePr>
          <p:cNvPr id="10" name="Content Placeholder 4"/>
          <p:cNvGraphicFramePr>
            <a:graphicFrameLocks/>
          </p:cNvGraphicFramePr>
          <p:nvPr>
            <p:extLst>
              <p:ext uri="{D42A27DB-BD31-4B8C-83A1-F6EECF244321}">
                <p14:modId xmlns:p14="http://schemas.microsoft.com/office/powerpoint/2010/main" val="1762889000"/>
              </p:ext>
            </p:extLst>
          </p:nvPr>
        </p:nvGraphicFramePr>
        <p:xfrm>
          <a:off x="2900362" y="2908299"/>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r>
                        <a:rPr lang="en-US" dirty="0" smtClean="0"/>
                        <a:t>72</a:t>
                      </a:r>
                      <a:endParaRPr lang="en-US" dirty="0"/>
                    </a:p>
                  </a:txBody>
                  <a:tcPr/>
                </a:tc>
                <a:tc>
                  <a:txBody>
                    <a:bodyPr/>
                    <a:lstStyle/>
                    <a:p>
                      <a:pPr algn="ctr"/>
                      <a:r>
                        <a:rPr lang="en-US" dirty="0" smtClean="0"/>
                        <a:t>9</a:t>
                      </a:r>
                      <a:endParaRPr lang="en-US" dirty="0"/>
                    </a:p>
                  </a:txBody>
                  <a:tcPr/>
                </a:tc>
              </a:tr>
              <a:tr h="370840">
                <a:tc>
                  <a:txBody>
                    <a:bodyPr/>
                    <a:lstStyle/>
                    <a:p>
                      <a:pPr algn="ctr"/>
                      <a:r>
                        <a:rPr lang="en-US" dirty="0" smtClean="0">
                          <a:solidFill>
                            <a:srgbClr val="660066"/>
                          </a:solidFill>
                        </a:rPr>
                        <a:t>48</a:t>
                      </a:r>
                      <a:endParaRPr lang="en-US" dirty="0">
                        <a:solidFill>
                          <a:srgbClr val="660066"/>
                        </a:solidFill>
                      </a:endParaRPr>
                    </a:p>
                  </a:txBody>
                  <a:tcPr/>
                </a:tc>
                <a:tc>
                  <a:txBody>
                    <a:bodyPr/>
                    <a:lstStyle/>
                    <a:p>
                      <a:pPr algn="ctr"/>
                      <a:r>
                        <a:rPr lang="en-US" b="1" dirty="0" smtClean="0">
                          <a:solidFill>
                            <a:srgbClr val="660066"/>
                          </a:solidFill>
                        </a:rPr>
                        <a:t>6</a:t>
                      </a:r>
                      <a:endParaRPr lang="en-US" b="1" dirty="0">
                        <a:solidFill>
                          <a:srgbClr val="660066"/>
                        </a:solidFill>
                      </a:endParaRPr>
                    </a:p>
                  </a:txBody>
                  <a:tcPr/>
                </a:tc>
              </a:tr>
              <a:tr h="370840">
                <a:tc>
                  <a:txBody>
                    <a:bodyPr/>
                    <a:lstStyle/>
                    <a:p>
                      <a:pPr algn="ctr"/>
                      <a:r>
                        <a:rPr lang="en-US" dirty="0" smtClean="0">
                          <a:solidFill>
                            <a:srgbClr val="E07602"/>
                          </a:solidFill>
                        </a:rPr>
                        <a:t>24</a:t>
                      </a:r>
                      <a:endParaRPr lang="en-US" dirty="0">
                        <a:solidFill>
                          <a:srgbClr val="E07602"/>
                        </a:solidFill>
                      </a:endParaRPr>
                    </a:p>
                  </a:txBody>
                  <a:tcPr/>
                </a:tc>
                <a:tc>
                  <a:txBody>
                    <a:bodyPr/>
                    <a:lstStyle/>
                    <a:p>
                      <a:pPr algn="ctr"/>
                      <a:r>
                        <a:rPr lang="en-US" b="1" dirty="0" smtClean="0">
                          <a:solidFill>
                            <a:srgbClr val="E07602"/>
                          </a:solidFill>
                        </a:rPr>
                        <a:t>3</a:t>
                      </a:r>
                      <a:endParaRPr lang="en-US" b="1" dirty="0">
                        <a:solidFill>
                          <a:srgbClr val="E07602"/>
                        </a:solidFill>
                      </a:endParaRPr>
                    </a:p>
                  </a:txBody>
                  <a:tcPr/>
                </a:tc>
              </a:tr>
              <a:tr h="370840">
                <a:tc>
                  <a:txBody>
                    <a:bodyPr/>
                    <a:lstStyle/>
                    <a:p>
                      <a:pPr algn="ctr"/>
                      <a:r>
                        <a:rPr lang="en-US" dirty="0" smtClean="0">
                          <a:solidFill>
                            <a:srgbClr val="21449B"/>
                          </a:solidFill>
                        </a:rPr>
                        <a:t>8</a:t>
                      </a:r>
                      <a:endParaRPr lang="en-US" dirty="0">
                        <a:solidFill>
                          <a:srgbClr val="21449B"/>
                        </a:solidFill>
                      </a:endParaRPr>
                    </a:p>
                  </a:txBody>
                  <a:tcPr/>
                </a:tc>
                <a:tc>
                  <a:txBody>
                    <a:bodyPr/>
                    <a:lstStyle/>
                    <a:p>
                      <a:pPr algn="ctr"/>
                      <a:r>
                        <a:rPr lang="en-US" b="1" dirty="0" smtClean="0">
                          <a:solidFill>
                            <a:srgbClr val="21449B"/>
                          </a:solidFill>
                        </a:rPr>
                        <a:t>1</a:t>
                      </a:r>
                      <a:endParaRPr lang="en-US" b="1" dirty="0">
                        <a:solidFill>
                          <a:srgbClr val="21449B"/>
                        </a:solidFill>
                      </a:endParaRPr>
                    </a:p>
                  </a:txBody>
                  <a:tcPr/>
                </a:tc>
              </a:tr>
              <a:tr h="370840">
                <a:tc>
                  <a:txBody>
                    <a:bodyPr/>
                    <a:lstStyle/>
                    <a:p>
                      <a:pPr algn="ctr"/>
                      <a:r>
                        <a:rPr lang="en-US" dirty="0" smtClean="0">
                          <a:solidFill>
                            <a:srgbClr val="008040"/>
                          </a:solidFill>
                        </a:rPr>
                        <a:t>0</a:t>
                      </a:r>
                      <a:endParaRPr lang="en-US" dirty="0">
                        <a:solidFill>
                          <a:srgbClr val="008040"/>
                        </a:solidFill>
                      </a:endParaRPr>
                    </a:p>
                  </a:txBody>
                  <a:tcPr/>
                </a:tc>
                <a:tc>
                  <a:txBody>
                    <a:bodyPr/>
                    <a:lstStyle/>
                    <a:p>
                      <a:pPr algn="ctr"/>
                      <a:r>
                        <a:rPr lang="en-US" b="1" dirty="0" smtClean="0">
                          <a:solidFill>
                            <a:srgbClr val="008040"/>
                          </a:solidFill>
                        </a:rPr>
                        <a:t>0</a:t>
                      </a:r>
                      <a:endParaRPr lang="en-US" b="1" dirty="0">
                        <a:solidFill>
                          <a:srgbClr val="008040"/>
                        </a:solidFill>
                      </a:endParaRPr>
                    </a:p>
                  </a:txBody>
                  <a:tcPr/>
                </a:tc>
              </a:tr>
              <a:tr h="370840">
                <a:tc>
                  <a:txBody>
                    <a:bodyPr/>
                    <a:lstStyle/>
                    <a:p>
                      <a:pPr algn="ctr"/>
                      <a:r>
                        <a:rPr lang="en-US" dirty="0" smtClean="0"/>
                        <a:t>-8</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-16</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-24</a:t>
                      </a:r>
                      <a:endParaRPr lang="en-US" dirty="0"/>
                    </a:p>
                  </a:txBody>
                  <a:tcPr/>
                </a:tc>
                <a:tc>
                  <a:txBody>
                    <a:bodyPr/>
                    <a:lstStyle/>
                    <a:p>
                      <a:pPr algn="ctr"/>
                      <a:r>
                        <a:rPr lang="en-US" dirty="0" smtClean="0"/>
                        <a:t>-3</a:t>
                      </a:r>
                      <a:endParaRPr lang="en-US" dirty="0"/>
                    </a:p>
                  </a:txBody>
                  <a:tcPr/>
                </a:tc>
              </a:tr>
            </a:tbl>
          </a:graphicData>
        </a:graphic>
      </p:graphicFrame>
      <p:graphicFrame>
        <p:nvGraphicFramePr>
          <p:cNvPr id="11" name="Content Placeholder 7"/>
          <p:cNvGraphicFramePr>
            <a:graphicFrameLocks/>
          </p:cNvGraphicFramePr>
          <p:nvPr>
            <p:extLst>
              <p:ext uri="{D42A27DB-BD31-4B8C-83A1-F6EECF244321}">
                <p14:modId xmlns:p14="http://schemas.microsoft.com/office/powerpoint/2010/main" val="3093684800"/>
              </p:ext>
            </p:extLst>
          </p:nvPr>
        </p:nvGraphicFramePr>
        <p:xfrm>
          <a:off x="6465886" y="290829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r>
                        <a:rPr lang="en-US" dirty="0" smtClean="0"/>
                        <a:t>14</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solidFill>
                            <a:srgbClr val="660066"/>
                          </a:solidFill>
                        </a:rPr>
                        <a:t>12</a:t>
                      </a:r>
                      <a:endParaRPr lang="en-US" dirty="0">
                        <a:solidFill>
                          <a:srgbClr val="660066"/>
                        </a:solidFill>
                      </a:endParaRPr>
                    </a:p>
                  </a:txBody>
                  <a:tcPr/>
                </a:tc>
                <a:tc>
                  <a:txBody>
                    <a:bodyPr/>
                    <a:lstStyle/>
                    <a:p>
                      <a:pPr algn="ctr"/>
                      <a:r>
                        <a:rPr lang="en-US" b="1" dirty="0" smtClean="0">
                          <a:solidFill>
                            <a:srgbClr val="660066"/>
                          </a:solidFill>
                        </a:rPr>
                        <a:t>6</a:t>
                      </a:r>
                      <a:endParaRPr lang="en-US" b="1" dirty="0">
                        <a:solidFill>
                          <a:srgbClr val="660066"/>
                        </a:solidFill>
                      </a:endParaRPr>
                    </a:p>
                  </a:txBody>
                  <a:tcPr/>
                </a:tc>
              </a:tr>
              <a:tr h="370840">
                <a:tc>
                  <a:txBody>
                    <a:bodyPr/>
                    <a:lstStyle/>
                    <a:p>
                      <a:pPr algn="ctr"/>
                      <a:r>
                        <a:rPr lang="en-US" dirty="0" smtClean="0"/>
                        <a:t>10</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solidFill>
                            <a:srgbClr val="E07602"/>
                          </a:solidFill>
                        </a:rPr>
                        <a:t>6</a:t>
                      </a:r>
                      <a:endParaRPr lang="en-US" dirty="0">
                        <a:solidFill>
                          <a:srgbClr val="E07602"/>
                        </a:solidFill>
                      </a:endParaRPr>
                    </a:p>
                  </a:txBody>
                  <a:tcPr/>
                </a:tc>
                <a:tc>
                  <a:txBody>
                    <a:bodyPr/>
                    <a:lstStyle/>
                    <a:p>
                      <a:pPr algn="ctr"/>
                      <a:r>
                        <a:rPr lang="en-US" b="1" dirty="0" smtClean="0">
                          <a:solidFill>
                            <a:srgbClr val="E07602"/>
                          </a:solidFill>
                        </a:rPr>
                        <a:t>3</a:t>
                      </a:r>
                      <a:endParaRPr lang="en-US" b="1" dirty="0">
                        <a:solidFill>
                          <a:srgbClr val="E07602"/>
                        </a:solidFill>
                      </a:endParaRPr>
                    </a:p>
                  </a:txBody>
                  <a:tcPr/>
                </a:tc>
              </a:tr>
              <a:tr h="370840">
                <a:tc>
                  <a:txBody>
                    <a:bodyPr/>
                    <a:lstStyle/>
                    <a:p>
                      <a:pPr algn="ctr"/>
                      <a:r>
                        <a:rPr lang="en-US" dirty="0" smtClean="0"/>
                        <a:t>4</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solidFill>
                            <a:schemeClr val="accent5"/>
                          </a:solidFill>
                        </a:rPr>
                        <a:t>2</a:t>
                      </a:r>
                      <a:endParaRPr lang="en-US" dirty="0">
                        <a:solidFill>
                          <a:schemeClr val="accent5"/>
                        </a:solidFill>
                      </a:endParaRPr>
                    </a:p>
                  </a:txBody>
                  <a:tcPr/>
                </a:tc>
                <a:tc>
                  <a:txBody>
                    <a:bodyPr/>
                    <a:lstStyle/>
                    <a:p>
                      <a:pPr algn="ctr"/>
                      <a:r>
                        <a:rPr lang="en-US" b="1" dirty="0" smtClean="0">
                          <a:solidFill>
                            <a:schemeClr val="accent5"/>
                          </a:solidFill>
                        </a:rPr>
                        <a:t>1</a:t>
                      </a:r>
                      <a:endParaRPr lang="en-US" b="1" dirty="0">
                        <a:solidFill>
                          <a:schemeClr val="accent5"/>
                        </a:solidFill>
                      </a:endParaRPr>
                    </a:p>
                  </a:txBody>
                  <a:tcPr/>
                </a:tc>
              </a:tr>
              <a:tr h="370840">
                <a:tc>
                  <a:txBody>
                    <a:bodyPr/>
                    <a:lstStyle/>
                    <a:p>
                      <a:pPr algn="ctr"/>
                      <a:r>
                        <a:rPr lang="en-US" dirty="0" smtClean="0">
                          <a:solidFill>
                            <a:srgbClr val="008040"/>
                          </a:solidFill>
                        </a:rPr>
                        <a:t>0</a:t>
                      </a:r>
                      <a:endParaRPr lang="en-US" dirty="0">
                        <a:solidFill>
                          <a:srgbClr val="008040"/>
                        </a:solidFill>
                      </a:endParaRPr>
                    </a:p>
                  </a:txBody>
                  <a:tcPr/>
                </a:tc>
                <a:tc>
                  <a:txBody>
                    <a:bodyPr/>
                    <a:lstStyle/>
                    <a:p>
                      <a:pPr algn="ctr"/>
                      <a:r>
                        <a:rPr lang="en-US" b="1" dirty="0" smtClean="0">
                          <a:solidFill>
                            <a:srgbClr val="008040"/>
                          </a:solidFill>
                        </a:rPr>
                        <a:t>0</a:t>
                      </a:r>
                      <a:endParaRPr lang="en-US" b="1" dirty="0">
                        <a:solidFill>
                          <a:srgbClr val="008040"/>
                        </a:solidFill>
                      </a:endParaRPr>
                    </a:p>
                  </a:txBody>
                  <a:tcPr/>
                </a:tc>
              </a:tr>
            </a:tbl>
          </a:graphicData>
        </a:graphic>
      </p:graphicFrame>
    </p:spTree>
    <p:extLst>
      <p:ext uri="{BB962C8B-B14F-4D97-AF65-F5344CB8AC3E}">
        <p14:creationId xmlns:p14="http://schemas.microsoft.com/office/powerpoint/2010/main" val="21561433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Constraints</a:t>
            </a:r>
            <a:endParaRPr lang="en-US" dirty="0"/>
          </a:p>
        </p:txBody>
      </p:sp>
      <p:sp>
        <p:nvSpPr>
          <p:cNvPr id="3" name="Content Placeholder 2"/>
          <p:cNvSpPr>
            <a:spLocks noGrp="1"/>
          </p:cNvSpPr>
          <p:nvPr>
            <p:ph sz="half" idx="1"/>
          </p:nvPr>
        </p:nvSpPr>
        <p:spPr/>
        <p:txBody>
          <a:bodyPr>
            <a:normAutofit/>
          </a:bodyPr>
          <a:lstStyle/>
          <a:p>
            <a:r>
              <a:rPr lang="en-US" dirty="0" err="1" smtClean="0"/>
              <a:t>PPF:Producer</a:t>
            </a:r>
            <a:r>
              <a:rPr lang="en-US" dirty="0" smtClean="0"/>
              <a:t> :: </a:t>
            </a:r>
            <a:r>
              <a:rPr lang="en-US" dirty="0" err="1" smtClean="0"/>
              <a:t>Budget:Consumer</a:t>
            </a:r>
            <a:endParaRPr lang="en-US" dirty="0" smtClean="0"/>
          </a:p>
          <a:p>
            <a:r>
              <a:rPr lang="en-US" dirty="0" smtClean="0"/>
              <a:t>Represents all the combinations of goods you can afford given a set amount of money</a:t>
            </a:r>
          </a:p>
          <a:p>
            <a:r>
              <a:rPr lang="en-US" dirty="0" smtClean="0"/>
              <a:t>EX: You have $200. You only buy food and fun. Food costs $5. Fun costs $10. Define your budget constraint.</a:t>
            </a:r>
          </a:p>
          <a:p>
            <a:endParaRPr lang="en-US" dirty="0" smtClean="0"/>
          </a:p>
          <a:p>
            <a:endParaRPr lang="en-US" dirty="0"/>
          </a:p>
        </p:txBody>
      </p:sp>
      <p:sp>
        <p:nvSpPr>
          <p:cNvPr id="5" name="Freeform 4"/>
          <p:cNvSpPr/>
          <p:nvPr/>
        </p:nvSpPr>
        <p:spPr>
          <a:xfrm>
            <a:off x="4997759"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436955"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156800" y="6092309"/>
            <a:ext cx="577690" cy="369332"/>
          </a:xfrm>
          <a:prstGeom prst="rect">
            <a:avLst/>
          </a:prstGeom>
          <a:noFill/>
        </p:spPr>
        <p:txBody>
          <a:bodyPr wrap="none" rtlCol="0">
            <a:spAutoFit/>
          </a:bodyPr>
          <a:lstStyle/>
          <a:p>
            <a:r>
              <a:rPr lang="en-US" dirty="0" smtClean="0"/>
              <a:t>Fun</a:t>
            </a:r>
            <a:endParaRPr lang="en-US" dirty="0"/>
          </a:p>
        </p:txBody>
      </p:sp>
      <p:cxnSp>
        <p:nvCxnSpPr>
          <p:cNvPr id="9" name="Straight Connector 8"/>
          <p:cNvCxnSpPr/>
          <p:nvPr/>
        </p:nvCxnSpPr>
        <p:spPr>
          <a:xfrm>
            <a:off x="4997759" y="3117648"/>
            <a:ext cx="1566953" cy="2936197"/>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89355" y="2932629"/>
            <a:ext cx="440520" cy="369332"/>
          </a:xfrm>
          <a:prstGeom prst="rect">
            <a:avLst/>
          </a:prstGeom>
          <a:noFill/>
        </p:spPr>
        <p:txBody>
          <a:bodyPr wrap="none" rtlCol="0">
            <a:spAutoFit/>
          </a:bodyPr>
          <a:lstStyle/>
          <a:p>
            <a:r>
              <a:rPr lang="en-US" dirty="0" smtClean="0"/>
              <a:t>40</a:t>
            </a:r>
            <a:endParaRPr lang="en-US" dirty="0"/>
          </a:p>
        </p:txBody>
      </p:sp>
      <p:sp>
        <p:nvSpPr>
          <p:cNvPr id="11" name="TextBox 10"/>
          <p:cNvSpPr txBox="1"/>
          <p:nvPr/>
        </p:nvSpPr>
        <p:spPr>
          <a:xfrm>
            <a:off x="6344452" y="6009477"/>
            <a:ext cx="440520" cy="369332"/>
          </a:xfrm>
          <a:prstGeom prst="rect">
            <a:avLst/>
          </a:prstGeom>
          <a:noFill/>
        </p:spPr>
        <p:txBody>
          <a:bodyPr wrap="none" rtlCol="0">
            <a:spAutoFit/>
          </a:bodyPr>
          <a:lstStyle/>
          <a:p>
            <a:r>
              <a:rPr lang="en-US" dirty="0"/>
              <a:t>2</a:t>
            </a:r>
            <a:r>
              <a:rPr lang="en-US" dirty="0" smtClean="0"/>
              <a:t>0</a:t>
            </a:r>
            <a:endParaRPr lang="en-US" dirty="0"/>
          </a:p>
        </p:txBody>
      </p:sp>
    </p:spTree>
    <p:extLst>
      <p:ext uri="{BB962C8B-B14F-4D97-AF65-F5344CB8AC3E}">
        <p14:creationId xmlns:p14="http://schemas.microsoft.com/office/powerpoint/2010/main" val="3055251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dissolv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combination maximizes utility?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3158377"/>
              </p:ext>
            </p:extLst>
          </p:nvPr>
        </p:nvGraphicFramePr>
        <p:xfrm>
          <a:off x="1114425" y="2595561"/>
          <a:ext cx="7610470" cy="3524266"/>
        </p:xfrm>
        <a:graphic>
          <a:graphicData uri="http://schemas.openxmlformats.org/drawingml/2006/table">
            <a:tbl>
              <a:tblPr firstRow="1" bandRow="1">
                <a:tableStyleId>{5C22544A-7EE6-4342-B048-85BDC9FD1C3A}</a:tableStyleId>
              </a:tblPr>
              <a:tblGrid>
                <a:gridCol w="1087210"/>
                <a:gridCol w="1087210"/>
                <a:gridCol w="1087210"/>
                <a:gridCol w="1087210"/>
                <a:gridCol w="1087210"/>
                <a:gridCol w="1087210"/>
                <a:gridCol w="1087210"/>
              </a:tblGrid>
              <a:tr h="1062338">
                <a:tc>
                  <a:txBody>
                    <a:bodyPr/>
                    <a:lstStyle/>
                    <a:p>
                      <a:pPr algn="ctr"/>
                      <a:r>
                        <a:rPr lang="en-US" dirty="0" err="1" smtClean="0">
                          <a:solidFill>
                            <a:schemeClr val="tx1"/>
                          </a:solidFill>
                        </a:rPr>
                        <a:t>Q</a:t>
                      </a:r>
                      <a:r>
                        <a:rPr lang="en-US" baseline="-25000" dirty="0" err="1" smtClean="0">
                          <a:solidFill>
                            <a:schemeClr val="tx1"/>
                          </a:solidFill>
                        </a:rPr>
                        <a:t>Pizza</a:t>
                      </a:r>
                      <a:endParaRPr lang="en-US" baseline="-25000" dirty="0">
                        <a:solidFill>
                          <a:schemeClr val="tx1"/>
                        </a:solidFill>
                      </a:endParaRPr>
                    </a:p>
                  </a:txBody>
                  <a:tcPr marL="195175" marR="195175" anchor="ctr"/>
                </a:tc>
                <a:tc>
                  <a:txBody>
                    <a:bodyPr/>
                    <a:lstStyle/>
                    <a:p>
                      <a:pPr algn="ctr"/>
                      <a:r>
                        <a:rPr lang="en-US" dirty="0" err="1" smtClean="0">
                          <a:solidFill>
                            <a:schemeClr val="tx1"/>
                          </a:solidFill>
                        </a:rPr>
                        <a:t>P</a:t>
                      </a:r>
                      <a:r>
                        <a:rPr lang="en-US" baseline="-25000" dirty="0" err="1" smtClean="0">
                          <a:solidFill>
                            <a:schemeClr val="tx1"/>
                          </a:solidFill>
                        </a:rPr>
                        <a:t>Pizza</a:t>
                      </a:r>
                      <a:endParaRPr lang="en-US" baseline="-25000" dirty="0">
                        <a:solidFill>
                          <a:schemeClr val="tx1"/>
                        </a:solidFill>
                      </a:endParaRPr>
                    </a:p>
                  </a:txBody>
                  <a:tcPr marL="195175" marR="195175" anchor="ctr"/>
                </a:tc>
                <a:tc>
                  <a:txBody>
                    <a:bodyPr/>
                    <a:lstStyle/>
                    <a:p>
                      <a:pPr algn="ctr"/>
                      <a:r>
                        <a:rPr lang="en-US" dirty="0" smtClean="0">
                          <a:solidFill>
                            <a:schemeClr val="tx1"/>
                          </a:solidFill>
                        </a:rPr>
                        <a:t>Total Pizza</a:t>
                      </a:r>
                      <a:endParaRPr lang="en-US" dirty="0">
                        <a:solidFill>
                          <a:schemeClr val="tx1"/>
                        </a:solidFill>
                      </a:endParaRPr>
                    </a:p>
                  </a:txBody>
                  <a:tcPr marL="195175" marR="195175" anchor="ctr"/>
                </a:tc>
                <a:tc>
                  <a:txBody>
                    <a:bodyPr/>
                    <a:lstStyle/>
                    <a:p>
                      <a:pPr algn="ctr"/>
                      <a:r>
                        <a:rPr lang="en-US" dirty="0" err="1" smtClean="0">
                          <a:solidFill>
                            <a:schemeClr val="tx1"/>
                          </a:solidFill>
                        </a:rPr>
                        <a:t>Q</a:t>
                      </a:r>
                      <a:r>
                        <a:rPr lang="en-US" baseline="-25000" dirty="0" err="1" smtClean="0">
                          <a:solidFill>
                            <a:schemeClr val="tx1"/>
                          </a:solidFill>
                        </a:rPr>
                        <a:t>Soda</a:t>
                      </a:r>
                      <a:endParaRPr lang="en-US" baseline="-25000" dirty="0">
                        <a:solidFill>
                          <a:schemeClr val="tx1"/>
                        </a:solidFill>
                      </a:endParaRPr>
                    </a:p>
                  </a:txBody>
                  <a:tcPr marL="195175" marR="195175" anchor="ctr"/>
                </a:tc>
                <a:tc>
                  <a:txBody>
                    <a:bodyPr/>
                    <a:lstStyle/>
                    <a:p>
                      <a:pPr algn="ctr"/>
                      <a:r>
                        <a:rPr lang="en-US" dirty="0" err="1" smtClean="0">
                          <a:solidFill>
                            <a:schemeClr val="tx1"/>
                          </a:solidFill>
                        </a:rPr>
                        <a:t>P</a:t>
                      </a:r>
                      <a:r>
                        <a:rPr lang="en-US" baseline="-25000" dirty="0" err="1" smtClean="0">
                          <a:solidFill>
                            <a:schemeClr val="tx1"/>
                          </a:solidFill>
                        </a:rPr>
                        <a:t>Soda</a:t>
                      </a:r>
                      <a:endParaRPr lang="en-US" baseline="-25000" dirty="0">
                        <a:solidFill>
                          <a:schemeClr val="tx1"/>
                        </a:solidFill>
                      </a:endParaRPr>
                    </a:p>
                  </a:txBody>
                  <a:tcPr marL="195175" marR="195175" anchor="ctr"/>
                </a:tc>
                <a:tc>
                  <a:txBody>
                    <a:bodyPr/>
                    <a:lstStyle/>
                    <a:p>
                      <a:pPr algn="ctr"/>
                      <a:r>
                        <a:rPr lang="en-US" dirty="0" smtClean="0">
                          <a:solidFill>
                            <a:schemeClr val="tx1"/>
                          </a:solidFill>
                        </a:rPr>
                        <a:t>Total </a:t>
                      </a:r>
                      <a:r>
                        <a:rPr lang="en-US" baseline="0" dirty="0" smtClean="0">
                          <a:solidFill>
                            <a:schemeClr val="tx1"/>
                          </a:solidFill>
                        </a:rPr>
                        <a:t> Soda</a:t>
                      </a:r>
                      <a:endParaRPr lang="en-US" dirty="0">
                        <a:solidFill>
                          <a:schemeClr val="tx1"/>
                        </a:solidFill>
                      </a:endParaRPr>
                    </a:p>
                  </a:txBody>
                  <a:tcPr marL="195175" marR="195175" anchor="ctr"/>
                </a:tc>
                <a:tc>
                  <a:txBody>
                    <a:bodyPr/>
                    <a:lstStyle/>
                    <a:p>
                      <a:pPr algn="ctr"/>
                      <a:r>
                        <a:rPr lang="en-US" dirty="0" smtClean="0">
                          <a:solidFill>
                            <a:schemeClr val="tx1"/>
                          </a:solidFill>
                        </a:rPr>
                        <a:t>Total Spent</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$8</a:t>
                      </a:r>
                      <a:endParaRPr lang="en-US" dirty="0">
                        <a:solidFill>
                          <a:schemeClr val="tx1"/>
                        </a:solidFill>
                      </a:endParaRPr>
                    </a:p>
                  </a:txBody>
                  <a:tcPr marL="195175" marR="195175" anchor="ctr"/>
                </a:tc>
                <a:tc>
                  <a:txBody>
                    <a:bodyPr/>
                    <a:lstStyle/>
                    <a:p>
                      <a:pPr algn="ctr"/>
                      <a:r>
                        <a:rPr lang="en-US" dirty="0" smtClean="0">
                          <a:solidFill>
                            <a:schemeClr val="tx1"/>
                          </a:solidFill>
                        </a:rPr>
                        <a:t>$16</a:t>
                      </a:r>
                      <a:endParaRPr lang="en-US" dirty="0">
                        <a:solidFill>
                          <a:schemeClr val="tx1"/>
                        </a:solidFill>
                      </a:endParaRPr>
                    </a:p>
                  </a:txBody>
                  <a:tcPr marL="195175" marR="195175" anchor="ctr"/>
                </a:tc>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$4</a:t>
                      </a:r>
                      <a:endParaRPr lang="en-US" dirty="0">
                        <a:solidFill>
                          <a:schemeClr val="tx1"/>
                        </a:solidFill>
                      </a:endParaRPr>
                    </a:p>
                  </a:txBody>
                  <a:tcPr marL="195175" marR="195175" anchor="ctr"/>
                </a:tc>
                <a:tc>
                  <a:txBody>
                    <a:bodyPr/>
                    <a:lstStyle/>
                    <a:p>
                      <a:pPr algn="ctr"/>
                      <a:r>
                        <a:rPr lang="en-US" dirty="0" smtClean="0">
                          <a:solidFill>
                            <a:schemeClr val="tx1"/>
                          </a:solidFill>
                        </a:rPr>
                        <a:t>$20</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3</a:t>
                      </a:r>
                      <a:endParaRPr lang="en-US" dirty="0">
                        <a:solidFill>
                          <a:schemeClr val="tx1"/>
                        </a:solidFill>
                      </a:endParaRPr>
                    </a:p>
                  </a:txBody>
                  <a:tcPr marL="195175" marR="195175" anchor="ctr"/>
                </a:tc>
                <a:tc>
                  <a:txBody>
                    <a:bodyPr/>
                    <a:lstStyle/>
                    <a:p>
                      <a:pPr algn="ctr"/>
                      <a:r>
                        <a:rPr lang="en-US" dirty="0" smtClean="0">
                          <a:solidFill>
                            <a:schemeClr val="tx1"/>
                          </a:solidFill>
                        </a:rPr>
                        <a:t>$8</a:t>
                      </a:r>
                      <a:endParaRPr lang="en-US" dirty="0">
                        <a:solidFill>
                          <a:schemeClr val="tx1"/>
                        </a:solidFill>
                      </a:endParaRPr>
                    </a:p>
                  </a:txBody>
                  <a:tcPr marL="195175" marR="195175" anchor="ctr"/>
                </a:tc>
                <a:tc>
                  <a:txBody>
                    <a:bodyPr/>
                    <a:lstStyle/>
                    <a:p>
                      <a:pPr algn="ctr"/>
                      <a:r>
                        <a:rPr lang="en-US" dirty="0" smtClean="0">
                          <a:solidFill>
                            <a:schemeClr val="tx1"/>
                          </a:solidFill>
                        </a:rPr>
                        <a:t>$24</a:t>
                      </a:r>
                      <a:endParaRPr lang="en-US" dirty="0">
                        <a:solidFill>
                          <a:schemeClr val="tx1"/>
                        </a:solidFill>
                      </a:endParaRPr>
                    </a:p>
                  </a:txBody>
                  <a:tcPr marL="195175" marR="195175" anchor="ctr"/>
                </a:tc>
                <a:tc>
                  <a:txBody>
                    <a:bodyPr/>
                    <a:lstStyle/>
                    <a:p>
                      <a:pPr algn="ctr"/>
                      <a:r>
                        <a:rPr lang="en-US" dirty="0" smtClean="0">
                          <a:solidFill>
                            <a:schemeClr val="tx1"/>
                          </a:solidFill>
                        </a:rPr>
                        <a:t>5</a:t>
                      </a:r>
                      <a:endParaRPr lang="en-US" dirty="0">
                        <a:solidFill>
                          <a:schemeClr val="tx1"/>
                        </a:solidFill>
                      </a:endParaRPr>
                    </a:p>
                  </a:txBody>
                  <a:tcPr marL="195175" marR="195175" anchor="ctr"/>
                </a:tc>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$10</a:t>
                      </a:r>
                      <a:endParaRPr lang="en-US" dirty="0">
                        <a:solidFill>
                          <a:schemeClr val="tx1"/>
                        </a:solidFill>
                      </a:endParaRPr>
                    </a:p>
                  </a:txBody>
                  <a:tcPr marL="195175" marR="195175" anchor="ctr"/>
                </a:tc>
                <a:tc>
                  <a:txBody>
                    <a:bodyPr/>
                    <a:lstStyle/>
                    <a:p>
                      <a:pPr algn="ctr"/>
                      <a:r>
                        <a:rPr lang="en-US" dirty="0" smtClean="0">
                          <a:solidFill>
                            <a:schemeClr val="tx1"/>
                          </a:solidFill>
                        </a:rPr>
                        <a:t>$34</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4</a:t>
                      </a:r>
                      <a:endParaRPr lang="en-US" dirty="0">
                        <a:solidFill>
                          <a:schemeClr val="tx1"/>
                        </a:solidFill>
                      </a:endParaRPr>
                    </a:p>
                  </a:txBody>
                  <a:tcPr marL="195175" marR="195175" anchor="ctr"/>
                </a:tc>
                <a:tc>
                  <a:txBody>
                    <a:bodyPr/>
                    <a:lstStyle/>
                    <a:p>
                      <a:pPr algn="ctr"/>
                      <a:r>
                        <a:rPr lang="en-US" dirty="0" smtClean="0">
                          <a:solidFill>
                            <a:schemeClr val="tx1"/>
                          </a:solidFill>
                        </a:rPr>
                        <a:t>$8</a:t>
                      </a:r>
                      <a:endParaRPr lang="en-US" dirty="0">
                        <a:solidFill>
                          <a:schemeClr val="tx1"/>
                        </a:solidFill>
                      </a:endParaRPr>
                    </a:p>
                  </a:txBody>
                  <a:tcPr marL="195175" marR="195175" anchor="ctr"/>
                </a:tc>
                <a:tc>
                  <a:txBody>
                    <a:bodyPr/>
                    <a:lstStyle/>
                    <a:p>
                      <a:pPr algn="ctr"/>
                      <a:r>
                        <a:rPr lang="en-US" dirty="0" smtClean="0">
                          <a:solidFill>
                            <a:schemeClr val="tx1"/>
                          </a:solidFill>
                        </a:rPr>
                        <a:t>$32</a:t>
                      </a:r>
                      <a:endParaRPr lang="en-US" dirty="0">
                        <a:solidFill>
                          <a:schemeClr val="tx1"/>
                        </a:solidFill>
                      </a:endParaRPr>
                    </a:p>
                  </a:txBody>
                  <a:tcPr marL="195175" marR="195175" anchor="ctr"/>
                </a:tc>
                <a:tc>
                  <a:txBody>
                    <a:bodyPr/>
                    <a:lstStyle/>
                    <a:p>
                      <a:pPr algn="ctr"/>
                      <a:r>
                        <a:rPr lang="en-US" dirty="0" smtClean="0">
                          <a:solidFill>
                            <a:schemeClr val="tx1"/>
                          </a:solidFill>
                        </a:rPr>
                        <a:t>7</a:t>
                      </a:r>
                      <a:endParaRPr lang="en-US" dirty="0">
                        <a:solidFill>
                          <a:schemeClr val="tx1"/>
                        </a:solidFill>
                      </a:endParaRPr>
                    </a:p>
                  </a:txBody>
                  <a:tcPr marL="195175" marR="195175" anchor="ctr"/>
                </a:tc>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$14</a:t>
                      </a:r>
                      <a:endParaRPr lang="en-US" dirty="0">
                        <a:solidFill>
                          <a:schemeClr val="tx1"/>
                        </a:solidFill>
                      </a:endParaRPr>
                    </a:p>
                  </a:txBody>
                  <a:tcPr marL="195175" marR="195175" anchor="ctr"/>
                </a:tc>
                <a:tc>
                  <a:txBody>
                    <a:bodyPr/>
                    <a:lstStyle/>
                    <a:p>
                      <a:pPr algn="ctr"/>
                      <a:r>
                        <a:rPr lang="en-US" dirty="0" smtClean="0">
                          <a:solidFill>
                            <a:schemeClr val="tx1"/>
                          </a:solidFill>
                        </a:rPr>
                        <a:t>$46</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5</a:t>
                      </a:r>
                      <a:endParaRPr lang="en-US" dirty="0">
                        <a:solidFill>
                          <a:schemeClr val="tx1"/>
                        </a:solidFill>
                      </a:endParaRPr>
                    </a:p>
                  </a:txBody>
                  <a:tcPr marL="195175" marR="195175" anchor="ctr"/>
                </a:tc>
                <a:tc>
                  <a:txBody>
                    <a:bodyPr/>
                    <a:lstStyle/>
                    <a:p>
                      <a:pPr algn="ctr"/>
                      <a:r>
                        <a:rPr lang="en-US" dirty="0" smtClean="0">
                          <a:solidFill>
                            <a:schemeClr val="tx1"/>
                          </a:solidFill>
                        </a:rPr>
                        <a:t>$8</a:t>
                      </a:r>
                      <a:endParaRPr lang="en-US" dirty="0">
                        <a:solidFill>
                          <a:schemeClr val="tx1"/>
                        </a:solidFill>
                      </a:endParaRPr>
                    </a:p>
                  </a:txBody>
                  <a:tcPr marL="195175" marR="195175" anchor="ctr"/>
                </a:tc>
                <a:tc>
                  <a:txBody>
                    <a:bodyPr/>
                    <a:lstStyle/>
                    <a:p>
                      <a:pPr algn="ctr"/>
                      <a:r>
                        <a:rPr lang="en-US" dirty="0" smtClean="0">
                          <a:solidFill>
                            <a:schemeClr val="tx1"/>
                          </a:solidFill>
                        </a:rPr>
                        <a:t>$40</a:t>
                      </a:r>
                      <a:endParaRPr lang="en-US" dirty="0">
                        <a:solidFill>
                          <a:schemeClr val="tx1"/>
                        </a:solidFill>
                      </a:endParaRPr>
                    </a:p>
                  </a:txBody>
                  <a:tcPr marL="195175" marR="195175" anchor="ctr"/>
                </a:tc>
                <a:tc>
                  <a:txBody>
                    <a:bodyPr/>
                    <a:lstStyle/>
                    <a:p>
                      <a:pPr algn="ctr"/>
                      <a:r>
                        <a:rPr lang="en-US" dirty="0" smtClean="0">
                          <a:solidFill>
                            <a:schemeClr val="tx1"/>
                          </a:solidFill>
                        </a:rPr>
                        <a:t>8</a:t>
                      </a:r>
                      <a:endParaRPr lang="en-US" dirty="0">
                        <a:solidFill>
                          <a:schemeClr val="tx1"/>
                        </a:solidFill>
                      </a:endParaRPr>
                    </a:p>
                  </a:txBody>
                  <a:tcPr marL="195175" marR="195175" anchor="ctr"/>
                </a:tc>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$16</a:t>
                      </a:r>
                      <a:endParaRPr lang="en-US" dirty="0">
                        <a:solidFill>
                          <a:schemeClr val="tx1"/>
                        </a:solidFill>
                      </a:endParaRPr>
                    </a:p>
                  </a:txBody>
                  <a:tcPr marL="195175" marR="195175" anchor="ctr"/>
                </a:tc>
                <a:tc>
                  <a:txBody>
                    <a:bodyPr/>
                    <a:lstStyle/>
                    <a:p>
                      <a:pPr algn="ctr"/>
                      <a:r>
                        <a:rPr lang="en-US" dirty="0" smtClean="0">
                          <a:solidFill>
                            <a:schemeClr val="tx1"/>
                          </a:solidFill>
                        </a:rPr>
                        <a:t>$56</a:t>
                      </a:r>
                      <a:endParaRPr lang="en-US" dirty="0">
                        <a:solidFill>
                          <a:schemeClr val="tx1"/>
                        </a:solidFill>
                      </a:endParaRPr>
                    </a:p>
                  </a:txBody>
                  <a:tcPr marL="195175" marR="195175" anchor="ctr"/>
                </a:tc>
              </a:tr>
            </a:tbl>
          </a:graphicData>
        </a:graphic>
      </p:graphicFrame>
      <p:sp>
        <p:nvSpPr>
          <p:cNvPr id="6" name="Rounded Rectangle 5"/>
          <p:cNvSpPr/>
          <p:nvPr/>
        </p:nvSpPr>
        <p:spPr>
          <a:xfrm>
            <a:off x="923678" y="4833179"/>
            <a:ext cx="7990135" cy="742297"/>
          </a:xfrm>
          <a:prstGeom prst="round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3126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 #1</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You spend your entire entertainment budget of $423 on video games and going to the movies.</a:t>
            </a:r>
          </a:p>
          <a:p>
            <a:r>
              <a:rPr lang="en-US" dirty="0" smtClean="0"/>
              <a:t>How many video games should you buy and how many movies should you see if you want to maximize your utility? What is your total utility?</a:t>
            </a:r>
          </a:p>
          <a:p>
            <a:r>
              <a:rPr lang="en-US" dirty="0" smtClean="0"/>
              <a:t>What if your entertainment budget decreased to $147?</a:t>
            </a:r>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621555868"/>
              </p:ext>
            </p:extLst>
          </p:nvPr>
        </p:nvGraphicFramePr>
        <p:xfrm>
          <a:off x="5010243" y="2908299"/>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smtClean="0">
                          <a:solidFill>
                            <a:srgbClr val="000000"/>
                          </a:solidFill>
                        </a:rPr>
                        <a:t>600</a:t>
                      </a:r>
                      <a:endParaRPr lang="en-US" b="0" dirty="0">
                        <a:solidFill>
                          <a:srgbClr val="000000"/>
                        </a:solidFill>
                      </a:endParaRPr>
                    </a:p>
                  </a:txBody>
                  <a:tcPr/>
                </a:tc>
              </a:tr>
              <a:tr h="370840">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1140</a:t>
                      </a:r>
                      <a:endParaRPr lang="en-US" b="0" dirty="0">
                        <a:solidFill>
                          <a:srgbClr val="000000"/>
                        </a:solidFill>
                      </a:endParaRPr>
                    </a:p>
                  </a:txBody>
                  <a:tcPr/>
                </a:tc>
              </a:tr>
              <a:tr h="370840">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1620</a:t>
                      </a:r>
                      <a:endParaRPr lang="en-US" b="0" dirty="0">
                        <a:solidFill>
                          <a:srgbClr val="000000"/>
                        </a:solidFill>
                      </a:endParaRPr>
                    </a:p>
                  </a:txBody>
                  <a:tcPr/>
                </a:tc>
              </a:tr>
              <a:tr h="370840">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1920</a:t>
                      </a:r>
                      <a:endParaRPr lang="en-US" b="0" dirty="0">
                        <a:solidFill>
                          <a:srgbClr val="000000"/>
                        </a:solidFill>
                      </a:endParaRPr>
                    </a:p>
                  </a:txBody>
                  <a:tcPr/>
                </a:tc>
              </a:tr>
              <a:tr h="370840">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2100</a:t>
                      </a:r>
                      <a:endParaRPr lang="en-US" b="0" dirty="0">
                        <a:solidFill>
                          <a:srgbClr val="000000"/>
                        </a:solidFill>
                      </a:endParaRPr>
                    </a:p>
                  </a:txBody>
                  <a:tcPr/>
                </a:tc>
              </a:tr>
              <a:tr h="370840">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2160</a:t>
                      </a:r>
                      <a:endParaRPr lang="en-US" b="0" dirty="0">
                        <a:solidFill>
                          <a:srgbClr val="000000"/>
                        </a:solidFill>
                      </a:endParaRPr>
                    </a:p>
                  </a:txBody>
                  <a:tcPr/>
                </a:tc>
              </a:tr>
              <a:tr h="370840">
                <a:tc>
                  <a:txBody>
                    <a:bodyPr/>
                    <a:lstStyle/>
                    <a:p>
                      <a:pPr algn="ctr"/>
                      <a:r>
                        <a:rPr lang="en-US" b="0" dirty="0" smtClean="0">
                          <a:solidFill>
                            <a:srgbClr val="000000"/>
                          </a:solidFill>
                        </a:rPr>
                        <a:t>7</a:t>
                      </a:r>
                      <a:endParaRPr lang="en-US" b="0" dirty="0">
                        <a:solidFill>
                          <a:srgbClr val="000000"/>
                        </a:solidFill>
                      </a:endParaRPr>
                    </a:p>
                  </a:txBody>
                  <a:tcPr/>
                </a:tc>
                <a:tc>
                  <a:txBody>
                    <a:bodyPr/>
                    <a:lstStyle/>
                    <a:p>
                      <a:pPr algn="ctr"/>
                      <a:r>
                        <a:rPr lang="en-US" b="0" dirty="0" smtClean="0">
                          <a:solidFill>
                            <a:srgbClr val="000000"/>
                          </a:solidFill>
                        </a:rPr>
                        <a:t>2160</a:t>
                      </a:r>
                      <a:endParaRPr lang="en-US" b="0" dirty="0">
                        <a:solidFill>
                          <a:srgbClr val="000000"/>
                        </a:solidFill>
                      </a:endParaRPr>
                    </a:p>
                  </a:txBody>
                  <a:tcPr/>
                </a:tc>
              </a:tr>
              <a:tr h="370840">
                <a:tc>
                  <a:txBody>
                    <a:bodyPr/>
                    <a:lstStyle/>
                    <a:p>
                      <a:pPr algn="ctr"/>
                      <a:r>
                        <a:rPr lang="en-US" b="0" dirty="0" smtClean="0">
                          <a:solidFill>
                            <a:srgbClr val="000000"/>
                          </a:solidFill>
                        </a:rPr>
                        <a:t>8</a:t>
                      </a:r>
                      <a:endParaRPr lang="en-US" b="0" dirty="0">
                        <a:solidFill>
                          <a:srgbClr val="000000"/>
                        </a:solidFill>
                      </a:endParaRPr>
                    </a:p>
                  </a:txBody>
                  <a:tcPr/>
                </a:tc>
                <a:tc>
                  <a:txBody>
                    <a:bodyPr/>
                    <a:lstStyle/>
                    <a:p>
                      <a:pPr algn="ctr"/>
                      <a:r>
                        <a:rPr lang="en-US" b="0" dirty="0" smtClean="0">
                          <a:solidFill>
                            <a:srgbClr val="000000"/>
                          </a:solidFill>
                        </a:rPr>
                        <a:t>2040</a:t>
                      </a:r>
                      <a:endParaRPr lang="en-US" b="0" dirty="0">
                        <a:solidFill>
                          <a:srgbClr val="000000"/>
                        </a:solidFill>
                      </a:endParaRPr>
                    </a:p>
                  </a:txBody>
                  <a:tcPr/>
                </a:tc>
              </a:tr>
            </a:tbl>
          </a:graphicData>
        </a:graphic>
      </p:graphicFrame>
      <p:graphicFrame>
        <p:nvGraphicFramePr>
          <p:cNvPr id="6" name="Content Placeholder 7"/>
          <p:cNvGraphicFramePr>
            <a:graphicFrameLocks/>
          </p:cNvGraphicFramePr>
          <p:nvPr>
            <p:extLst>
              <p:ext uri="{D42A27DB-BD31-4B8C-83A1-F6EECF244321}">
                <p14:modId xmlns:p14="http://schemas.microsoft.com/office/powerpoint/2010/main" val="2692409762"/>
              </p:ext>
            </p:extLst>
          </p:nvPr>
        </p:nvGraphicFramePr>
        <p:xfrm>
          <a:off x="6793005" y="2907630"/>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dirty="0" smtClean="0">
                          <a:solidFill>
                            <a:srgbClr val="000000"/>
                          </a:solidFill>
                        </a:rPr>
                        <a:t>108</a:t>
                      </a:r>
                      <a:endParaRPr lang="en-US" b="0" dirty="0">
                        <a:solidFill>
                          <a:srgbClr val="000000"/>
                        </a:solidFill>
                      </a:endParaRPr>
                    </a:p>
                  </a:txBody>
                  <a:tcPr/>
                </a:tc>
              </a:tr>
              <a:tr h="370840">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207</a:t>
                      </a:r>
                      <a:endParaRPr lang="en-US" b="0" dirty="0">
                        <a:solidFill>
                          <a:srgbClr val="000000"/>
                        </a:solidFill>
                      </a:endParaRPr>
                    </a:p>
                  </a:txBody>
                  <a:tcPr/>
                </a:tc>
              </a:tr>
              <a:tr h="370840">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288</a:t>
                      </a:r>
                      <a:endParaRPr lang="en-US" b="0" dirty="0">
                        <a:solidFill>
                          <a:srgbClr val="000000"/>
                        </a:solidFill>
                      </a:endParaRPr>
                    </a:p>
                  </a:txBody>
                  <a:tcPr/>
                </a:tc>
              </a:tr>
              <a:tr h="370840">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351</a:t>
                      </a:r>
                      <a:endParaRPr lang="en-US" b="0" dirty="0">
                        <a:solidFill>
                          <a:srgbClr val="000000"/>
                        </a:solidFill>
                      </a:endParaRPr>
                    </a:p>
                  </a:txBody>
                  <a:tcPr/>
                </a:tc>
              </a:tr>
              <a:tr h="370840">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387</a:t>
                      </a:r>
                      <a:endParaRPr lang="en-US" b="0" dirty="0">
                        <a:solidFill>
                          <a:srgbClr val="000000"/>
                        </a:solidFill>
                      </a:endParaRPr>
                    </a:p>
                  </a:txBody>
                  <a:tcPr/>
                </a:tc>
              </a:tr>
              <a:tr h="370840">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405</a:t>
                      </a:r>
                      <a:endParaRPr lang="en-US" b="0" dirty="0">
                        <a:solidFill>
                          <a:srgbClr val="000000"/>
                        </a:solidFill>
                      </a:endParaRPr>
                    </a:p>
                  </a:txBody>
                  <a:tcPr/>
                </a:tc>
              </a:tr>
              <a:tr h="370840">
                <a:tc>
                  <a:txBody>
                    <a:bodyPr/>
                    <a:lstStyle/>
                    <a:p>
                      <a:pPr algn="ctr"/>
                      <a:r>
                        <a:rPr lang="en-US" b="0" dirty="0" smtClean="0">
                          <a:solidFill>
                            <a:srgbClr val="000000"/>
                          </a:solidFill>
                        </a:rPr>
                        <a:t>7</a:t>
                      </a:r>
                      <a:endParaRPr lang="en-US" b="0" dirty="0">
                        <a:solidFill>
                          <a:srgbClr val="000000"/>
                        </a:solidFill>
                      </a:endParaRPr>
                    </a:p>
                  </a:txBody>
                  <a:tcPr/>
                </a:tc>
                <a:tc>
                  <a:txBody>
                    <a:bodyPr/>
                    <a:lstStyle/>
                    <a:p>
                      <a:pPr algn="ctr"/>
                      <a:r>
                        <a:rPr lang="en-US" b="0" dirty="0" smtClean="0">
                          <a:solidFill>
                            <a:srgbClr val="000000"/>
                          </a:solidFill>
                        </a:rPr>
                        <a:t>414</a:t>
                      </a:r>
                      <a:endParaRPr lang="en-US" b="0" dirty="0">
                        <a:solidFill>
                          <a:srgbClr val="000000"/>
                        </a:solidFill>
                      </a:endParaRPr>
                    </a:p>
                  </a:txBody>
                  <a:tcPr/>
                </a:tc>
              </a:tr>
              <a:tr h="370840">
                <a:tc>
                  <a:txBody>
                    <a:bodyPr/>
                    <a:lstStyle/>
                    <a:p>
                      <a:pPr algn="ctr"/>
                      <a:r>
                        <a:rPr lang="en-US" b="0" dirty="0" smtClean="0">
                          <a:solidFill>
                            <a:srgbClr val="000000"/>
                          </a:solidFill>
                        </a:rPr>
                        <a:t>8</a:t>
                      </a:r>
                      <a:endParaRPr lang="en-US" b="0" dirty="0">
                        <a:solidFill>
                          <a:srgbClr val="000000"/>
                        </a:solidFill>
                      </a:endParaRPr>
                    </a:p>
                  </a:txBody>
                  <a:tcPr/>
                </a:tc>
                <a:tc>
                  <a:txBody>
                    <a:bodyPr/>
                    <a:lstStyle/>
                    <a:p>
                      <a:pPr algn="ctr"/>
                      <a:r>
                        <a:rPr lang="en-US" b="0" dirty="0" smtClean="0">
                          <a:solidFill>
                            <a:srgbClr val="000000"/>
                          </a:solidFill>
                        </a:rPr>
                        <a:t>414</a:t>
                      </a:r>
                      <a:endParaRPr lang="en-US" b="0" dirty="0">
                        <a:solidFill>
                          <a:srgbClr val="000000"/>
                        </a:solidFill>
                      </a:endParaRPr>
                    </a:p>
                  </a:txBody>
                  <a:tcPr/>
                </a:tc>
              </a:tr>
            </a:tbl>
          </a:graphicData>
        </a:graphic>
      </p:graphicFrame>
      <p:sp>
        <p:nvSpPr>
          <p:cNvPr id="7" name="TextBox 6"/>
          <p:cNvSpPr txBox="1"/>
          <p:nvPr/>
        </p:nvSpPr>
        <p:spPr>
          <a:xfrm>
            <a:off x="5043239" y="2544738"/>
            <a:ext cx="1651263" cy="369332"/>
          </a:xfrm>
          <a:prstGeom prst="rect">
            <a:avLst/>
          </a:prstGeom>
          <a:noFill/>
        </p:spPr>
        <p:txBody>
          <a:bodyPr wrap="none" rtlCol="0">
            <a:spAutoFit/>
          </a:bodyPr>
          <a:lstStyle/>
          <a:p>
            <a:r>
              <a:rPr lang="en-US" dirty="0" smtClean="0">
                <a:solidFill>
                  <a:schemeClr val="accent1"/>
                </a:solidFill>
              </a:rPr>
              <a:t>Games = $60</a:t>
            </a:r>
            <a:endParaRPr lang="en-US" dirty="0">
              <a:solidFill>
                <a:schemeClr val="accent1"/>
              </a:solidFill>
            </a:endParaRPr>
          </a:p>
        </p:txBody>
      </p:sp>
      <p:sp>
        <p:nvSpPr>
          <p:cNvPr id="8" name="TextBox 7"/>
          <p:cNvSpPr txBox="1"/>
          <p:nvPr/>
        </p:nvSpPr>
        <p:spPr>
          <a:xfrm>
            <a:off x="6927532" y="2538967"/>
            <a:ext cx="1485240" cy="369332"/>
          </a:xfrm>
          <a:prstGeom prst="rect">
            <a:avLst/>
          </a:prstGeom>
          <a:noFill/>
        </p:spPr>
        <p:txBody>
          <a:bodyPr wrap="none" rtlCol="0">
            <a:spAutoFit/>
          </a:bodyPr>
          <a:lstStyle/>
          <a:p>
            <a:r>
              <a:rPr lang="en-US" dirty="0" smtClean="0">
                <a:solidFill>
                  <a:srgbClr val="7DC1EF"/>
                </a:solidFill>
              </a:rPr>
              <a:t>Movies = $9</a:t>
            </a:r>
            <a:endParaRPr lang="en-US" dirty="0">
              <a:solidFill>
                <a:srgbClr val="7DC1EF"/>
              </a:solidFill>
            </a:endParaRPr>
          </a:p>
        </p:txBody>
      </p:sp>
    </p:spTree>
    <p:extLst>
      <p:ext uri="{BB962C8B-B14F-4D97-AF65-F5344CB8AC3E}">
        <p14:creationId xmlns:p14="http://schemas.microsoft.com/office/powerpoint/2010/main" val="30042905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 Problem #1 Cont’d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2977374"/>
              </p:ext>
            </p:extLst>
          </p:nvPr>
        </p:nvGraphicFramePr>
        <p:xfrm>
          <a:off x="1117600" y="2908968"/>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smtClean="0">
                          <a:solidFill>
                            <a:srgbClr val="000000"/>
                          </a:solidFill>
                        </a:rPr>
                        <a:t>600</a:t>
                      </a:r>
                      <a:endParaRPr lang="en-US" b="0" dirty="0">
                        <a:solidFill>
                          <a:srgbClr val="000000"/>
                        </a:solidFill>
                      </a:endParaRPr>
                    </a:p>
                  </a:txBody>
                  <a:tcPr/>
                </a:tc>
              </a:tr>
              <a:tr h="370840">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1140</a:t>
                      </a:r>
                      <a:endParaRPr lang="en-US" b="0" dirty="0">
                        <a:solidFill>
                          <a:srgbClr val="000000"/>
                        </a:solidFill>
                      </a:endParaRPr>
                    </a:p>
                  </a:txBody>
                  <a:tcPr/>
                </a:tc>
              </a:tr>
              <a:tr h="370840">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1620</a:t>
                      </a:r>
                      <a:endParaRPr lang="en-US" b="0" dirty="0">
                        <a:solidFill>
                          <a:srgbClr val="000000"/>
                        </a:solidFill>
                      </a:endParaRPr>
                    </a:p>
                  </a:txBody>
                  <a:tcPr/>
                </a:tc>
              </a:tr>
              <a:tr h="370840">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1920</a:t>
                      </a:r>
                      <a:endParaRPr lang="en-US" b="0" dirty="0">
                        <a:solidFill>
                          <a:srgbClr val="000000"/>
                        </a:solidFill>
                      </a:endParaRPr>
                    </a:p>
                  </a:txBody>
                  <a:tcPr/>
                </a:tc>
              </a:tr>
              <a:tr h="370840">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2100</a:t>
                      </a:r>
                      <a:endParaRPr lang="en-US" b="0" dirty="0">
                        <a:solidFill>
                          <a:srgbClr val="000000"/>
                        </a:solidFill>
                      </a:endParaRPr>
                    </a:p>
                  </a:txBody>
                  <a:tcPr/>
                </a:tc>
              </a:tr>
              <a:tr h="370840">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2160</a:t>
                      </a:r>
                      <a:endParaRPr lang="en-US" b="0" dirty="0">
                        <a:solidFill>
                          <a:srgbClr val="000000"/>
                        </a:solidFill>
                      </a:endParaRPr>
                    </a:p>
                  </a:txBody>
                  <a:tcPr/>
                </a:tc>
              </a:tr>
              <a:tr h="370840">
                <a:tc>
                  <a:txBody>
                    <a:bodyPr/>
                    <a:lstStyle/>
                    <a:p>
                      <a:pPr algn="ctr"/>
                      <a:r>
                        <a:rPr lang="en-US" b="0" dirty="0" smtClean="0">
                          <a:solidFill>
                            <a:srgbClr val="000000"/>
                          </a:solidFill>
                        </a:rPr>
                        <a:t>7</a:t>
                      </a:r>
                      <a:endParaRPr lang="en-US" b="0" dirty="0">
                        <a:solidFill>
                          <a:srgbClr val="000000"/>
                        </a:solidFill>
                      </a:endParaRPr>
                    </a:p>
                  </a:txBody>
                  <a:tcPr/>
                </a:tc>
                <a:tc>
                  <a:txBody>
                    <a:bodyPr/>
                    <a:lstStyle/>
                    <a:p>
                      <a:pPr algn="ctr"/>
                      <a:r>
                        <a:rPr lang="en-US" b="0" dirty="0" smtClean="0">
                          <a:solidFill>
                            <a:srgbClr val="000000"/>
                          </a:solidFill>
                        </a:rPr>
                        <a:t>2160</a:t>
                      </a:r>
                      <a:endParaRPr lang="en-US" b="0" dirty="0">
                        <a:solidFill>
                          <a:srgbClr val="000000"/>
                        </a:solidFill>
                      </a:endParaRPr>
                    </a:p>
                  </a:txBody>
                  <a:tcPr/>
                </a:tc>
              </a:tr>
              <a:tr h="370840">
                <a:tc>
                  <a:txBody>
                    <a:bodyPr/>
                    <a:lstStyle/>
                    <a:p>
                      <a:pPr algn="ctr"/>
                      <a:r>
                        <a:rPr lang="en-US" b="0" dirty="0" smtClean="0">
                          <a:solidFill>
                            <a:srgbClr val="000000"/>
                          </a:solidFill>
                        </a:rPr>
                        <a:t>8</a:t>
                      </a:r>
                      <a:endParaRPr lang="en-US" b="0" dirty="0">
                        <a:solidFill>
                          <a:srgbClr val="000000"/>
                        </a:solidFill>
                      </a:endParaRPr>
                    </a:p>
                  </a:txBody>
                  <a:tcPr/>
                </a:tc>
                <a:tc>
                  <a:txBody>
                    <a:bodyPr/>
                    <a:lstStyle/>
                    <a:p>
                      <a:pPr algn="ctr"/>
                      <a:r>
                        <a:rPr lang="en-US" b="0" smtClean="0">
                          <a:solidFill>
                            <a:srgbClr val="000000"/>
                          </a:solidFill>
                        </a:rPr>
                        <a:t>2040</a:t>
                      </a:r>
                      <a:endParaRPr lang="en-US" b="0" dirty="0">
                        <a:solidFill>
                          <a:srgbClr val="000000"/>
                        </a:solidFill>
                      </a:endParaRPr>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121973233"/>
              </p:ext>
            </p:extLst>
          </p:nvPr>
        </p:nvGraphicFramePr>
        <p:xfrm>
          <a:off x="4683124" y="291473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dirty="0" smtClean="0">
                          <a:solidFill>
                            <a:srgbClr val="000000"/>
                          </a:solidFill>
                        </a:rPr>
                        <a:t>108</a:t>
                      </a:r>
                      <a:endParaRPr lang="en-US" b="0" dirty="0">
                        <a:solidFill>
                          <a:srgbClr val="000000"/>
                        </a:solidFill>
                      </a:endParaRPr>
                    </a:p>
                  </a:txBody>
                  <a:tcPr/>
                </a:tc>
              </a:tr>
              <a:tr h="370840">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207</a:t>
                      </a:r>
                      <a:endParaRPr lang="en-US" b="0" dirty="0">
                        <a:solidFill>
                          <a:srgbClr val="000000"/>
                        </a:solidFill>
                      </a:endParaRPr>
                    </a:p>
                  </a:txBody>
                  <a:tcPr/>
                </a:tc>
              </a:tr>
              <a:tr h="370840">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288</a:t>
                      </a:r>
                      <a:endParaRPr lang="en-US" b="0" dirty="0">
                        <a:solidFill>
                          <a:srgbClr val="000000"/>
                        </a:solidFill>
                      </a:endParaRPr>
                    </a:p>
                  </a:txBody>
                  <a:tcPr/>
                </a:tc>
              </a:tr>
              <a:tr h="370840">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351</a:t>
                      </a:r>
                      <a:endParaRPr lang="en-US" b="0" dirty="0">
                        <a:solidFill>
                          <a:srgbClr val="000000"/>
                        </a:solidFill>
                      </a:endParaRPr>
                    </a:p>
                  </a:txBody>
                  <a:tcPr/>
                </a:tc>
              </a:tr>
              <a:tr h="370840">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387</a:t>
                      </a:r>
                      <a:endParaRPr lang="en-US" b="0" dirty="0">
                        <a:solidFill>
                          <a:srgbClr val="000000"/>
                        </a:solidFill>
                      </a:endParaRPr>
                    </a:p>
                  </a:txBody>
                  <a:tcPr/>
                </a:tc>
              </a:tr>
              <a:tr h="370840">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405</a:t>
                      </a:r>
                      <a:endParaRPr lang="en-US" b="0" dirty="0">
                        <a:solidFill>
                          <a:srgbClr val="000000"/>
                        </a:solidFill>
                      </a:endParaRPr>
                    </a:p>
                  </a:txBody>
                  <a:tcPr/>
                </a:tc>
              </a:tr>
              <a:tr h="370840">
                <a:tc>
                  <a:txBody>
                    <a:bodyPr/>
                    <a:lstStyle/>
                    <a:p>
                      <a:pPr algn="ctr"/>
                      <a:r>
                        <a:rPr lang="en-US" b="0" dirty="0" smtClean="0">
                          <a:solidFill>
                            <a:srgbClr val="000000"/>
                          </a:solidFill>
                        </a:rPr>
                        <a:t>7</a:t>
                      </a:r>
                      <a:endParaRPr lang="en-US" b="0" dirty="0">
                        <a:solidFill>
                          <a:srgbClr val="000000"/>
                        </a:solidFill>
                      </a:endParaRPr>
                    </a:p>
                  </a:txBody>
                  <a:tcPr/>
                </a:tc>
                <a:tc>
                  <a:txBody>
                    <a:bodyPr/>
                    <a:lstStyle/>
                    <a:p>
                      <a:pPr algn="ctr"/>
                      <a:r>
                        <a:rPr lang="en-US" b="0" dirty="0" smtClean="0">
                          <a:solidFill>
                            <a:srgbClr val="000000"/>
                          </a:solidFill>
                        </a:rPr>
                        <a:t>414</a:t>
                      </a:r>
                      <a:endParaRPr lang="en-US" b="0" dirty="0">
                        <a:solidFill>
                          <a:srgbClr val="000000"/>
                        </a:solidFill>
                      </a:endParaRPr>
                    </a:p>
                  </a:txBody>
                  <a:tcPr/>
                </a:tc>
              </a:tr>
              <a:tr h="370840">
                <a:tc>
                  <a:txBody>
                    <a:bodyPr/>
                    <a:lstStyle/>
                    <a:p>
                      <a:pPr algn="ctr"/>
                      <a:r>
                        <a:rPr lang="en-US" b="0" dirty="0" smtClean="0">
                          <a:solidFill>
                            <a:srgbClr val="000000"/>
                          </a:solidFill>
                        </a:rPr>
                        <a:t>8</a:t>
                      </a:r>
                      <a:endParaRPr lang="en-US" b="0" dirty="0">
                        <a:solidFill>
                          <a:srgbClr val="000000"/>
                        </a:solidFill>
                      </a:endParaRPr>
                    </a:p>
                  </a:txBody>
                  <a:tcPr/>
                </a:tc>
                <a:tc>
                  <a:txBody>
                    <a:bodyPr/>
                    <a:lstStyle/>
                    <a:p>
                      <a:pPr algn="ctr"/>
                      <a:r>
                        <a:rPr lang="en-US" b="0" dirty="0" smtClean="0">
                          <a:solidFill>
                            <a:srgbClr val="000000"/>
                          </a:solidFill>
                        </a:rPr>
                        <a:t>414</a:t>
                      </a:r>
                      <a:endParaRPr lang="en-US" b="0" dirty="0">
                        <a:solidFill>
                          <a:srgbClr val="000000"/>
                        </a:solidFill>
                      </a:endParaRPr>
                    </a:p>
                  </a:txBody>
                  <a:tcPr/>
                </a:tc>
              </a:tr>
            </a:tbl>
          </a:graphicData>
        </a:graphic>
      </p:graphicFrame>
      <p:sp>
        <p:nvSpPr>
          <p:cNvPr id="6" name="TextBox 5"/>
          <p:cNvSpPr txBox="1"/>
          <p:nvPr/>
        </p:nvSpPr>
        <p:spPr>
          <a:xfrm>
            <a:off x="1727886" y="2545407"/>
            <a:ext cx="2383886" cy="369332"/>
          </a:xfrm>
          <a:prstGeom prst="rect">
            <a:avLst/>
          </a:prstGeom>
          <a:noFill/>
        </p:spPr>
        <p:txBody>
          <a:bodyPr wrap="none" rtlCol="0">
            <a:spAutoFit/>
          </a:bodyPr>
          <a:lstStyle/>
          <a:p>
            <a:r>
              <a:rPr lang="en-US" dirty="0" smtClean="0">
                <a:solidFill>
                  <a:schemeClr val="accent1"/>
                </a:solidFill>
              </a:rPr>
              <a:t>Video Games = $60</a:t>
            </a:r>
            <a:endParaRPr lang="en-US" dirty="0">
              <a:solidFill>
                <a:schemeClr val="accent1"/>
              </a:solidFill>
            </a:endParaRPr>
          </a:p>
        </p:txBody>
      </p:sp>
      <p:sp>
        <p:nvSpPr>
          <p:cNvPr id="7" name="TextBox 6"/>
          <p:cNvSpPr txBox="1"/>
          <p:nvPr/>
        </p:nvSpPr>
        <p:spPr>
          <a:xfrm>
            <a:off x="5807291" y="2546076"/>
            <a:ext cx="1485240" cy="369332"/>
          </a:xfrm>
          <a:prstGeom prst="rect">
            <a:avLst/>
          </a:prstGeom>
          <a:noFill/>
        </p:spPr>
        <p:txBody>
          <a:bodyPr wrap="none" rtlCol="0">
            <a:spAutoFit/>
          </a:bodyPr>
          <a:lstStyle/>
          <a:p>
            <a:r>
              <a:rPr lang="en-US" dirty="0" smtClean="0">
                <a:solidFill>
                  <a:srgbClr val="7DC1EF"/>
                </a:solidFill>
              </a:rPr>
              <a:t>Movies = $9</a:t>
            </a:r>
            <a:endParaRPr lang="en-US" dirty="0">
              <a:solidFill>
                <a:srgbClr val="7DC1EF"/>
              </a:solidFill>
            </a:endParaRPr>
          </a:p>
        </p:txBody>
      </p:sp>
      <p:graphicFrame>
        <p:nvGraphicFramePr>
          <p:cNvPr id="10" name="Content Placeholder 4"/>
          <p:cNvGraphicFramePr>
            <a:graphicFrameLocks/>
          </p:cNvGraphicFramePr>
          <p:nvPr>
            <p:extLst>
              <p:ext uri="{D42A27DB-BD31-4B8C-83A1-F6EECF244321}">
                <p14:modId xmlns:p14="http://schemas.microsoft.com/office/powerpoint/2010/main" val="241958209"/>
              </p:ext>
            </p:extLst>
          </p:nvPr>
        </p:nvGraphicFramePr>
        <p:xfrm>
          <a:off x="2900362" y="2908299"/>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bl>
          </a:graphicData>
        </a:graphic>
      </p:graphicFrame>
      <p:graphicFrame>
        <p:nvGraphicFramePr>
          <p:cNvPr id="11" name="Content Placeholder 7"/>
          <p:cNvGraphicFramePr>
            <a:graphicFrameLocks/>
          </p:cNvGraphicFramePr>
          <p:nvPr>
            <p:extLst>
              <p:ext uri="{D42A27DB-BD31-4B8C-83A1-F6EECF244321}">
                <p14:modId xmlns:p14="http://schemas.microsoft.com/office/powerpoint/2010/main" val="56396659"/>
              </p:ext>
            </p:extLst>
          </p:nvPr>
        </p:nvGraphicFramePr>
        <p:xfrm>
          <a:off x="6465886" y="290829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r h="370840">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r>
            </a:tbl>
          </a:graphicData>
        </a:graphic>
      </p:graphicFrame>
    </p:spTree>
    <p:extLst>
      <p:ext uri="{BB962C8B-B14F-4D97-AF65-F5344CB8AC3E}">
        <p14:creationId xmlns:p14="http://schemas.microsoft.com/office/powerpoint/2010/main" val="11177316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 Problem #1 Cont’d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219050523"/>
              </p:ext>
            </p:extLst>
          </p:nvPr>
        </p:nvGraphicFramePr>
        <p:xfrm>
          <a:off x="1117600" y="2908968"/>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smtClean="0">
                          <a:solidFill>
                            <a:srgbClr val="000000"/>
                          </a:solidFill>
                        </a:rPr>
                        <a:t>600</a:t>
                      </a:r>
                      <a:endParaRPr lang="en-US" b="0" dirty="0">
                        <a:solidFill>
                          <a:srgbClr val="000000"/>
                        </a:solidFill>
                      </a:endParaRPr>
                    </a:p>
                  </a:txBody>
                  <a:tcPr/>
                </a:tc>
              </a:tr>
              <a:tr h="370840">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1140</a:t>
                      </a:r>
                      <a:endParaRPr lang="en-US" b="0" dirty="0">
                        <a:solidFill>
                          <a:srgbClr val="000000"/>
                        </a:solidFill>
                      </a:endParaRPr>
                    </a:p>
                  </a:txBody>
                  <a:tcPr/>
                </a:tc>
              </a:tr>
              <a:tr h="370840">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1620</a:t>
                      </a:r>
                      <a:endParaRPr lang="en-US" b="0" dirty="0">
                        <a:solidFill>
                          <a:srgbClr val="000000"/>
                        </a:solidFill>
                      </a:endParaRPr>
                    </a:p>
                  </a:txBody>
                  <a:tcPr/>
                </a:tc>
              </a:tr>
              <a:tr h="370840">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1920</a:t>
                      </a:r>
                      <a:endParaRPr lang="en-US" b="0" dirty="0">
                        <a:solidFill>
                          <a:srgbClr val="000000"/>
                        </a:solidFill>
                      </a:endParaRPr>
                    </a:p>
                  </a:txBody>
                  <a:tcPr/>
                </a:tc>
              </a:tr>
              <a:tr h="370840">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2100</a:t>
                      </a:r>
                      <a:endParaRPr lang="en-US" b="0" dirty="0">
                        <a:solidFill>
                          <a:srgbClr val="000000"/>
                        </a:solidFill>
                      </a:endParaRPr>
                    </a:p>
                  </a:txBody>
                  <a:tcPr/>
                </a:tc>
              </a:tr>
              <a:tr h="370840">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2160</a:t>
                      </a:r>
                      <a:endParaRPr lang="en-US" b="0" dirty="0">
                        <a:solidFill>
                          <a:srgbClr val="000000"/>
                        </a:solidFill>
                      </a:endParaRPr>
                    </a:p>
                  </a:txBody>
                  <a:tcPr/>
                </a:tc>
              </a:tr>
              <a:tr h="370840">
                <a:tc>
                  <a:txBody>
                    <a:bodyPr/>
                    <a:lstStyle/>
                    <a:p>
                      <a:pPr algn="ctr"/>
                      <a:r>
                        <a:rPr lang="en-US" b="0" dirty="0" smtClean="0">
                          <a:solidFill>
                            <a:srgbClr val="000000"/>
                          </a:solidFill>
                        </a:rPr>
                        <a:t>7</a:t>
                      </a:r>
                      <a:endParaRPr lang="en-US" b="0" dirty="0">
                        <a:solidFill>
                          <a:srgbClr val="000000"/>
                        </a:solidFill>
                      </a:endParaRPr>
                    </a:p>
                  </a:txBody>
                  <a:tcPr/>
                </a:tc>
                <a:tc>
                  <a:txBody>
                    <a:bodyPr/>
                    <a:lstStyle/>
                    <a:p>
                      <a:pPr algn="ctr"/>
                      <a:r>
                        <a:rPr lang="en-US" b="0" dirty="0" smtClean="0">
                          <a:solidFill>
                            <a:srgbClr val="000000"/>
                          </a:solidFill>
                        </a:rPr>
                        <a:t>2160</a:t>
                      </a:r>
                      <a:endParaRPr lang="en-US" b="0" dirty="0">
                        <a:solidFill>
                          <a:srgbClr val="000000"/>
                        </a:solidFill>
                      </a:endParaRPr>
                    </a:p>
                  </a:txBody>
                  <a:tcPr/>
                </a:tc>
              </a:tr>
              <a:tr h="370840">
                <a:tc>
                  <a:txBody>
                    <a:bodyPr/>
                    <a:lstStyle/>
                    <a:p>
                      <a:pPr algn="ctr"/>
                      <a:r>
                        <a:rPr lang="en-US" b="0" dirty="0" smtClean="0">
                          <a:solidFill>
                            <a:srgbClr val="000000"/>
                          </a:solidFill>
                        </a:rPr>
                        <a:t>8</a:t>
                      </a:r>
                      <a:endParaRPr lang="en-US" b="0" dirty="0">
                        <a:solidFill>
                          <a:srgbClr val="000000"/>
                        </a:solidFill>
                      </a:endParaRPr>
                    </a:p>
                  </a:txBody>
                  <a:tcPr/>
                </a:tc>
                <a:tc>
                  <a:txBody>
                    <a:bodyPr/>
                    <a:lstStyle/>
                    <a:p>
                      <a:pPr algn="ctr"/>
                      <a:r>
                        <a:rPr lang="en-US" b="0" smtClean="0">
                          <a:solidFill>
                            <a:srgbClr val="000000"/>
                          </a:solidFill>
                        </a:rPr>
                        <a:t>2040</a:t>
                      </a:r>
                      <a:endParaRPr lang="en-US" b="0" dirty="0">
                        <a:solidFill>
                          <a:srgbClr val="000000"/>
                        </a:solidFill>
                      </a:endParaRPr>
                    </a:p>
                  </a:txBody>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4049051487"/>
              </p:ext>
            </p:extLst>
          </p:nvPr>
        </p:nvGraphicFramePr>
        <p:xfrm>
          <a:off x="4683124" y="291473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r>
              <a:tr h="370840">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dirty="0" smtClean="0">
                          <a:solidFill>
                            <a:srgbClr val="000000"/>
                          </a:solidFill>
                        </a:rPr>
                        <a:t>108</a:t>
                      </a:r>
                      <a:endParaRPr lang="en-US" b="0" dirty="0">
                        <a:solidFill>
                          <a:srgbClr val="000000"/>
                        </a:solidFill>
                      </a:endParaRPr>
                    </a:p>
                  </a:txBody>
                  <a:tcPr/>
                </a:tc>
              </a:tr>
              <a:tr h="370840">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207</a:t>
                      </a:r>
                      <a:endParaRPr lang="en-US" b="0" dirty="0">
                        <a:solidFill>
                          <a:srgbClr val="000000"/>
                        </a:solidFill>
                      </a:endParaRPr>
                    </a:p>
                  </a:txBody>
                  <a:tcPr/>
                </a:tc>
              </a:tr>
              <a:tr h="370840">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288</a:t>
                      </a:r>
                      <a:endParaRPr lang="en-US" b="0" dirty="0">
                        <a:solidFill>
                          <a:srgbClr val="000000"/>
                        </a:solidFill>
                      </a:endParaRPr>
                    </a:p>
                  </a:txBody>
                  <a:tcPr/>
                </a:tc>
              </a:tr>
              <a:tr h="370840">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351</a:t>
                      </a:r>
                      <a:endParaRPr lang="en-US" b="0" dirty="0">
                        <a:solidFill>
                          <a:srgbClr val="000000"/>
                        </a:solidFill>
                      </a:endParaRPr>
                    </a:p>
                  </a:txBody>
                  <a:tcPr/>
                </a:tc>
              </a:tr>
              <a:tr h="370840">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387</a:t>
                      </a:r>
                      <a:endParaRPr lang="en-US" b="0" dirty="0">
                        <a:solidFill>
                          <a:srgbClr val="000000"/>
                        </a:solidFill>
                      </a:endParaRPr>
                    </a:p>
                  </a:txBody>
                  <a:tcPr/>
                </a:tc>
              </a:tr>
              <a:tr h="370840">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405</a:t>
                      </a:r>
                      <a:endParaRPr lang="en-US" b="0" dirty="0">
                        <a:solidFill>
                          <a:srgbClr val="000000"/>
                        </a:solidFill>
                      </a:endParaRPr>
                    </a:p>
                  </a:txBody>
                  <a:tcPr/>
                </a:tc>
              </a:tr>
              <a:tr h="370840">
                <a:tc>
                  <a:txBody>
                    <a:bodyPr/>
                    <a:lstStyle/>
                    <a:p>
                      <a:pPr algn="ctr"/>
                      <a:r>
                        <a:rPr lang="en-US" b="0" dirty="0" smtClean="0">
                          <a:solidFill>
                            <a:srgbClr val="000000"/>
                          </a:solidFill>
                        </a:rPr>
                        <a:t>7</a:t>
                      </a:r>
                      <a:endParaRPr lang="en-US" b="0" dirty="0">
                        <a:solidFill>
                          <a:srgbClr val="000000"/>
                        </a:solidFill>
                      </a:endParaRPr>
                    </a:p>
                  </a:txBody>
                  <a:tcPr/>
                </a:tc>
                <a:tc>
                  <a:txBody>
                    <a:bodyPr/>
                    <a:lstStyle/>
                    <a:p>
                      <a:pPr algn="ctr"/>
                      <a:r>
                        <a:rPr lang="en-US" b="0" dirty="0" smtClean="0">
                          <a:solidFill>
                            <a:srgbClr val="000000"/>
                          </a:solidFill>
                        </a:rPr>
                        <a:t>414</a:t>
                      </a:r>
                      <a:endParaRPr lang="en-US" b="0" dirty="0">
                        <a:solidFill>
                          <a:srgbClr val="000000"/>
                        </a:solidFill>
                      </a:endParaRPr>
                    </a:p>
                  </a:txBody>
                  <a:tcPr/>
                </a:tc>
              </a:tr>
              <a:tr h="370840">
                <a:tc>
                  <a:txBody>
                    <a:bodyPr/>
                    <a:lstStyle/>
                    <a:p>
                      <a:pPr algn="ctr"/>
                      <a:r>
                        <a:rPr lang="en-US" b="0" dirty="0" smtClean="0">
                          <a:solidFill>
                            <a:srgbClr val="000000"/>
                          </a:solidFill>
                        </a:rPr>
                        <a:t>8</a:t>
                      </a:r>
                      <a:endParaRPr lang="en-US" b="0" dirty="0">
                        <a:solidFill>
                          <a:srgbClr val="000000"/>
                        </a:solidFill>
                      </a:endParaRPr>
                    </a:p>
                  </a:txBody>
                  <a:tcPr/>
                </a:tc>
                <a:tc>
                  <a:txBody>
                    <a:bodyPr/>
                    <a:lstStyle/>
                    <a:p>
                      <a:pPr algn="ctr"/>
                      <a:r>
                        <a:rPr lang="en-US" b="0" dirty="0" smtClean="0">
                          <a:solidFill>
                            <a:srgbClr val="000000"/>
                          </a:solidFill>
                        </a:rPr>
                        <a:t>414</a:t>
                      </a:r>
                      <a:endParaRPr lang="en-US" b="0" dirty="0">
                        <a:solidFill>
                          <a:srgbClr val="000000"/>
                        </a:solidFill>
                      </a:endParaRPr>
                    </a:p>
                  </a:txBody>
                  <a:tcPr/>
                </a:tc>
              </a:tr>
            </a:tbl>
          </a:graphicData>
        </a:graphic>
      </p:graphicFrame>
      <p:sp>
        <p:nvSpPr>
          <p:cNvPr id="6" name="TextBox 5"/>
          <p:cNvSpPr txBox="1"/>
          <p:nvPr/>
        </p:nvSpPr>
        <p:spPr>
          <a:xfrm>
            <a:off x="1727886" y="2545407"/>
            <a:ext cx="2383886" cy="369332"/>
          </a:xfrm>
          <a:prstGeom prst="rect">
            <a:avLst/>
          </a:prstGeom>
          <a:noFill/>
        </p:spPr>
        <p:txBody>
          <a:bodyPr wrap="none" rtlCol="0">
            <a:spAutoFit/>
          </a:bodyPr>
          <a:lstStyle/>
          <a:p>
            <a:r>
              <a:rPr lang="en-US" dirty="0" smtClean="0">
                <a:solidFill>
                  <a:schemeClr val="accent1"/>
                </a:solidFill>
              </a:rPr>
              <a:t>Video Games = $60</a:t>
            </a:r>
            <a:endParaRPr lang="en-US" dirty="0">
              <a:solidFill>
                <a:schemeClr val="accent1"/>
              </a:solidFill>
            </a:endParaRPr>
          </a:p>
        </p:txBody>
      </p:sp>
      <p:sp>
        <p:nvSpPr>
          <p:cNvPr id="7" name="TextBox 6"/>
          <p:cNvSpPr txBox="1"/>
          <p:nvPr/>
        </p:nvSpPr>
        <p:spPr>
          <a:xfrm>
            <a:off x="5807291" y="2546076"/>
            <a:ext cx="1485240" cy="369332"/>
          </a:xfrm>
          <a:prstGeom prst="rect">
            <a:avLst/>
          </a:prstGeom>
          <a:noFill/>
        </p:spPr>
        <p:txBody>
          <a:bodyPr wrap="none" rtlCol="0">
            <a:spAutoFit/>
          </a:bodyPr>
          <a:lstStyle/>
          <a:p>
            <a:r>
              <a:rPr lang="en-US" dirty="0" smtClean="0">
                <a:solidFill>
                  <a:srgbClr val="7DC1EF"/>
                </a:solidFill>
              </a:rPr>
              <a:t>Movies = $9</a:t>
            </a:r>
            <a:endParaRPr lang="en-US" dirty="0">
              <a:solidFill>
                <a:srgbClr val="7DC1EF"/>
              </a:solidFill>
            </a:endParaRPr>
          </a:p>
        </p:txBody>
      </p:sp>
      <p:graphicFrame>
        <p:nvGraphicFramePr>
          <p:cNvPr id="10" name="Content Placeholder 4"/>
          <p:cNvGraphicFramePr>
            <a:graphicFrameLocks/>
          </p:cNvGraphicFramePr>
          <p:nvPr>
            <p:extLst>
              <p:ext uri="{D42A27DB-BD31-4B8C-83A1-F6EECF244321}">
                <p14:modId xmlns:p14="http://schemas.microsoft.com/office/powerpoint/2010/main" val="3957198203"/>
              </p:ext>
            </p:extLst>
          </p:nvPr>
        </p:nvGraphicFramePr>
        <p:xfrm>
          <a:off x="2900362" y="2908299"/>
          <a:ext cx="1782762" cy="3337560"/>
        </p:xfrm>
        <a:graphic>
          <a:graphicData uri="http://schemas.openxmlformats.org/drawingml/2006/table">
            <a:tbl>
              <a:tblPr firstRow="1" bandRow="1">
                <a:tableStyleId>{5C22544A-7EE6-4342-B048-85BDC9FD1C3A}</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r>
                        <a:rPr lang="en-US" b="0" dirty="0" smtClean="0">
                          <a:solidFill>
                            <a:srgbClr val="000000"/>
                          </a:solidFill>
                        </a:rPr>
                        <a:t>600</a:t>
                      </a:r>
                      <a:endParaRPr lang="en-US" b="0" dirty="0">
                        <a:solidFill>
                          <a:srgbClr val="000000"/>
                        </a:solidFill>
                      </a:endParaRPr>
                    </a:p>
                  </a:txBody>
                  <a:tcPr/>
                </a:tc>
                <a:tc>
                  <a:txBody>
                    <a:bodyPr/>
                    <a:lstStyle/>
                    <a:p>
                      <a:pPr algn="ctr"/>
                      <a:r>
                        <a:rPr lang="en-US" b="0" dirty="0" smtClean="0">
                          <a:solidFill>
                            <a:srgbClr val="000000"/>
                          </a:solidFill>
                        </a:rPr>
                        <a:t>10</a:t>
                      </a:r>
                      <a:endParaRPr lang="en-US" b="0" dirty="0">
                        <a:solidFill>
                          <a:srgbClr val="000000"/>
                        </a:solidFill>
                      </a:endParaRPr>
                    </a:p>
                  </a:txBody>
                  <a:tcPr/>
                </a:tc>
              </a:tr>
              <a:tr h="370840">
                <a:tc>
                  <a:txBody>
                    <a:bodyPr/>
                    <a:lstStyle/>
                    <a:p>
                      <a:pPr algn="ctr"/>
                      <a:r>
                        <a:rPr lang="en-US" b="0" dirty="0" smtClean="0">
                          <a:solidFill>
                            <a:srgbClr val="000000"/>
                          </a:solidFill>
                        </a:rPr>
                        <a:t>540</a:t>
                      </a:r>
                      <a:endParaRPr lang="en-US" b="0" dirty="0">
                        <a:solidFill>
                          <a:srgbClr val="000000"/>
                        </a:solidFill>
                      </a:endParaRPr>
                    </a:p>
                  </a:txBody>
                  <a:tcPr/>
                </a:tc>
                <a:tc>
                  <a:txBody>
                    <a:bodyPr/>
                    <a:lstStyle/>
                    <a:p>
                      <a:pPr algn="ctr"/>
                      <a:r>
                        <a:rPr lang="en-US" b="0" dirty="0" smtClean="0">
                          <a:solidFill>
                            <a:srgbClr val="000000"/>
                          </a:solidFill>
                        </a:rPr>
                        <a:t>9</a:t>
                      </a:r>
                      <a:endParaRPr lang="en-US" b="0" dirty="0">
                        <a:solidFill>
                          <a:srgbClr val="000000"/>
                        </a:solidFill>
                      </a:endParaRPr>
                    </a:p>
                  </a:txBody>
                  <a:tcPr/>
                </a:tc>
              </a:tr>
              <a:tr h="370840">
                <a:tc>
                  <a:txBody>
                    <a:bodyPr/>
                    <a:lstStyle/>
                    <a:p>
                      <a:pPr algn="ctr"/>
                      <a:r>
                        <a:rPr lang="en-US" b="0" dirty="0" smtClean="0">
                          <a:solidFill>
                            <a:srgbClr val="000000"/>
                          </a:solidFill>
                        </a:rPr>
                        <a:t>480</a:t>
                      </a:r>
                      <a:endParaRPr lang="en-US" b="0" dirty="0">
                        <a:solidFill>
                          <a:srgbClr val="000000"/>
                        </a:solidFill>
                      </a:endParaRPr>
                    </a:p>
                  </a:txBody>
                  <a:tcPr/>
                </a:tc>
                <a:tc>
                  <a:txBody>
                    <a:bodyPr/>
                    <a:lstStyle/>
                    <a:p>
                      <a:pPr algn="ctr"/>
                      <a:r>
                        <a:rPr lang="en-US" b="0" dirty="0" smtClean="0">
                          <a:solidFill>
                            <a:srgbClr val="000000"/>
                          </a:solidFill>
                        </a:rPr>
                        <a:t>8</a:t>
                      </a:r>
                      <a:endParaRPr lang="en-US" b="0" dirty="0">
                        <a:solidFill>
                          <a:srgbClr val="000000"/>
                        </a:solidFill>
                      </a:endParaRPr>
                    </a:p>
                  </a:txBody>
                  <a:tcPr/>
                </a:tc>
              </a:tr>
              <a:tr h="370840">
                <a:tc>
                  <a:txBody>
                    <a:bodyPr/>
                    <a:lstStyle/>
                    <a:p>
                      <a:pPr algn="ctr"/>
                      <a:r>
                        <a:rPr lang="en-US" b="0" dirty="0" smtClean="0">
                          <a:solidFill>
                            <a:srgbClr val="000000"/>
                          </a:solidFill>
                        </a:rPr>
                        <a:t>300</a:t>
                      </a:r>
                      <a:endParaRPr lang="en-US" b="0" dirty="0">
                        <a:solidFill>
                          <a:srgbClr val="000000"/>
                        </a:solidFill>
                      </a:endParaRPr>
                    </a:p>
                  </a:txBody>
                  <a:tcPr/>
                </a:tc>
                <a:tc>
                  <a:txBody>
                    <a:bodyPr/>
                    <a:lstStyle/>
                    <a:p>
                      <a:pPr algn="ctr"/>
                      <a:r>
                        <a:rPr lang="en-US" b="0" dirty="0" smtClean="0">
                          <a:solidFill>
                            <a:srgbClr val="000000"/>
                          </a:solidFill>
                        </a:rPr>
                        <a:t>5</a:t>
                      </a:r>
                      <a:endParaRPr lang="en-US" b="0" dirty="0">
                        <a:solidFill>
                          <a:srgbClr val="000000"/>
                        </a:solidFill>
                      </a:endParaRPr>
                    </a:p>
                  </a:txBody>
                  <a:tcPr/>
                </a:tc>
              </a:tr>
              <a:tr h="370840">
                <a:tc>
                  <a:txBody>
                    <a:bodyPr/>
                    <a:lstStyle/>
                    <a:p>
                      <a:pPr algn="ctr"/>
                      <a:r>
                        <a:rPr lang="en-US" b="0" dirty="0" smtClean="0">
                          <a:solidFill>
                            <a:srgbClr val="000000"/>
                          </a:solidFill>
                        </a:rPr>
                        <a:t>180</a:t>
                      </a:r>
                      <a:endParaRPr lang="en-US" b="0" dirty="0">
                        <a:solidFill>
                          <a:srgbClr val="000000"/>
                        </a:solidFill>
                      </a:endParaRPr>
                    </a:p>
                  </a:txBody>
                  <a:tcPr/>
                </a:tc>
                <a:tc>
                  <a:txBody>
                    <a:bodyPr/>
                    <a:lstStyle/>
                    <a:p>
                      <a:pPr algn="ctr"/>
                      <a:r>
                        <a:rPr lang="en-US" b="0" dirty="0" smtClean="0">
                          <a:solidFill>
                            <a:srgbClr val="000000"/>
                          </a:solidFill>
                        </a:rPr>
                        <a:t>3</a:t>
                      </a:r>
                      <a:endParaRPr lang="en-US" b="0" dirty="0">
                        <a:solidFill>
                          <a:srgbClr val="000000"/>
                        </a:solidFill>
                      </a:endParaRPr>
                    </a:p>
                  </a:txBody>
                  <a:tcPr/>
                </a:tc>
              </a:tr>
              <a:tr h="370840">
                <a:tc>
                  <a:txBody>
                    <a:bodyPr/>
                    <a:lstStyle/>
                    <a:p>
                      <a:pPr algn="ctr"/>
                      <a:r>
                        <a:rPr lang="en-US" b="0" dirty="0" smtClean="0">
                          <a:solidFill>
                            <a:srgbClr val="000000"/>
                          </a:solidFill>
                        </a:rPr>
                        <a:t>60</a:t>
                      </a:r>
                      <a:endParaRPr lang="en-US" b="0" dirty="0">
                        <a:solidFill>
                          <a:srgbClr val="000000"/>
                        </a:solidFill>
                      </a:endParaRPr>
                    </a:p>
                  </a:txBody>
                  <a:tcPr/>
                </a:tc>
                <a:tc>
                  <a:txBody>
                    <a:bodyPr/>
                    <a:lstStyle/>
                    <a:p>
                      <a:pPr algn="ctr"/>
                      <a:r>
                        <a:rPr lang="en-US" b="0" dirty="0" smtClean="0">
                          <a:solidFill>
                            <a:srgbClr val="000000"/>
                          </a:solidFill>
                        </a:rPr>
                        <a:t>1</a:t>
                      </a:r>
                      <a:endParaRPr lang="en-US" b="0" dirty="0">
                        <a:solidFill>
                          <a:srgbClr val="000000"/>
                        </a:solidFill>
                      </a:endParaRPr>
                    </a:p>
                  </a:txBody>
                  <a:tcPr/>
                </a:tc>
              </a:tr>
              <a:tr h="370840">
                <a:tc>
                  <a:txBody>
                    <a:bodyPr/>
                    <a:lstStyle/>
                    <a:p>
                      <a:pPr algn="ctr"/>
                      <a:r>
                        <a:rPr lang="en-US" b="0" dirty="0" smtClean="0">
                          <a:solidFill>
                            <a:srgbClr val="000000"/>
                          </a:solidFill>
                        </a:rPr>
                        <a:t>0</a:t>
                      </a:r>
                      <a:endParaRPr lang="en-US" b="0" dirty="0">
                        <a:solidFill>
                          <a:srgbClr val="000000"/>
                        </a:solidFill>
                      </a:endParaRPr>
                    </a:p>
                  </a:txBody>
                  <a:tcPr/>
                </a:tc>
                <a:tc>
                  <a:txBody>
                    <a:bodyPr/>
                    <a:lstStyle/>
                    <a:p>
                      <a:pPr algn="ctr"/>
                      <a:r>
                        <a:rPr lang="en-US" b="0" dirty="0" smtClean="0">
                          <a:solidFill>
                            <a:srgbClr val="000000"/>
                          </a:solidFill>
                        </a:rPr>
                        <a:t>0</a:t>
                      </a:r>
                      <a:endParaRPr lang="en-US" b="0" dirty="0">
                        <a:solidFill>
                          <a:srgbClr val="000000"/>
                        </a:solidFill>
                      </a:endParaRPr>
                    </a:p>
                  </a:txBody>
                  <a:tcPr/>
                </a:tc>
              </a:tr>
              <a:tr h="370840">
                <a:tc>
                  <a:txBody>
                    <a:bodyPr/>
                    <a:lstStyle/>
                    <a:p>
                      <a:pPr algn="ctr"/>
                      <a:r>
                        <a:rPr lang="en-US" b="0" dirty="0" smtClean="0">
                          <a:solidFill>
                            <a:srgbClr val="000000"/>
                          </a:solidFill>
                        </a:rPr>
                        <a:t>-120</a:t>
                      </a:r>
                      <a:endParaRPr lang="en-US" b="0" dirty="0">
                        <a:solidFill>
                          <a:srgbClr val="000000"/>
                        </a:solidFill>
                      </a:endParaRPr>
                    </a:p>
                  </a:txBody>
                  <a:tcPr/>
                </a:tc>
                <a:tc>
                  <a:txBody>
                    <a:bodyPr/>
                    <a:lstStyle/>
                    <a:p>
                      <a:pPr algn="ctr"/>
                      <a:r>
                        <a:rPr lang="en-US" b="0" dirty="0" smtClean="0">
                          <a:solidFill>
                            <a:srgbClr val="000000"/>
                          </a:solidFill>
                        </a:rPr>
                        <a:t>-2</a:t>
                      </a:r>
                      <a:endParaRPr lang="en-US" b="0" dirty="0">
                        <a:solidFill>
                          <a:srgbClr val="000000"/>
                        </a:solidFill>
                      </a:endParaRPr>
                    </a:p>
                  </a:txBody>
                  <a:tcPr/>
                </a:tc>
              </a:tr>
            </a:tbl>
          </a:graphicData>
        </a:graphic>
      </p:graphicFrame>
      <p:graphicFrame>
        <p:nvGraphicFramePr>
          <p:cNvPr id="11" name="Content Placeholder 7"/>
          <p:cNvGraphicFramePr>
            <a:graphicFrameLocks/>
          </p:cNvGraphicFramePr>
          <p:nvPr>
            <p:extLst>
              <p:ext uri="{D42A27DB-BD31-4B8C-83A1-F6EECF244321}">
                <p14:modId xmlns:p14="http://schemas.microsoft.com/office/powerpoint/2010/main" val="1420669732"/>
              </p:ext>
            </p:extLst>
          </p:nvPr>
        </p:nvGraphicFramePr>
        <p:xfrm>
          <a:off x="6465886" y="2908299"/>
          <a:ext cx="1782762" cy="3337560"/>
        </p:xfrm>
        <a:graphic>
          <a:graphicData uri="http://schemas.openxmlformats.org/drawingml/2006/table">
            <a:tbl>
              <a:tblPr firstRow="1" bandRow="1">
                <a:tableStyleId>{00A15C55-8517-42AA-B614-E9B94910E393}</a:tableStyleId>
              </a:tblPr>
              <a:tblGrid>
                <a:gridCol w="891381"/>
                <a:gridCol w="891381"/>
              </a:tblGrid>
              <a:tr h="370840">
                <a:tc>
                  <a:txBody>
                    <a:bodyPr/>
                    <a:lstStyle/>
                    <a:p>
                      <a:pPr algn="ctr"/>
                      <a:r>
                        <a:rPr lang="en-US" dirty="0" smtClean="0"/>
                        <a:t>MU</a:t>
                      </a:r>
                      <a:endParaRPr lang="en-US" dirty="0"/>
                    </a:p>
                  </a:txBody>
                  <a:tcPr/>
                </a:tc>
                <a:tc>
                  <a:txBody>
                    <a:bodyPr/>
                    <a:lstStyle/>
                    <a:p>
                      <a:pPr algn="ctr"/>
                      <a:r>
                        <a:rPr lang="en-US" dirty="0" smtClean="0"/>
                        <a:t>MU/P</a:t>
                      </a:r>
                      <a:endParaRPr lang="en-US" dirty="0"/>
                    </a:p>
                  </a:txBody>
                  <a:tcPr/>
                </a:tc>
              </a:tr>
              <a:tr h="370840">
                <a:tc>
                  <a:txBody>
                    <a:bodyPr/>
                    <a:lstStyle/>
                    <a:p>
                      <a:pPr algn="ctr"/>
                      <a:r>
                        <a:rPr lang="en-US" b="0" dirty="0" smtClean="0">
                          <a:solidFill>
                            <a:srgbClr val="000000"/>
                          </a:solidFill>
                        </a:rPr>
                        <a:t>108</a:t>
                      </a:r>
                      <a:endParaRPr lang="en-US" b="0" dirty="0">
                        <a:solidFill>
                          <a:srgbClr val="000000"/>
                        </a:solidFill>
                      </a:endParaRPr>
                    </a:p>
                  </a:txBody>
                  <a:tcPr/>
                </a:tc>
                <a:tc>
                  <a:txBody>
                    <a:bodyPr/>
                    <a:lstStyle/>
                    <a:p>
                      <a:pPr algn="ctr"/>
                      <a:r>
                        <a:rPr lang="en-US" b="0" dirty="0" smtClean="0">
                          <a:solidFill>
                            <a:srgbClr val="000000"/>
                          </a:solidFill>
                        </a:rPr>
                        <a:t>12</a:t>
                      </a:r>
                      <a:endParaRPr lang="en-US" b="0" dirty="0">
                        <a:solidFill>
                          <a:srgbClr val="000000"/>
                        </a:solidFill>
                      </a:endParaRPr>
                    </a:p>
                  </a:txBody>
                  <a:tcPr/>
                </a:tc>
              </a:tr>
              <a:tr h="370840">
                <a:tc>
                  <a:txBody>
                    <a:bodyPr/>
                    <a:lstStyle/>
                    <a:p>
                      <a:pPr algn="ctr"/>
                      <a:r>
                        <a:rPr lang="en-US" b="0" dirty="0" smtClean="0">
                          <a:solidFill>
                            <a:srgbClr val="000000"/>
                          </a:solidFill>
                        </a:rPr>
                        <a:t>99</a:t>
                      </a:r>
                      <a:endParaRPr lang="en-US" b="0" dirty="0">
                        <a:solidFill>
                          <a:srgbClr val="000000"/>
                        </a:solidFill>
                      </a:endParaRPr>
                    </a:p>
                  </a:txBody>
                  <a:tcPr/>
                </a:tc>
                <a:tc>
                  <a:txBody>
                    <a:bodyPr/>
                    <a:lstStyle/>
                    <a:p>
                      <a:pPr algn="ctr"/>
                      <a:r>
                        <a:rPr lang="en-US" b="0" dirty="0" smtClean="0">
                          <a:solidFill>
                            <a:srgbClr val="000000"/>
                          </a:solidFill>
                        </a:rPr>
                        <a:t>11</a:t>
                      </a:r>
                      <a:endParaRPr lang="en-US" b="0" dirty="0">
                        <a:solidFill>
                          <a:srgbClr val="000000"/>
                        </a:solidFill>
                      </a:endParaRPr>
                    </a:p>
                  </a:txBody>
                  <a:tcPr/>
                </a:tc>
              </a:tr>
              <a:tr h="370840">
                <a:tc>
                  <a:txBody>
                    <a:bodyPr/>
                    <a:lstStyle/>
                    <a:p>
                      <a:pPr algn="ctr"/>
                      <a:r>
                        <a:rPr lang="en-US" b="0" dirty="0" smtClean="0">
                          <a:solidFill>
                            <a:srgbClr val="000000"/>
                          </a:solidFill>
                        </a:rPr>
                        <a:t>81</a:t>
                      </a:r>
                      <a:endParaRPr lang="en-US" b="0" dirty="0">
                        <a:solidFill>
                          <a:srgbClr val="000000"/>
                        </a:solidFill>
                      </a:endParaRPr>
                    </a:p>
                  </a:txBody>
                  <a:tcPr/>
                </a:tc>
                <a:tc>
                  <a:txBody>
                    <a:bodyPr/>
                    <a:lstStyle/>
                    <a:p>
                      <a:pPr algn="ctr"/>
                      <a:r>
                        <a:rPr lang="en-US" b="0" dirty="0" smtClean="0">
                          <a:solidFill>
                            <a:srgbClr val="000000"/>
                          </a:solidFill>
                        </a:rPr>
                        <a:t>9</a:t>
                      </a:r>
                      <a:endParaRPr lang="en-US" b="0" dirty="0">
                        <a:solidFill>
                          <a:srgbClr val="000000"/>
                        </a:solidFill>
                      </a:endParaRPr>
                    </a:p>
                  </a:txBody>
                  <a:tcPr/>
                </a:tc>
              </a:tr>
              <a:tr h="370840">
                <a:tc>
                  <a:txBody>
                    <a:bodyPr/>
                    <a:lstStyle/>
                    <a:p>
                      <a:pPr algn="ctr"/>
                      <a:r>
                        <a:rPr lang="en-US" b="0" dirty="0" smtClean="0">
                          <a:solidFill>
                            <a:srgbClr val="000000"/>
                          </a:solidFill>
                        </a:rPr>
                        <a:t>63</a:t>
                      </a:r>
                      <a:endParaRPr lang="en-US" b="0" dirty="0">
                        <a:solidFill>
                          <a:srgbClr val="000000"/>
                        </a:solidFill>
                      </a:endParaRPr>
                    </a:p>
                  </a:txBody>
                  <a:tcPr/>
                </a:tc>
                <a:tc>
                  <a:txBody>
                    <a:bodyPr/>
                    <a:lstStyle/>
                    <a:p>
                      <a:pPr algn="ctr"/>
                      <a:r>
                        <a:rPr lang="en-US" b="0" dirty="0" smtClean="0">
                          <a:solidFill>
                            <a:srgbClr val="000000"/>
                          </a:solidFill>
                        </a:rPr>
                        <a:t>7</a:t>
                      </a:r>
                      <a:endParaRPr lang="en-US" b="0" dirty="0">
                        <a:solidFill>
                          <a:srgbClr val="000000"/>
                        </a:solidFill>
                      </a:endParaRPr>
                    </a:p>
                  </a:txBody>
                  <a:tcPr/>
                </a:tc>
              </a:tr>
              <a:tr h="370840">
                <a:tc>
                  <a:txBody>
                    <a:bodyPr/>
                    <a:lstStyle/>
                    <a:p>
                      <a:pPr algn="ctr"/>
                      <a:r>
                        <a:rPr lang="en-US" b="0" dirty="0" smtClean="0">
                          <a:solidFill>
                            <a:srgbClr val="000000"/>
                          </a:solidFill>
                        </a:rPr>
                        <a:t>36</a:t>
                      </a:r>
                      <a:endParaRPr lang="en-US" b="0" dirty="0">
                        <a:solidFill>
                          <a:srgbClr val="000000"/>
                        </a:solidFill>
                      </a:endParaRPr>
                    </a:p>
                  </a:txBody>
                  <a:tcPr/>
                </a:tc>
                <a:tc>
                  <a:txBody>
                    <a:bodyPr/>
                    <a:lstStyle/>
                    <a:p>
                      <a:pPr algn="ctr"/>
                      <a:r>
                        <a:rPr lang="en-US" b="0" dirty="0" smtClean="0">
                          <a:solidFill>
                            <a:srgbClr val="000000"/>
                          </a:solidFill>
                        </a:rPr>
                        <a:t>4</a:t>
                      </a:r>
                      <a:endParaRPr lang="en-US" b="0" dirty="0">
                        <a:solidFill>
                          <a:srgbClr val="000000"/>
                        </a:solidFill>
                      </a:endParaRPr>
                    </a:p>
                  </a:txBody>
                  <a:tcPr/>
                </a:tc>
              </a:tr>
              <a:tr h="370840">
                <a:tc>
                  <a:txBody>
                    <a:bodyPr/>
                    <a:lstStyle/>
                    <a:p>
                      <a:pPr algn="ctr"/>
                      <a:r>
                        <a:rPr lang="en-US" b="0" dirty="0" smtClean="0">
                          <a:solidFill>
                            <a:srgbClr val="000000"/>
                          </a:solidFill>
                        </a:rPr>
                        <a:t>18</a:t>
                      </a:r>
                      <a:endParaRPr lang="en-US" b="0" dirty="0">
                        <a:solidFill>
                          <a:srgbClr val="000000"/>
                        </a:solidFill>
                      </a:endParaRPr>
                    </a:p>
                  </a:txBody>
                  <a:tcPr/>
                </a:tc>
                <a:tc>
                  <a:txBody>
                    <a:bodyPr/>
                    <a:lstStyle/>
                    <a:p>
                      <a:pPr algn="ctr"/>
                      <a:r>
                        <a:rPr lang="en-US" b="0" dirty="0" smtClean="0">
                          <a:solidFill>
                            <a:srgbClr val="000000"/>
                          </a:solidFill>
                        </a:rPr>
                        <a:t>2</a:t>
                      </a:r>
                      <a:endParaRPr lang="en-US" b="0" dirty="0">
                        <a:solidFill>
                          <a:srgbClr val="000000"/>
                        </a:solidFill>
                      </a:endParaRPr>
                    </a:p>
                  </a:txBody>
                  <a:tcPr/>
                </a:tc>
              </a:tr>
              <a:tr h="370840">
                <a:tc>
                  <a:txBody>
                    <a:bodyPr/>
                    <a:lstStyle/>
                    <a:p>
                      <a:pPr algn="ctr"/>
                      <a:r>
                        <a:rPr lang="en-US" b="0" dirty="0" smtClean="0">
                          <a:solidFill>
                            <a:srgbClr val="000000"/>
                          </a:solidFill>
                        </a:rPr>
                        <a:t>9</a:t>
                      </a:r>
                      <a:endParaRPr lang="en-US" b="0" dirty="0">
                        <a:solidFill>
                          <a:srgbClr val="000000"/>
                        </a:solidFill>
                      </a:endParaRPr>
                    </a:p>
                  </a:txBody>
                  <a:tcPr/>
                </a:tc>
                <a:tc>
                  <a:txBody>
                    <a:bodyPr/>
                    <a:lstStyle/>
                    <a:p>
                      <a:pPr algn="ctr"/>
                      <a:r>
                        <a:rPr lang="en-US" b="0" dirty="0" smtClean="0">
                          <a:solidFill>
                            <a:srgbClr val="000000"/>
                          </a:solidFill>
                        </a:rPr>
                        <a:t>1</a:t>
                      </a:r>
                      <a:endParaRPr lang="en-US" b="0" dirty="0">
                        <a:solidFill>
                          <a:srgbClr val="000000"/>
                        </a:solidFill>
                      </a:endParaRPr>
                    </a:p>
                  </a:txBody>
                  <a:tcPr/>
                </a:tc>
              </a:tr>
              <a:tr h="370840">
                <a:tc>
                  <a:txBody>
                    <a:bodyPr/>
                    <a:lstStyle/>
                    <a:p>
                      <a:pPr algn="ctr"/>
                      <a:r>
                        <a:rPr lang="en-US" b="0" dirty="0" smtClean="0">
                          <a:solidFill>
                            <a:srgbClr val="000000"/>
                          </a:solidFill>
                        </a:rPr>
                        <a:t>0</a:t>
                      </a:r>
                      <a:endParaRPr lang="en-US" b="0" dirty="0">
                        <a:solidFill>
                          <a:srgbClr val="000000"/>
                        </a:solidFill>
                      </a:endParaRPr>
                    </a:p>
                  </a:txBody>
                  <a:tcPr/>
                </a:tc>
                <a:tc>
                  <a:txBody>
                    <a:bodyPr/>
                    <a:lstStyle/>
                    <a:p>
                      <a:pPr algn="ctr"/>
                      <a:r>
                        <a:rPr lang="en-US" b="0" dirty="0" smtClean="0">
                          <a:solidFill>
                            <a:srgbClr val="000000"/>
                          </a:solidFill>
                        </a:rPr>
                        <a:t>0</a:t>
                      </a:r>
                      <a:endParaRPr lang="en-US" b="0" dirty="0">
                        <a:solidFill>
                          <a:srgbClr val="000000"/>
                        </a:solidFill>
                      </a:endParaRPr>
                    </a:p>
                  </a:txBody>
                  <a:tcPr/>
                </a:tc>
              </a:tr>
            </a:tbl>
          </a:graphicData>
        </a:graphic>
      </p:graphicFrame>
    </p:spTree>
    <p:extLst>
      <p:ext uri="{BB962C8B-B14F-4D97-AF65-F5344CB8AC3E}">
        <p14:creationId xmlns:p14="http://schemas.microsoft.com/office/powerpoint/2010/main" val="39291344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combination maximizes utility?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2769895"/>
              </p:ext>
            </p:extLst>
          </p:nvPr>
        </p:nvGraphicFramePr>
        <p:xfrm>
          <a:off x="1114425" y="2595561"/>
          <a:ext cx="7610470" cy="2908784"/>
        </p:xfrm>
        <a:graphic>
          <a:graphicData uri="http://schemas.openxmlformats.org/drawingml/2006/table">
            <a:tbl>
              <a:tblPr firstRow="1" bandRow="1">
                <a:tableStyleId>{5C22544A-7EE6-4342-B048-85BDC9FD1C3A}</a:tableStyleId>
              </a:tblPr>
              <a:tblGrid>
                <a:gridCol w="1087210"/>
                <a:gridCol w="1087210"/>
                <a:gridCol w="1087210"/>
                <a:gridCol w="1087210"/>
                <a:gridCol w="1087210"/>
                <a:gridCol w="1087210"/>
                <a:gridCol w="1087210"/>
              </a:tblGrid>
              <a:tr h="1062338">
                <a:tc>
                  <a:txBody>
                    <a:bodyPr/>
                    <a:lstStyle/>
                    <a:p>
                      <a:pPr algn="ctr"/>
                      <a:r>
                        <a:rPr lang="en-US" dirty="0" err="1" smtClean="0">
                          <a:solidFill>
                            <a:schemeClr val="tx1"/>
                          </a:solidFill>
                        </a:rPr>
                        <a:t>Q</a:t>
                      </a:r>
                      <a:r>
                        <a:rPr lang="en-US" baseline="-25000" dirty="0" err="1" smtClean="0">
                          <a:solidFill>
                            <a:schemeClr val="tx1"/>
                          </a:solidFill>
                        </a:rPr>
                        <a:t>Game</a:t>
                      </a:r>
                      <a:endParaRPr lang="en-US" baseline="-25000" dirty="0">
                        <a:solidFill>
                          <a:schemeClr val="tx1"/>
                        </a:solidFill>
                      </a:endParaRPr>
                    </a:p>
                  </a:txBody>
                  <a:tcPr marL="195175" marR="195175" anchor="ctr"/>
                </a:tc>
                <a:tc>
                  <a:txBody>
                    <a:bodyPr/>
                    <a:lstStyle/>
                    <a:p>
                      <a:pPr algn="ctr"/>
                      <a:r>
                        <a:rPr lang="en-US" dirty="0" err="1" smtClean="0">
                          <a:solidFill>
                            <a:schemeClr val="tx1"/>
                          </a:solidFill>
                        </a:rPr>
                        <a:t>P</a:t>
                      </a:r>
                      <a:r>
                        <a:rPr lang="en-US" baseline="-25000" dirty="0" err="1" smtClean="0">
                          <a:solidFill>
                            <a:schemeClr val="tx1"/>
                          </a:solidFill>
                        </a:rPr>
                        <a:t>Game</a:t>
                      </a:r>
                      <a:endParaRPr lang="en-US" baseline="-25000" dirty="0">
                        <a:solidFill>
                          <a:schemeClr val="tx1"/>
                        </a:solidFill>
                      </a:endParaRPr>
                    </a:p>
                  </a:txBody>
                  <a:tcPr marL="195175" marR="195175" anchor="ctr"/>
                </a:tc>
                <a:tc>
                  <a:txBody>
                    <a:bodyPr/>
                    <a:lstStyle/>
                    <a:p>
                      <a:pPr algn="ctr"/>
                      <a:r>
                        <a:rPr lang="en-US" dirty="0" smtClean="0">
                          <a:solidFill>
                            <a:schemeClr val="tx1"/>
                          </a:solidFill>
                        </a:rPr>
                        <a:t>Total Game</a:t>
                      </a:r>
                      <a:endParaRPr lang="en-US" dirty="0">
                        <a:solidFill>
                          <a:schemeClr val="tx1"/>
                        </a:solidFill>
                      </a:endParaRPr>
                    </a:p>
                  </a:txBody>
                  <a:tcPr marL="195175" marR="195175" anchor="ctr"/>
                </a:tc>
                <a:tc>
                  <a:txBody>
                    <a:bodyPr/>
                    <a:lstStyle/>
                    <a:p>
                      <a:pPr algn="ctr"/>
                      <a:r>
                        <a:rPr lang="en-US" dirty="0" err="1" smtClean="0">
                          <a:solidFill>
                            <a:schemeClr val="tx1"/>
                          </a:solidFill>
                        </a:rPr>
                        <a:t>Q</a:t>
                      </a:r>
                      <a:r>
                        <a:rPr lang="en-US" baseline="-25000" dirty="0" err="1" smtClean="0">
                          <a:solidFill>
                            <a:schemeClr val="tx1"/>
                          </a:solidFill>
                        </a:rPr>
                        <a:t>Movie</a:t>
                      </a:r>
                      <a:endParaRPr lang="en-US" baseline="-25000" dirty="0">
                        <a:solidFill>
                          <a:schemeClr val="tx1"/>
                        </a:solidFill>
                      </a:endParaRPr>
                    </a:p>
                  </a:txBody>
                  <a:tcPr marL="195175" marR="195175" anchor="ctr"/>
                </a:tc>
                <a:tc>
                  <a:txBody>
                    <a:bodyPr/>
                    <a:lstStyle/>
                    <a:p>
                      <a:pPr algn="ctr"/>
                      <a:r>
                        <a:rPr lang="en-US" dirty="0" err="1" smtClean="0">
                          <a:solidFill>
                            <a:schemeClr val="tx1"/>
                          </a:solidFill>
                        </a:rPr>
                        <a:t>P</a:t>
                      </a:r>
                      <a:r>
                        <a:rPr lang="en-US" baseline="-25000" dirty="0" err="1" smtClean="0">
                          <a:solidFill>
                            <a:schemeClr val="tx1"/>
                          </a:solidFill>
                        </a:rPr>
                        <a:t>Movie</a:t>
                      </a:r>
                      <a:endParaRPr lang="en-US" baseline="-25000" dirty="0">
                        <a:solidFill>
                          <a:schemeClr val="tx1"/>
                        </a:solidFill>
                      </a:endParaRPr>
                    </a:p>
                  </a:txBody>
                  <a:tcPr marL="195175" marR="195175" anchor="ctr"/>
                </a:tc>
                <a:tc>
                  <a:txBody>
                    <a:bodyPr/>
                    <a:lstStyle/>
                    <a:p>
                      <a:pPr algn="ctr"/>
                      <a:r>
                        <a:rPr lang="en-US" dirty="0" smtClean="0">
                          <a:solidFill>
                            <a:schemeClr val="tx1"/>
                          </a:solidFill>
                        </a:rPr>
                        <a:t>Total </a:t>
                      </a:r>
                      <a:r>
                        <a:rPr lang="en-US" baseline="0" dirty="0" smtClean="0">
                          <a:solidFill>
                            <a:schemeClr val="tx1"/>
                          </a:solidFill>
                        </a:rPr>
                        <a:t> Movie</a:t>
                      </a:r>
                      <a:endParaRPr lang="en-US" dirty="0">
                        <a:solidFill>
                          <a:schemeClr val="tx1"/>
                        </a:solidFill>
                      </a:endParaRPr>
                    </a:p>
                  </a:txBody>
                  <a:tcPr marL="195175" marR="195175" anchor="ctr"/>
                </a:tc>
                <a:tc>
                  <a:txBody>
                    <a:bodyPr/>
                    <a:lstStyle/>
                    <a:p>
                      <a:pPr algn="ctr"/>
                      <a:r>
                        <a:rPr lang="en-US" dirty="0" smtClean="0">
                          <a:solidFill>
                            <a:schemeClr val="tx1"/>
                          </a:solidFill>
                        </a:rPr>
                        <a:t>Total Spent</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2</a:t>
                      </a:r>
                      <a:endParaRPr lang="en-US" dirty="0">
                        <a:solidFill>
                          <a:schemeClr val="tx1"/>
                        </a:solidFill>
                      </a:endParaRPr>
                    </a:p>
                  </a:txBody>
                  <a:tcPr marL="195175" marR="195175" anchor="ctr"/>
                </a:tc>
                <a:tc>
                  <a:txBody>
                    <a:bodyPr/>
                    <a:lstStyle/>
                    <a:p>
                      <a:pPr algn="ctr"/>
                      <a:r>
                        <a:rPr lang="en-US" dirty="0" smtClean="0">
                          <a:solidFill>
                            <a:schemeClr val="tx1"/>
                          </a:solidFill>
                        </a:rPr>
                        <a:t>$60</a:t>
                      </a:r>
                      <a:endParaRPr lang="en-US" dirty="0">
                        <a:solidFill>
                          <a:schemeClr val="tx1"/>
                        </a:solidFill>
                      </a:endParaRPr>
                    </a:p>
                  </a:txBody>
                  <a:tcPr marL="195175" marR="195175" anchor="ctr"/>
                </a:tc>
                <a:tc>
                  <a:txBody>
                    <a:bodyPr/>
                    <a:lstStyle/>
                    <a:p>
                      <a:pPr algn="ctr"/>
                      <a:r>
                        <a:rPr lang="en-US" dirty="0" smtClean="0">
                          <a:solidFill>
                            <a:schemeClr val="tx1"/>
                          </a:solidFill>
                        </a:rPr>
                        <a:t>$120</a:t>
                      </a:r>
                      <a:endParaRPr lang="en-US" dirty="0">
                        <a:solidFill>
                          <a:schemeClr val="tx1"/>
                        </a:solidFill>
                      </a:endParaRPr>
                    </a:p>
                  </a:txBody>
                  <a:tcPr marL="195175" marR="195175" anchor="ctr"/>
                </a:tc>
                <a:tc>
                  <a:txBody>
                    <a:bodyPr/>
                    <a:lstStyle/>
                    <a:p>
                      <a:pPr algn="ctr"/>
                      <a:r>
                        <a:rPr lang="en-US" dirty="0" smtClean="0">
                          <a:solidFill>
                            <a:schemeClr val="tx1"/>
                          </a:solidFill>
                        </a:rPr>
                        <a:t>3</a:t>
                      </a:r>
                      <a:endParaRPr lang="en-US" dirty="0">
                        <a:solidFill>
                          <a:schemeClr val="tx1"/>
                        </a:solidFill>
                      </a:endParaRPr>
                    </a:p>
                  </a:txBody>
                  <a:tcPr marL="195175" marR="195175" anchor="ctr"/>
                </a:tc>
                <a:tc>
                  <a:txBody>
                    <a:bodyPr/>
                    <a:lstStyle/>
                    <a:p>
                      <a:pPr algn="ctr"/>
                      <a:r>
                        <a:rPr lang="en-US" dirty="0" smtClean="0">
                          <a:solidFill>
                            <a:schemeClr val="tx1"/>
                          </a:solidFill>
                        </a:rPr>
                        <a:t>$9</a:t>
                      </a:r>
                      <a:endParaRPr lang="en-US" dirty="0">
                        <a:solidFill>
                          <a:schemeClr val="tx1"/>
                        </a:solidFill>
                      </a:endParaRPr>
                    </a:p>
                  </a:txBody>
                  <a:tcPr marL="195175" marR="195175" anchor="ctr"/>
                </a:tc>
                <a:tc>
                  <a:txBody>
                    <a:bodyPr/>
                    <a:lstStyle/>
                    <a:p>
                      <a:pPr algn="ctr"/>
                      <a:r>
                        <a:rPr lang="en-US" dirty="0" smtClean="0">
                          <a:solidFill>
                            <a:schemeClr val="tx1"/>
                          </a:solidFill>
                        </a:rPr>
                        <a:t>$27</a:t>
                      </a:r>
                      <a:endParaRPr lang="en-US" dirty="0">
                        <a:solidFill>
                          <a:schemeClr val="tx1"/>
                        </a:solidFill>
                      </a:endParaRPr>
                    </a:p>
                  </a:txBody>
                  <a:tcPr marL="195175" marR="195175" anchor="ctr"/>
                </a:tc>
                <a:tc>
                  <a:txBody>
                    <a:bodyPr/>
                    <a:lstStyle/>
                    <a:p>
                      <a:pPr algn="ctr"/>
                      <a:r>
                        <a:rPr lang="en-US" dirty="0" smtClean="0">
                          <a:solidFill>
                            <a:schemeClr val="tx1"/>
                          </a:solidFill>
                        </a:rPr>
                        <a:t>$147</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6</a:t>
                      </a:r>
                      <a:endParaRPr lang="en-US" dirty="0">
                        <a:solidFill>
                          <a:schemeClr val="tx1"/>
                        </a:solidFill>
                      </a:endParaRPr>
                    </a:p>
                  </a:txBody>
                  <a:tcPr marL="195175" marR="195175" anchor="ctr"/>
                </a:tc>
                <a:tc>
                  <a:txBody>
                    <a:bodyPr/>
                    <a:lstStyle/>
                    <a:p>
                      <a:pPr algn="ctr"/>
                      <a:r>
                        <a:rPr lang="en-US" dirty="0" smtClean="0">
                          <a:solidFill>
                            <a:schemeClr val="tx1"/>
                          </a:solidFill>
                        </a:rPr>
                        <a:t>$60</a:t>
                      </a:r>
                      <a:endParaRPr lang="en-US" dirty="0">
                        <a:solidFill>
                          <a:schemeClr val="tx1"/>
                        </a:solidFill>
                      </a:endParaRPr>
                    </a:p>
                  </a:txBody>
                  <a:tcPr marL="195175" marR="195175" anchor="ctr"/>
                </a:tc>
                <a:tc>
                  <a:txBody>
                    <a:bodyPr/>
                    <a:lstStyle/>
                    <a:p>
                      <a:pPr algn="ctr"/>
                      <a:r>
                        <a:rPr lang="en-US" dirty="0" smtClean="0">
                          <a:solidFill>
                            <a:schemeClr val="tx1"/>
                          </a:solidFill>
                        </a:rPr>
                        <a:t>$360</a:t>
                      </a:r>
                      <a:endParaRPr lang="en-US" dirty="0">
                        <a:solidFill>
                          <a:schemeClr val="tx1"/>
                        </a:solidFill>
                      </a:endParaRPr>
                    </a:p>
                  </a:txBody>
                  <a:tcPr marL="195175" marR="195175" anchor="ctr"/>
                </a:tc>
                <a:tc>
                  <a:txBody>
                    <a:bodyPr/>
                    <a:lstStyle/>
                    <a:p>
                      <a:pPr algn="ctr"/>
                      <a:r>
                        <a:rPr lang="en-US" dirty="0" smtClean="0">
                          <a:solidFill>
                            <a:schemeClr val="tx1"/>
                          </a:solidFill>
                        </a:rPr>
                        <a:t>7</a:t>
                      </a:r>
                      <a:endParaRPr lang="en-US" dirty="0">
                        <a:solidFill>
                          <a:schemeClr val="tx1"/>
                        </a:solidFill>
                      </a:endParaRPr>
                    </a:p>
                  </a:txBody>
                  <a:tcPr marL="195175" marR="195175" anchor="ctr"/>
                </a:tc>
                <a:tc>
                  <a:txBody>
                    <a:bodyPr/>
                    <a:lstStyle/>
                    <a:p>
                      <a:pPr algn="ctr"/>
                      <a:r>
                        <a:rPr lang="en-US" dirty="0" smtClean="0">
                          <a:solidFill>
                            <a:schemeClr val="tx1"/>
                          </a:solidFill>
                        </a:rPr>
                        <a:t>$9</a:t>
                      </a:r>
                      <a:endParaRPr lang="en-US" dirty="0">
                        <a:solidFill>
                          <a:schemeClr val="tx1"/>
                        </a:solidFill>
                      </a:endParaRPr>
                    </a:p>
                  </a:txBody>
                  <a:tcPr marL="195175" marR="195175" anchor="ctr"/>
                </a:tc>
                <a:tc>
                  <a:txBody>
                    <a:bodyPr/>
                    <a:lstStyle/>
                    <a:p>
                      <a:pPr algn="ctr"/>
                      <a:r>
                        <a:rPr lang="en-US" dirty="0" smtClean="0">
                          <a:solidFill>
                            <a:schemeClr val="tx1"/>
                          </a:solidFill>
                        </a:rPr>
                        <a:t>$63</a:t>
                      </a:r>
                      <a:endParaRPr lang="en-US" dirty="0">
                        <a:solidFill>
                          <a:schemeClr val="tx1"/>
                        </a:solidFill>
                      </a:endParaRPr>
                    </a:p>
                  </a:txBody>
                  <a:tcPr marL="195175" marR="195175" anchor="ctr"/>
                </a:tc>
                <a:tc>
                  <a:txBody>
                    <a:bodyPr/>
                    <a:lstStyle/>
                    <a:p>
                      <a:pPr algn="ctr"/>
                      <a:r>
                        <a:rPr lang="en-US" dirty="0" smtClean="0">
                          <a:solidFill>
                            <a:schemeClr val="tx1"/>
                          </a:solidFill>
                        </a:rPr>
                        <a:t>$423</a:t>
                      </a:r>
                      <a:endParaRPr lang="en-US" dirty="0">
                        <a:solidFill>
                          <a:schemeClr val="tx1"/>
                        </a:solidFill>
                      </a:endParaRPr>
                    </a:p>
                  </a:txBody>
                  <a:tcPr marL="195175" marR="195175" anchor="ctr"/>
                </a:tc>
              </a:tr>
              <a:tr h="615482">
                <a:tc>
                  <a:txBody>
                    <a:bodyPr/>
                    <a:lstStyle/>
                    <a:p>
                      <a:pPr algn="ctr"/>
                      <a:r>
                        <a:rPr lang="en-US" dirty="0" smtClean="0">
                          <a:solidFill>
                            <a:schemeClr val="tx1"/>
                          </a:solidFill>
                        </a:rPr>
                        <a:t>7</a:t>
                      </a:r>
                      <a:endParaRPr lang="en-US" dirty="0">
                        <a:solidFill>
                          <a:schemeClr val="tx1"/>
                        </a:solidFill>
                      </a:endParaRPr>
                    </a:p>
                  </a:txBody>
                  <a:tcPr marL="195175" marR="195175" anchor="ctr"/>
                </a:tc>
                <a:tc>
                  <a:txBody>
                    <a:bodyPr/>
                    <a:lstStyle/>
                    <a:p>
                      <a:pPr algn="ctr"/>
                      <a:r>
                        <a:rPr lang="en-US" dirty="0" smtClean="0">
                          <a:solidFill>
                            <a:schemeClr val="tx1"/>
                          </a:solidFill>
                        </a:rPr>
                        <a:t>$60</a:t>
                      </a:r>
                      <a:endParaRPr lang="en-US" dirty="0">
                        <a:solidFill>
                          <a:schemeClr val="tx1"/>
                        </a:solidFill>
                      </a:endParaRPr>
                    </a:p>
                  </a:txBody>
                  <a:tcPr marL="195175" marR="195175" anchor="ctr"/>
                </a:tc>
                <a:tc>
                  <a:txBody>
                    <a:bodyPr/>
                    <a:lstStyle/>
                    <a:p>
                      <a:pPr algn="ctr"/>
                      <a:r>
                        <a:rPr lang="en-US" dirty="0" smtClean="0">
                          <a:solidFill>
                            <a:schemeClr val="tx1"/>
                          </a:solidFill>
                        </a:rPr>
                        <a:t>$420</a:t>
                      </a:r>
                      <a:endParaRPr lang="en-US" dirty="0">
                        <a:solidFill>
                          <a:schemeClr val="tx1"/>
                        </a:solidFill>
                      </a:endParaRPr>
                    </a:p>
                  </a:txBody>
                  <a:tcPr marL="195175" marR="195175" anchor="ctr"/>
                </a:tc>
                <a:tc>
                  <a:txBody>
                    <a:bodyPr/>
                    <a:lstStyle/>
                    <a:p>
                      <a:pPr algn="ctr"/>
                      <a:r>
                        <a:rPr lang="en-US" dirty="0" smtClean="0">
                          <a:solidFill>
                            <a:schemeClr val="tx1"/>
                          </a:solidFill>
                        </a:rPr>
                        <a:t>8</a:t>
                      </a:r>
                      <a:endParaRPr lang="en-US" dirty="0">
                        <a:solidFill>
                          <a:schemeClr val="tx1"/>
                        </a:solidFill>
                      </a:endParaRPr>
                    </a:p>
                  </a:txBody>
                  <a:tcPr marL="195175" marR="195175" anchor="ctr"/>
                </a:tc>
                <a:tc>
                  <a:txBody>
                    <a:bodyPr/>
                    <a:lstStyle/>
                    <a:p>
                      <a:pPr algn="ctr"/>
                      <a:r>
                        <a:rPr lang="en-US" dirty="0" smtClean="0">
                          <a:solidFill>
                            <a:schemeClr val="tx1"/>
                          </a:solidFill>
                        </a:rPr>
                        <a:t>$9</a:t>
                      </a:r>
                      <a:endParaRPr lang="en-US" dirty="0">
                        <a:solidFill>
                          <a:schemeClr val="tx1"/>
                        </a:solidFill>
                      </a:endParaRPr>
                    </a:p>
                  </a:txBody>
                  <a:tcPr marL="195175" marR="195175" anchor="ctr"/>
                </a:tc>
                <a:tc>
                  <a:txBody>
                    <a:bodyPr/>
                    <a:lstStyle/>
                    <a:p>
                      <a:pPr algn="ctr"/>
                      <a:r>
                        <a:rPr lang="en-US" dirty="0" smtClean="0">
                          <a:solidFill>
                            <a:schemeClr val="tx1"/>
                          </a:solidFill>
                        </a:rPr>
                        <a:t>$72</a:t>
                      </a:r>
                      <a:endParaRPr lang="en-US" dirty="0">
                        <a:solidFill>
                          <a:schemeClr val="tx1"/>
                        </a:solidFill>
                      </a:endParaRPr>
                    </a:p>
                  </a:txBody>
                  <a:tcPr marL="195175" marR="195175" anchor="ctr"/>
                </a:tc>
                <a:tc>
                  <a:txBody>
                    <a:bodyPr/>
                    <a:lstStyle/>
                    <a:p>
                      <a:pPr algn="ctr"/>
                      <a:r>
                        <a:rPr lang="en-US" dirty="0" smtClean="0">
                          <a:solidFill>
                            <a:schemeClr val="tx1"/>
                          </a:solidFill>
                        </a:rPr>
                        <a:t>$492</a:t>
                      </a:r>
                      <a:endParaRPr lang="en-US" dirty="0">
                        <a:solidFill>
                          <a:schemeClr val="tx1"/>
                        </a:solidFill>
                      </a:endParaRPr>
                    </a:p>
                  </a:txBody>
                  <a:tcPr marL="195175" marR="195175" anchor="ctr"/>
                </a:tc>
              </a:tr>
            </a:tbl>
          </a:graphicData>
        </a:graphic>
      </p:graphicFrame>
    </p:spTree>
    <p:extLst>
      <p:ext uri="{BB962C8B-B14F-4D97-AF65-F5344CB8AC3E}">
        <p14:creationId xmlns:p14="http://schemas.microsoft.com/office/powerpoint/2010/main" val="9303248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 #2</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You spend your entire entertainment budget of $55 on snapbacks and mustache wax.</a:t>
            </a:r>
          </a:p>
          <a:p>
            <a:r>
              <a:rPr lang="en-US" dirty="0" smtClean="0"/>
              <a:t>How many snapbacks should you buy and how many Burt </a:t>
            </a:r>
            <a:r>
              <a:rPr lang="en-US" dirty="0" err="1" smtClean="0"/>
              <a:t>Reynold’s</a:t>
            </a:r>
            <a:r>
              <a:rPr lang="en-US" dirty="0" smtClean="0"/>
              <a:t> mustache wax should you buy if you want to maximize your utility? What is your total utility?</a:t>
            </a:r>
          </a:p>
          <a:p>
            <a:r>
              <a:rPr lang="en-US" dirty="0" smtClean="0"/>
              <a:t>What if snapbacks decrease in price to $5?</a:t>
            </a:r>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002343046"/>
              </p:ext>
            </p:extLst>
          </p:nvPr>
        </p:nvGraphicFramePr>
        <p:xfrm>
          <a:off x="5010243" y="2908298"/>
          <a:ext cx="1782762" cy="3369345"/>
        </p:xfrm>
        <a:graphic>
          <a:graphicData uri="http://schemas.openxmlformats.org/drawingml/2006/table">
            <a:tbl>
              <a:tblPr firstRow="1" bandRow="1">
                <a:tableStyleId>{5C22544A-7EE6-4342-B048-85BDC9FD1C3A}</a:tableStyleId>
              </a:tblPr>
              <a:tblGrid>
                <a:gridCol w="891381"/>
                <a:gridCol w="891381"/>
              </a:tblGrid>
              <a:tr h="481335">
                <a:tc>
                  <a:txBody>
                    <a:bodyPr/>
                    <a:lstStyle/>
                    <a:p>
                      <a:pPr algn="ctr"/>
                      <a:r>
                        <a:rPr lang="en-US" dirty="0" smtClean="0"/>
                        <a:t>Q</a:t>
                      </a:r>
                      <a:endParaRPr lang="en-US" dirty="0"/>
                    </a:p>
                  </a:txBody>
                  <a:tcPr/>
                </a:tc>
                <a:tc>
                  <a:txBody>
                    <a:bodyPr/>
                    <a:lstStyle/>
                    <a:p>
                      <a:pPr algn="ctr"/>
                      <a:r>
                        <a:rPr lang="en-US" dirty="0" smtClean="0"/>
                        <a:t>MU</a:t>
                      </a:r>
                      <a:endParaRPr lang="en-US" dirty="0"/>
                    </a:p>
                  </a:txBody>
                  <a:tcPr/>
                </a:tc>
              </a:tr>
              <a:tr h="481335">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dirty="0" smtClean="0">
                          <a:solidFill>
                            <a:srgbClr val="000000"/>
                          </a:solidFill>
                        </a:rPr>
                        <a:t>240</a:t>
                      </a:r>
                      <a:endParaRPr lang="en-US" b="0" dirty="0">
                        <a:solidFill>
                          <a:srgbClr val="000000"/>
                        </a:solidFill>
                      </a:endParaRPr>
                    </a:p>
                  </a:txBody>
                  <a:tcPr/>
                </a:tc>
              </a:tr>
              <a:tr h="481335">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165</a:t>
                      </a:r>
                      <a:endParaRPr lang="en-US" b="0" dirty="0">
                        <a:solidFill>
                          <a:srgbClr val="000000"/>
                        </a:solidFill>
                      </a:endParaRPr>
                    </a:p>
                  </a:txBody>
                  <a:tcPr/>
                </a:tc>
              </a:tr>
              <a:tr h="481335">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105</a:t>
                      </a:r>
                      <a:endParaRPr lang="en-US" b="0" dirty="0">
                        <a:solidFill>
                          <a:srgbClr val="000000"/>
                        </a:solidFill>
                      </a:endParaRPr>
                    </a:p>
                  </a:txBody>
                  <a:tcPr/>
                </a:tc>
              </a:tr>
              <a:tr h="481335">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60</a:t>
                      </a:r>
                      <a:endParaRPr lang="en-US" b="0" dirty="0">
                        <a:solidFill>
                          <a:srgbClr val="000000"/>
                        </a:solidFill>
                      </a:endParaRPr>
                    </a:p>
                  </a:txBody>
                  <a:tcPr/>
                </a:tc>
              </a:tr>
              <a:tr h="481335">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30</a:t>
                      </a:r>
                      <a:endParaRPr lang="en-US" b="0" dirty="0">
                        <a:solidFill>
                          <a:srgbClr val="000000"/>
                        </a:solidFill>
                      </a:endParaRPr>
                    </a:p>
                  </a:txBody>
                  <a:tcPr/>
                </a:tc>
              </a:tr>
              <a:tr h="481335">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15</a:t>
                      </a:r>
                      <a:endParaRPr lang="en-US" b="0" dirty="0">
                        <a:solidFill>
                          <a:srgbClr val="000000"/>
                        </a:solidFill>
                      </a:endParaRPr>
                    </a:p>
                  </a:txBody>
                  <a:tcPr/>
                </a:tc>
              </a:tr>
            </a:tbl>
          </a:graphicData>
        </a:graphic>
      </p:graphicFrame>
      <p:graphicFrame>
        <p:nvGraphicFramePr>
          <p:cNvPr id="6" name="Content Placeholder 7"/>
          <p:cNvGraphicFramePr>
            <a:graphicFrameLocks/>
          </p:cNvGraphicFramePr>
          <p:nvPr>
            <p:extLst>
              <p:ext uri="{D42A27DB-BD31-4B8C-83A1-F6EECF244321}">
                <p14:modId xmlns:p14="http://schemas.microsoft.com/office/powerpoint/2010/main" val="1905298022"/>
              </p:ext>
            </p:extLst>
          </p:nvPr>
        </p:nvGraphicFramePr>
        <p:xfrm>
          <a:off x="6793005" y="2907629"/>
          <a:ext cx="1782762" cy="3369345"/>
        </p:xfrm>
        <a:graphic>
          <a:graphicData uri="http://schemas.openxmlformats.org/drawingml/2006/table">
            <a:tbl>
              <a:tblPr firstRow="1" bandRow="1">
                <a:tableStyleId>{00A15C55-8517-42AA-B614-E9B94910E393}</a:tableStyleId>
              </a:tblPr>
              <a:tblGrid>
                <a:gridCol w="891381"/>
                <a:gridCol w="891381"/>
              </a:tblGrid>
              <a:tr h="481335">
                <a:tc>
                  <a:txBody>
                    <a:bodyPr/>
                    <a:lstStyle/>
                    <a:p>
                      <a:pPr algn="ctr"/>
                      <a:r>
                        <a:rPr lang="en-US" dirty="0" smtClean="0"/>
                        <a:t>Q</a:t>
                      </a:r>
                      <a:endParaRPr lang="en-US" dirty="0"/>
                    </a:p>
                  </a:txBody>
                  <a:tcPr/>
                </a:tc>
                <a:tc>
                  <a:txBody>
                    <a:bodyPr/>
                    <a:lstStyle/>
                    <a:p>
                      <a:pPr algn="ctr"/>
                      <a:r>
                        <a:rPr lang="en-US" dirty="0" smtClean="0"/>
                        <a:t>MU</a:t>
                      </a:r>
                      <a:endParaRPr lang="en-US" dirty="0"/>
                    </a:p>
                  </a:txBody>
                  <a:tcPr/>
                </a:tc>
              </a:tr>
              <a:tr h="481335">
                <a:tc>
                  <a:txBody>
                    <a:bodyPr/>
                    <a:lstStyle/>
                    <a:p>
                      <a:pPr algn="ctr"/>
                      <a:r>
                        <a:rPr lang="en-US" b="0" dirty="0" smtClean="0">
                          <a:solidFill>
                            <a:srgbClr val="000000"/>
                          </a:solidFill>
                        </a:rPr>
                        <a:t>1</a:t>
                      </a:r>
                      <a:endParaRPr lang="en-US" b="0" dirty="0">
                        <a:solidFill>
                          <a:srgbClr val="000000"/>
                        </a:solidFill>
                      </a:endParaRPr>
                    </a:p>
                  </a:txBody>
                  <a:tcPr/>
                </a:tc>
                <a:tc>
                  <a:txBody>
                    <a:bodyPr/>
                    <a:lstStyle/>
                    <a:p>
                      <a:pPr algn="ctr"/>
                      <a:r>
                        <a:rPr lang="en-US" b="0" dirty="0" smtClean="0">
                          <a:solidFill>
                            <a:srgbClr val="000000"/>
                          </a:solidFill>
                        </a:rPr>
                        <a:t>50</a:t>
                      </a:r>
                      <a:endParaRPr lang="en-US" b="0" dirty="0">
                        <a:solidFill>
                          <a:srgbClr val="000000"/>
                        </a:solidFill>
                      </a:endParaRPr>
                    </a:p>
                  </a:txBody>
                  <a:tcPr/>
                </a:tc>
              </a:tr>
              <a:tr h="481335">
                <a:tc>
                  <a:txBody>
                    <a:bodyPr/>
                    <a:lstStyle/>
                    <a:p>
                      <a:pPr algn="ctr"/>
                      <a:r>
                        <a:rPr lang="en-US" b="0" dirty="0" smtClean="0">
                          <a:solidFill>
                            <a:srgbClr val="000000"/>
                          </a:solidFill>
                        </a:rPr>
                        <a:t>2</a:t>
                      </a:r>
                      <a:endParaRPr lang="en-US" b="0" dirty="0">
                        <a:solidFill>
                          <a:srgbClr val="000000"/>
                        </a:solidFill>
                      </a:endParaRPr>
                    </a:p>
                  </a:txBody>
                  <a:tcPr/>
                </a:tc>
                <a:tc>
                  <a:txBody>
                    <a:bodyPr/>
                    <a:lstStyle/>
                    <a:p>
                      <a:pPr algn="ctr"/>
                      <a:r>
                        <a:rPr lang="en-US" b="0" dirty="0" smtClean="0">
                          <a:solidFill>
                            <a:srgbClr val="000000"/>
                          </a:solidFill>
                        </a:rPr>
                        <a:t>35</a:t>
                      </a:r>
                      <a:endParaRPr lang="en-US" b="0" dirty="0">
                        <a:solidFill>
                          <a:srgbClr val="000000"/>
                        </a:solidFill>
                      </a:endParaRPr>
                    </a:p>
                  </a:txBody>
                  <a:tcPr/>
                </a:tc>
              </a:tr>
              <a:tr h="481335">
                <a:tc>
                  <a:txBody>
                    <a:bodyPr/>
                    <a:lstStyle/>
                    <a:p>
                      <a:pPr algn="ctr"/>
                      <a:r>
                        <a:rPr lang="en-US" b="0" dirty="0" smtClean="0">
                          <a:solidFill>
                            <a:srgbClr val="000000"/>
                          </a:solidFill>
                        </a:rPr>
                        <a:t>3</a:t>
                      </a:r>
                      <a:endParaRPr lang="en-US" b="0" dirty="0">
                        <a:solidFill>
                          <a:srgbClr val="000000"/>
                        </a:solidFill>
                      </a:endParaRPr>
                    </a:p>
                  </a:txBody>
                  <a:tcPr/>
                </a:tc>
                <a:tc>
                  <a:txBody>
                    <a:bodyPr/>
                    <a:lstStyle/>
                    <a:p>
                      <a:pPr algn="ctr"/>
                      <a:r>
                        <a:rPr lang="en-US" b="0" dirty="0" smtClean="0">
                          <a:solidFill>
                            <a:srgbClr val="000000"/>
                          </a:solidFill>
                        </a:rPr>
                        <a:t>30</a:t>
                      </a:r>
                      <a:endParaRPr lang="en-US" b="0" dirty="0">
                        <a:solidFill>
                          <a:srgbClr val="000000"/>
                        </a:solidFill>
                      </a:endParaRPr>
                    </a:p>
                  </a:txBody>
                  <a:tcPr/>
                </a:tc>
              </a:tr>
              <a:tr h="481335">
                <a:tc>
                  <a:txBody>
                    <a:bodyPr/>
                    <a:lstStyle/>
                    <a:p>
                      <a:pPr algn="ctr"/>
                      <a:r>
                        <a:rPr lang="en-US" b="0" dirty="0" smtClean="0">
                          <a:solidFill>
                            <a:srgbClr val="000000"/>
                          </a:solidFill>
                        </a:rPr>
                        <a:t>4</a:t>
                      </a:r>
                      <a:endParaRPr lang="en-US" b="0" dirty="0">
                        <a:solidFill>
                          <a:srgbClr val="000000"/>
                        </a:solidFill>
                      </a:endParaRPr>
                    </a:p>
                  </a:txBody>
                  <a:tcPr/>
                </a:tc>
                <a:tc>
                  <a:txBody>
                    <a:bodyPr/>
                    <a:lstStyle/>
                    <a:p>
                      <a:pPr algn="ctr"/>
                      <a:r>
                        <a:rPr lang="en-US" b="0" dirty="0" smtClean="0">
                          <a:solidFill>
                            <a:srgbClr val="000000"/>
                          </a:solidFill>
                        </a:rPr>
                        <a:t>25</a:t>
                      </a:r>
                      <a:endParaRPr lang="en-US" b="0" dirty="0">
                        <a:solidFill>
                          <a:srgbClr val="000000"/>
                        </a:solidFill>
                      </a:endParaRPr>
                    </a:p>
                  </a:txBody>
                  <a:tcPr/>
                </a:tc>
              </a:tr>
              <a:tr h="481335">
                <a:tc>
                  <a:txBody>
                    <a:bodyPr/>
                    <a:lstStyle/>
                    <a:p>
                      <a:pPr algn="ctr"/>
                      <a:r>
                        <a:rPr lang="en-US" b="0" dirty="0" smtClean="0">
                          <a:solidFill>
                            <a:srgbClr val="000000"/>
                          </a:solidFill>
                        </a:rPr>
                        <a:t>5</a:t>
                      </a:r>
                      <a:endParaRPr lang="en-US" b="0" dirty="0">
                        <a:solidFill>
                          <a:srgbClr val="000000"/>
                        </a:solidFill>
                      </a:endParaRPr>
                    </a:p>
                  </a:txBody>
                  <a:tcPr/>
                </a:tc>
                <a:tc>
                  <a:txBody>
                    <a:bodyPr/>
                    <a:lstStyle/>
                    <a:p>
                      <a:pPr algn="ctr"/>
                      <a:r>
                        <a:rPr lang="en-US" b="0" dirty="0" smtClean="0">
                          <a:solidFill>
                            <a:srgbClr val="000000"/>
                          </a:solidFill>
                        </a:rPr>
                        <a:t>15</a:t>
                      </a:r>
                      <a:endParaRPr lang="en-US" b="0" dirty="0">
                        <a:solidFill>
                          <a:srgbClr val="000000"/>
                        </a:solidFill>
                      </a:endParaRPr>
                    </a:p>
                  </a:txBody>
                  <a:tcPr/>
                </a:tc>
              </a:tr>
              <a:tr h="481335">
                <a:tc>
                  <a:txBody>
                    <a:bodyPr/>
                    <a:lstStyle/>
                    <a:p>
                      <a:pPr algn="ctr"/>
                      <a:r>
                        <a:rPr lang="en-US" b="0" dirty="0" smtClean="0">
                          <a:solidFill>
                            <a:srgbClr val="000000"/>
                          </a:solidFill>
                        </a:rPr>
                        <a:t>6</a:t>
                      </a:r>
                      <a:endParaRPr lang="en-US" b="0" dirty="0">
                        <a:solidFill>
                          <a:srgbClr val="000000"/>
                        </a:solidFill>
                      </a:endParaRPr>
                    </a:p>
                  </a:txBody>
                  <a:tcPr/>
                </a:tc>
                <a:tc>
                  <a:txBody>
                    <a:bodyPr/>
                    <a:lstStyle/>
                    <a:p>
                      <a:pPr algn="ctr"/>
                      <a:r>
                        <a:rPr lang="en-US" b="0" dirty="0" smtClean="0">
                          <a:solidFill>
                            <a:srgbClr val="000000"/>
                          </a:solidFill>
                        </a:rPr>
                        <a:t>5</a:t>
                      </a:r>
                      <a:endParaRPr lang="en-US" b="0" dirty="0">
                        <a:solidFill>
                          <a:srgbClr val="000000"/>
                        </a:solidFill>
                      </a:endParaRPr>
                    </a:p>
                  </a:txBody>
                  <a:tcPr/>
                </a:tc>
              </a:tr>
            </a:tbl>
          </a:graphicData>
        </a:graphic>
      </p:graphicFrame>
      <p:sp>
        <p:nvSpPr>
          <p:cNvPr id="7" name="TextBox 6"/>
          <p:cNvSpPr txBox="1"/>
          <p:nvPr/>
        </p:nvSpPr>
        <p:spPr>
          <a:xfrm>
            <a:off x="4845311" y="2544738"/>
            <a:ext cx="2076973" cy="369332"/>
          </a:xfrm>
          <a:prstGeom prst="rect">
            <a:avLst/>
          </a:prstGeom>
          <a:noFill/>
        </p:spPr>
        <p:txBody>
          <a:bodyPr wrap="none" rtlCol="0">
            <a:spAutoFit/>
          </a:bodyPr>
          <a:lstStyle/>
          <a:p>
            <a:r>
              <a:rPr lang="en-US" dirty="0" smtClean="0">
                <a:solidFill>
                  <a:schemeClr val="accent1"/>
                </a:solidFill>
              </a:rPr>
              <a:t>Snapbacks = $15</a:t>
            </a:r>
            <a:endParaRPr lang="en-US" dirty="0">
              <a:solidFill>
                <a:schemeClr val="accent1"/>
              </a:solidFill>
            </a:endParaRPr>
          </a:p>
        </p:txBody>
      </p:sp>
      <p:sp>
        <p:nvSpPr>
          <p:cNvPr id="8" name="TextBox 7"/>
          <p:cNvSpPr txBox="1"/>
          <p:nvPr/>
        </p:nvSpPr>
        <p:spPr>
          <a:xfrm>
            <a:off x="7042990" y="2538967"/>
            <a:ext cx="1186781" cy="369332"/>
          </a:xfrm>
          <a:prstGeom prst="rect">
            <a:avLst/>
          </a:prstGeom>
          <a:noFill/>
        </p:spPr>
        <p:txBody>
          <a:bodyPr wrap="none" rtlCol="0">
            <a:spAutoFit/>
          </a:bodyPr>
          <a:lstStyle/>
          <a:p>
            <a:r>
              <a:rPr lang="en-US" dirty="0" smtClean="0">
                <a:solidFill>
                  <a:srgbClr val="7DC1EF"/>
                </a:solidFill>
              </a:rPr>
              <a:t>Wax = $5</a:t>
            </a:r>
            <a:endParaRPr lang="en-US" dirty="0">
              <a:solidFill>
                <a:srgbClr val="7DC1EF"/>
              </a:solidFill>
            </a:endParaRPr>
          </a:p>
        </p:txBody>
      </p:sp>
    </p:spTree>
    <p:extLst>
      <p:ext uri="{BB962C8B-B14F-4D97-AF65-F5344CB8AC3E}">
        <p14:creationId xmlns:p14="http://schemas.microsoft.com/office/powerpoint/2010/main" val="314117481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Part 2 – The Producer</a:t>
            </a:r>
            <a:endParaRPr lang="en-US" dirty="0"/>
          </a:p>
        </p:txBody>
      </p:sp>
      <p:sp>
        <p:nvSpPr>
          <p:cNvPr id="7" name="Subtitle 6"/>
          <p:cNvSpPr>
            <a:spLocks noGrp="1"/>
          </p:cNvSpPr>
          <p:nvPr>
            <p:ph type="subTitle" idx="1"/>
          </p:nvPr>
        </p:nvSpPr>
        <p:spPr/>
        <p:txBody>
          <a:bodyPr/>
          <a:lstStyle/>
          <a:p>
            <a:pPr marL="285750" indent="-285750">
              <a:buFont typeface="Arial"/>
              <a:buChar char="•"/>
            </a:pPr>
            <a:r>
              <a:rPr lang="en-US" dirty="0" smtClean="0"/>
              <a:t>Total Revenue</a:t>
            </a:r>
          </a:p>
          <a:p>
            <a:pPr marL="285750" indent="-285750">
              <a:buFont typeface="Arial"/>
              <a:buChar char="•"/>
            </a:pPr>
            <a:r>
              <a:rPr lang="en-US" dirty="0" smtClean="0"/>
              <a:t>Cost Curves</a:t>
            </a:r>
          </a:p>
          <a:p>
            <a:pPr marL="285750" indent="-285750">
              <a:buFont typeface="Arial"/>
              <a:buChar char="•"/>
            </a:pPr>
            <a:r>
              <a:rPr lang="en-US" dirty="0" smtClean="0"/>
              <a:t>Cost Minimization</a:t>
            </a:r>
            <a:endParaRPr lang="en-US" dirty="0"/>
          </a:p>
        </p:txBody>
      </p:sp>
    </p:spTree>
    <p:extLst>
      <p:ext uri="{BB962C8B-B14F-4D97-AF65-F5344CB8AC3E}">
        <p14:creationId xmlns:p14="http://schemas.microsoft.com/office/powerpoint/2010/main" val="368294602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Revenue (TR)</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r>
              <a:rPr lang="en-US" dirty="0" smtClean="0"/>
              <a:t>Revenue: the amount of money earned from the sale of goods or services</a:t>
            </a:r>
          </a:p>
          <a:p>
            <a:r>
              <a:rPr lang="en-US" dirty="0" smtClean="0"/>
              <a:t>TR = P × Q</a:t>
            </a:r>
            <a:endParaRPr lang="en-US" dirty="0"/>
          </a:p>
        </p:txBody>
      </p:sp>
      <p:cxnSp>
        <p:nvCxnSpPr>
          <p:cNvPr id="6" name="Straight Connector 5"/>
          <p:cNvCxnSpPr/>
          <p:nvPr/>
        </p:nvCxnSpPr>
        <p:spPr>
          <a:xfrm flipV="1">
            <a:off x="5600180" y="2994666"/>
            <a:ext cx="2104969" cy="224807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5478405" y="4038370"/>
            <a:ext cx="1235147" cy="14089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TR</a:t>
            </a:r>
            <a:endParaRPr lang="en-US" dirty="0"/>
          </a:p>
        </p:txBody>
      </p:sp>
      <p:sp>
        <p:nvSpPr>
          <p:cNvPr id="4" name="Freeform 3"/>
          <p:cNvSpPr/>
          <p:nvPr/>
        </p:nvSpPr>
        <p:spPr>
          <a:xfrm>
            <a:off x="5478405" y="2994666"/>
            <a:ext cx="2539879" cy="2452703"/>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Connector 6"/>
          <p:cNvCxnSpPr/>
          <p:nvPr/>
        </p:nvCxnSpPr>
        <p:spPr>
          <a:xfrm flipH="1" flipV="1">
            <a:off x="5752580" y="2994666"/>
            <a:ext cx="2104969" cy="224807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478405" y="4038370"/>
            <a:ext cx="123514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713552" y="4038370"/>
            <a:ext cx="0" cy="1408999"/>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200061" y="3833665"/>
            <a:ext cx="321272" cy="369332"/>
          </a:xfrm>
          <a:prstGeom prst="rect">
            <a:avLst/>
          </a:prstGeom>
          <a:noFill/>
        </p:spPr>
        <p:txBody>
          <a:bodyPr wrap="none" rtlCol="0">
            <a:spAutoFit/>
          </a:bodyPr>
          <a:lstStyle/>
          <a:p>
            <a:r>
              <a:rPr lang="en-US" dirty="0" smtClean="0"/>
              <a:t>P</a:t>
            </a:r>
            <a:endParaRPr lang="en-US" dirty="0"/>
          </a:p>
        </p:txBody>
      </p:sp>
      <p:sp>
        <p:nvSpPr>
          <p:cNvPr id="25" name="TextBox 24"/>
          <p:cNvSpPr txBox="1"/>
          <p:nvPr/>
        </p:nvSpPr>
        <p:spPr>
          <a:xfrm>
            <a:off x="6518124" y="5395184"/>
            <a:ext cx="385743" cy="369332"/>
          </a:xfrm>
          <a:prstGeom prst="rect">
            <a:avLst/>
          </a:prstGeom>
          <a:noFill/>
        </p:spPr>
        <p:txBody>
          <a:bodyPr wrap="none" rtlCol="0">
            <a:spAutoFit/>
          </a:bodyPr>
          <a:lstStyle/>
          <a:p>
            <a:r>
              <a:rPr lang="en-US" dirty="0" smtClean="0"/>
              <a:t>Q</a:t>
            </a:r>
            <a:endParaRPr lang="en-US" dirty="0"/>
          </a:p>
        </p:txBody>
      </p:sp>
      <p:sp>
        <p:nvSpPr>
          <p:cNvPr id="26" name="TextBox 25"/>
          <p:cNvSpPr txBox="1"/>
          <p:nvPr/>
        </p:nvSpPr>
        <p:spPr>
          <a:xfrm>
            <a:off x="7643700" y="2775210"/>
            <a:ext cx="299631" cy="369332"/>
          </a:xfrm>
          <a:prstGeom prst="rect">
            <a:avLst/>
          </a:prstGeom>
          <a:noFill/>
        </p:spPr>
        <p:txBody>
          <a:bodyPr wrap="none" rtlCol="0">
            <a:spAutoFit/>
          </a:bodyPr>
          <a:lstStyle/>
          <a:p>
            <a:r>
              <a:rPr lang="en-US" dirty="0"/>
              <a:t>S</a:t>
            </a:r>
          </a:p>
        </p:txBody>
      </p:sp>
      <p:sp>
        <p:nvSpPr>
          <p:cNvPr id="27" name="TextBox 26"/>
          <p:cNvSpPr txBox="1"/>
          <p:nvPr/>
        </p:nvSpPr>
        <p:spPr>
          <a:xfrm>
            <a:off x="7803961" y="5058072"/>
            <a:ext cx="356438" cy="369332"/>
          </a:xfrm>
          <a:prstGeom prst="rect">
            <a:avLst/>
          </a:prstGeom>
          <a:noFill/>
        </p:spPr>
        <p:txBody>
          <a:bodyPr wrap="none" rtlCol="0">
            <a:spAutoFit/>
          </a:bodyPr>
          <a:lstStyle/>
          <a:p>
            <a:r>
              <a:rPr lang="en-US" dirty="0" smtClean="0"/>
              <a:t>D</a:t>
            </a:r>
            <a:endParaRPr lang="en-US" dirty="0"/>
          </a:p>
        </p:txBody>
      </p:sp>
    </p:spTree>
    <p:extLst>
      <p:ext uri="{BB962C8B-B14F-4D97-AF65-F5344CB8AC3E}">
        <p14:creationId xmlns:p14="http://schemas.microsoft.com/office/powerpoint/2010/main" val="3069968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rot="5400000" flipH="1">
            <a:off x="6705427"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5400000" flipH="1">
            <a:off x="4664346"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flipH="1">
            <a:off x="5001627" y="4516139"/>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Total Revenue – Price Ceiling</a:t>
            </a:r>
            <a:endParaRPr lang="en-US" dirty="0"/>
          </a:p>
        </p:txBody>
      </p:sp>
      <p:sp>
        <p:nvSpPr>
          <p:cNvPr id="4" name="Content Placeholder 3"/>
          <p:cNvSpPr>
            <a:spLocks noGrp="1"/>
          </p:cNvSpPr>
          <p:nvPr>
            <p:ph sz="half" idx="1"/>
          </p:nvPr>
        </p:nvSpPr>
        <p:spPr/>
        <p:txBody>
          <a:bodyPr/>
          <a:lstStyle/>
          <a:p>
            <a:pPr marL="0" indent="0">
              <a:buNone/>
            </a:pPr>
            <a:endParaRPr lang="en-US" dirty="0" smtClean="0"/>
          </a:p>
          <a:p>
            <a:pPr marL="0" indent="0">
              <a:buNone/>
            </a:pPr>
            <a:r>
              <a:rPr lang="en-US" dirty="0" smtClean="0"/>
              <a:t>Determine the total revenue of the gasoline industry if the government creates an effective price ceiling at $3 per gallon when the world price is $5 per gallon?</a:t>
            </a:r>
            <a:endParaRPr lang="en-US" dirty="0"/>
          </a:p>
        </p:txBody>
      </p:sp>
      <p:cxnSp>
        <p:nvCxnSpPr>
          <p:cNvPr id="7" name="Straight Connector 6"/>
          <p:cNvCxnSpPr/>
          <p:nvPr/>
        </p:nvCxnSpPr>
        <p:spPr>
          <a:xfrm flipV="1">
            <a:off x="5598698" y="3322517"/>
            <a:ext cx="2347140" cy="223736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5959850" y="3311813"/>
            <a:ext cx="2104969" cy="224807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207840" y="3010696"/>
            <a:ext cx="321272" cy="369332"/>
          </a:xfrm>
          <a:prstGeom prst="rect">
            <a:avLst/>
          </a:prstGeom>
          <a:noFill/>
        </p:spPr>
        <p:txBody>
          <a:bodyPr wrap="none" rtlCol="0">
            <a:spAutoFit/>
          </a:bodyPr>
          <a:lstStyle/>
          <a:p>
            <a:r>
              <a:rPr lang="en-US" dirty="0" smtClean="0"/>
              <a:t>P</a:t>
            </a:r>
            <a:endParaRPr lang="en-US" dirty="0"/>
          </a:p>
        </p:txBody>
      </p:sp>
      <p:sp>
        <p:nvSpPr>
          <p:cNvPr id="14" name="TextBox 13"/>
          <p:cNvSpPr txBox="1"/>
          <p:nvPr/>
        </p:nvSpPr>
        <p:spPr>
          <a:xfrm>
            <a:off x="8050214" y="5764516"/>
            <a:ext cx="1137977" cy="646331"/>
          </a:xfrm>
          <a:prstGeom prst="rect">
            <a:avLst/>
          </a:prstGeom>
          <a:noFill/>
        </p:spPr>
        <p:txBody>
          <a:bodyPr wrap="none" rtlCol="0">
            <a:spAutoFit/>
          </a:bodyPr>
          <a:lstStyle/>
          <a:p>
            <a:r>
              <a:rPr lang="en-US" dirty="0" smtClean="0"/>
              <a:t>Q</a:t>
            </a:r>
          </a:p>
          <a:p>
            <a:r>
              <a:rPr lang="en-US" dirty="0" smtClean="0"/>
              <a:t>(millions)</a:t>
            </a:r>
            <a:endParaRPr lang="en-US" dirty="0"/>
          </a:p>
        </p:txBody>
      </p:sp>
      <p:sp>
        <p:nvSpPr>
          <p:cNvPr id="15" name="TextBox 14"/>
          <p:cNvSpPr txBox="1"/>
          <p:nvPr/>
        </p:nvSpPr>
        <p:spPr>
          <a:xfrm>
            <a:off x="7885488" y="3109752"/>
            <a:ext cx="299631" cy="369332"/>
          </a:xfrm>
          <a:prstGeom prst="rect">
            <a:avLst/>
          </a:prstGeom>
          <a:noFill/>
        </p:spPr>
        <p:txBody>
          <a:bodyPr wrap="none" rtlCol="0">
            <a:spAutoFit/>
          </a:bodyPr>
          <a:lstStyle/>
          <a:p>
            <a:r>
              <a:rPr lang="en-US" dirty="0"/>
              <a:t>S</a:t>
            </a:r>
          </a:p>
        </p:txBody>
      </p:sp>
      <p:sp>
        <p:nvSpPr>
          <p:cNvPr id="16" name="TextBox 15"/>
          <p:cNvSpPr txBox="1"/>
          <p:nvPr/>
        </p:nvSpPr>
        <p:spPr>
          <a:xfrm>
            <a:off x="8010957" y="5375219"/>
            <a:ext cx="356438" cy="369332"/>
          </a:xfrm>
          <a:prstGeom prst="rect">
            <a:avLst/>
          </a:prstGeom>
          <a:noFill/>
        </p:spPr>
        <p:txBody>
          <a:bodyPr wrap="none" rtlCol="0">
            <a:spAutoFit/>
          </a:bodyPr>
          <a:lstStyle/>
          <a:p>
            <a:r>
              <a:rPr lang="en-US" dirty="0" smtClean="0"/>
              <a:t>D</a:t>
            </a:r>
            <a:endParaRPr lang="en-US" dirty="0"/>
          </a:p>
        </p:txBody>
      </p:sp>
      <p:sp>
        <p:nvSpPr>
          <p:cNvPr id="17" name="TextBox 16"/>
          <p:cNvSpPr txBox="1"/>
          <p:nvPr/>
        </p:nvSpPr>
        <p:spPr>
          <a:xfrm>
            <a:off x="5701750" y="2907691"/>
            <a:ext cx="2018501" cy="369332"/>
          </a:xfrm>
          <a:prstGeom prst="rect">
            <a:avLst/>
          </a:prstGeom>
          <a:noFill/>
        </p:spPr>
        <p:txBody>
          <a:bodyPr wrap="none" rtlCol="0">
            <a:spAutoFit/>
          </a:bodyPr>
          <a:lstStyle/>
          <a:p>
            <a:r>
              <a:rPr lang="en-US" dirty="0" smtClean="0"/>
              <a:t>Gasoline Market</a:t>
            </a:r>
            <a:endParaRPr lang="en-US" dirty="0"/>
          </a:p>
        </p:txBody>
      </p:sp>
      <p:cxnSp>
        <p:nvCxnSpPr>
          <p:cNvPr id="18" name="Straight Connector 17"/>
          <p:cNvCxnSpPr/>
          <p:nvPr/>
        </p:nvCxnSpPr>
        <p:spPr>
          <a:xfrm flipH="1">
            <a:off x="5511716" y="4641030"/>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504595" y="4359241"/>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5504595" y="4077452"/>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4595" y="3795663"/>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504595" y="3513874"/>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486400" y="5486400"/>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5504595" y="5204608"/>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a:off x="5356303" y="4516139"/>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flipH="1">
            <a:off x="5693584"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flipH="1">
            <a:off x="6030865"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5400000" flipH="1">
            <a:off x="6368146"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5529112" y="4922818"/>
            <a:ext cx="713434" cy="841697"/>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TR</a:t>
            </a:r>
            <a:endParaRPr lang="en-US" dirty="0"/>
          </a:p>
        </p:txBody>
      </p:sp>
      <p:cxnSp>
        <p:nvCxnSpPr>
          <p:cNvPr id="12" name="Straight Connector 11"/>
          <p:cNvCxnSpPr/>
          <p:nvPr/>
        </p:nvCxnSpPr>
        <p:spPr>
          <a:xfrm>
            <a:off x="6238379" y="4912158"/>
            <a:ext cx="0" cy="83239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5511716" y="4922819"/>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5736461" y="5764516"/>
            <a:ext cx="312593" cy="369332"/>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6073742" y="5764516"/>
            <a:ext cx="312593" cy="369332"/>
          </a:xfrm>
          <a:prstGeom prst="rect">
            <a:avLst/>
          </a:prstGeom>
          <a:noFill/>
        </p:spPr>
        <p:txBody>
          <a:bodyPr wrap="none" rtlCol="0">
            <a:spAutoFit/>
          </a:bodyPr>
          <a:lstStyle/>
          <a:p>
            <a:r>
              <a:rPr lang="en-US" dirty="0"/>
              <a:t>2</a:t>
            </a:r>
          </a:p>
        </p:txBody>
      </p:sp>
      <p:sp>
        <p:nvSpPr>
          <p:cNvPr id="37" name="TextBox 36"/>
          <p:cNvSpPr txBox="1"/>
          <p:nvPr/>
        </p:nvSpPr>
        <p:spPr>
          <a:xfrm>
            <a:off x="6412822" y="5764516"/>
            <a:ext cx="312593" cy="369332"/>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6765700" y="5764515"/>
            <a:ext cx="312593" cy="369332"/>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7777543" y="5764516"/>
            <a:ext cx="312593" cy="369332"/>
          </a:xfrm>
          <a:prstGeom prst="rect">
            <a:avLst/>
          </a:prstGeom>
          <a:noFill/>
        </p:spPr>
        <p:txBody>
          <a:bodyPr wrap="none" rtlCol="0">
            <a:spAutoFit/>
          </a:bodyPr>
          <a:lstStyle/>
          <a:p>
            <a:r>
              <a:rPr lang="en-US" dirty="0" smtClean="0"/>
              <a:t>7</a:t>
            </a:r>
            <a:endParaRPr lang="en-US" dirty="0"/>
          </a:p>
        </p:txBody>
      </p:sp>
      <p:sp>
        <p:nvSpPr>
          <p:cNvPr id="40" name="TextBox 39"/>
          <p:cNvSpPr txBox="1"/>
          <p:nvPr/>
        </p:nvSpPr>
        <p:spPr>
          <a:xfrm>
            <a:off x="7450869" y="5776078"/>
            <a:ext cx="312593" cy="369332"/>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7102981" y="5776078"/>
            <a:ext cx="312593" cy="369332"/>
          </a:xfrm>
          <a:prstGeom prst="rect">
            <a:avLst/>
          </a:prstGeom>
          <a:noFill/>
        </p:spPr>
        <p:txBody>
          <a:bodyPr wrap="none" rtlCol="0">
            <a:spAutoFit/>
          </a:bodyPr>
          <a:lstStyle/>
          <a:p>
            <a:r>
              <a:rPr lang="en-US" dirty="0" smtClean="0"/>
              <a:t>5</a:t>
            </a:r>
            <a:endParaRPr lang="en-US" dirty="0"/>
          </a:p>
        </p:txBody>
      </p:sp>
      <p:sp>
        <p:nvSpPr>
          <p:cNvPr id="42" name="TextBox 41"/>
          <p:cNvSpPr txBox="1"/>
          <p:nvPr/>
        </p:nvSpPr>
        <p:spPr>
          <a:xfrm>
            <a:off x="5192002" y="5301734"/>
            <a:ext cx="312593" cy="369332"/>
          </a:xfrm>
          <a:prstGeom prst="rect">
            <a:avLst/>
          </a:prstGeom>
          <a:noFill/>
        </p:spPr>
        <p:txBody>
          <a:bodyPr wrap="none" rtlCol="0">
            <a:spAutoFit/>
          </a:bodyPr>
          <a:lstStyle/>
          <a:p>
            <a:r>
              <a:rPr lang="en-US" dirty="0" smtClean="0"/>
              <a:t>1</a:t>
            </a:r>
            <a:endParaRPr lang="en-US" dirty="0"/>
          </a:p>
        </p:txBody>
      </p:sp>
      <p:sp>
        <p:nvSpPr>
          <p:cNvPr id="43" name="TextBox 42"/>
          <p:cNvSpPr txBox="1"/>
          <p:nvPr/>
        </p:nvSpPr>
        <p:spPr>
          <a:xfrm>
            <a:off x="5193047" y="4999343"/>
            <a:ext cx="312593" cy="369332"/>
          </a:xfrm>
          <a:prstGeom prst="rect">
            <a:avLst/>
          </a:prstGeom>
          <a:noFill/>
        </p:spPr>
        <p:txBody>
          <a:bodyPr wrap="none" rtlCol="0">
            <a:spAutoFit/>
          </a:bodyPr>
          <a:lstStyle/>
          <a:p>
            <a:r>
              <a:rPr lang="en-US" dirty="0"/>
              <a:t>2</a:t>
            </a:r>
          </a:p>
        </p:txBody>
      </p:sp>
      <p:sp>
        <p:nvSpPr>
          <p:cNvPr id="44" name="TextBox 43"/>
          <p:cNvSpPr txBox="1"/>
          <p:nvPr/>
        </p:nvSpPr>
        <p:spPr>
          <a:xfrm>
            <a:off x="5192002" y="4752079"/>
            <a:ext cx="312593" cy="369332"/>
          </a:xfrm>
          <a:prstGeom prst="rect">
            <a:avLst/>
          </a:prstGeom>
          <a:noFill/>
        </p:spPr>
        <p:txBody>
          <a:bodyPr wrap="none" rtlCol="0">
            <a:spAutoFit/>
          </a:bodyPr>
          <a:lstStyle/>
          <a:p>
            <a:r>
              <a:rPr lang="en-US" dirty="0" smtClean="0"/>
              <a:t>3</a:t>
            </a:r>
            <a:endParaRPr lang="en-US" dirty="0"/>
          </a:p>
        </p:txBody>
      </p:sp>
      <p:sp>
        <p:nvSpPr>
          <p:cNvPr id="45" name="TextBox 44"/>
          <p:cNvSpPr txBox="1"/>
          <p:nvPr/>
        </p:nvSpPr>
        <p:spPr>
          <a:xfrm>
            <a:off x="5193047" y="4469722"/>
            <a:ext cx="312593" cy="369332"/>
          </a:xfrm>
          <a:prstGeom prst="rect">
            <a:avLst/>
          </a:prstGeom>
          <a:noFill/>
        </p:spPr>
        <p:txBody>
          <a:bodyPr wrap="none" rtlCol="0">
            <a:spAutoFit/>
          </a:bodyPr>
          <a:lstStyle/>
          <a:p>
            <a:r>
              <a:rPr lang="en-US" dirty="0" smtClean="0"/>
              <a:t>4</a:t>
            </a:r>
            <a:endParaRPr lang="en-US" dirty="0"/>
          </a:p>
        </p:txBody>
      </p:sp>
      <p:sp>
        <p:nvSpPr>
          <p:cNvPr id="46" name="TextBox 45"/>
          <p:cNvSpPr txBox="1"/>
          <p:nvPr/>
        </p:nvSpPr>
        <p:spPr>
          <a:xfrm>
            <a:off x="5203816" y="4174575"/>
            <a:ext cx="312593" cy="369332"/>
          </a:xfrm>
          <a:prstGeom prst="rect">
            <a:avLst/>
          </a:prstGeom>
          <a:noFill/>
        </p:spPr>
        <p:txBody>
          <a:bodyPr wrap="none" rtlCol="0">
            <a:spAutoFit/>
          </a:bodyPr>
          <a:lstStyle/>
          <a:p>
            <a:r>
              <a:rPr lang="en-US" dirty="0" smtClean="0"/>
              <a:t>5</a:t>
            </a:r>
            <a:endParaRPr lang="en-US" dirty="0"/>
          </a:p>
        </p:txBody>
      </p:sp>
      <p:sp>
        <p:nvSpPr>
          <p:cNvPr id="47" name="TextBox 46"/>
          <p:cNvSpPr txBox="1"/>
          <p:nvPr/>
        </p:nvSpPr>
        <p:spPr>
          <a:xfrm>
            <a:off x="5213252" y="3892786"/>
            <a:ext cx="312593" cy="369332"/>
          </a:xfrm>
          <a:prstGeom prst="rect">
            <a:avLst/>
          </a:prstGeom>
          <a:noFill/>
        </p:spPr>
        <p:txBody>
          <a:bodyPr wrap="none" rtlCol="0">
            <a:spAutoFit/>
          </a:bodyPr>
          <a:lstStyle/>
          <a:p>
            <a:r>
              <a:rPr lang="en-US" dirty="0" smtClean="0"/>
              <a:t>6</a:t>
            </a:r>
            <a:endParaRPr lang="en-US" dirty="0"/>
          </a:p>
        </p:txBody>
      </p:sp>
      <p:sp>
        <p:nvSpPr>
          <p:cNvPr id="48" name="TextBox 47"/>
          <p:cNvSpPr txBox="1"/>
          <p:nvPr/>
        </p:nvSpPr>
        <p:spPr>
          <a:xfrm>
            <a:off x="5216519" y="3610997"/>
            <a:ext cx="312593" cy="369332"/>
          </a:xfrm>
          <a:prstGeom prst="rect">
            <a:avLst/>
          </a:prstGeom>
          <a:noFill/>
        </p:spPr>
        <p:txBody>
          <a:bodyPr wrap="none" rtlCol="0">
            <a:spAutoFit/>
          </a:bodyPr>
          <a:lstStyle/>
          <a:p>
            <a:r>
              <a:rPr lang="en-US" dirty="0" smtClean="0"/>
              <a:t>7</a:t>
            </a:r>
            <a:endParaRPr lang="en-US" dirty="0"/>
          </a:p>
        </p:txBody>
      </p:sp>
      <p:sp>
        <p:nvSpPr>
          <p:cNvPr id="49" name="TextBox 48"/>
          <p:cNvSpPr txBox="1"/>
          <p:nvPr/>
        </p:nvSpPr>
        <p:spPr>
          <a:xfrm>
            <a:off x="5212622" y="3322517"/>
            <a:ext cx="312593" cy="369332"/>
          </a:xfrm>
          <a:prstGeom prst="rect">
            <a:avLst/>
          </a:prstGeom>
          <a:noFill/>
        </p:spPr>
        <p:txBody>
          <a:bodyPr wrap="none" rtlCol="0">
            <a:spAutoFit/>
          </a:bodyPr>
          <a:lstStyle/>
          <a:p>
            <a:r>
              <a:rPr lang="en-US" dirty="0" smtClean="0"/>
              <a:t>8</a:t>
            </a:r>
            <a:endParaRPr lang="en-US" dirty="0"/>
          </a:p>
        </p:txBody>
      </p:sp>
      <p:cxnSp>
        <p:nvCxnSpPr>
          <p:cNvPr id="50" name="Straight Connector 49"/>
          <p:cNvCxnSpPr/>
          <p:nvPr/>
        </p:nvCxnSpPr>
        <p:spPr>
          <a:xfrm flipH="1">
            <a:off x="5505640" y="4922818"/>
            <a:ext cx="2539878"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1117600" y="5552997"/>
            <a:ext cx="3270810" cy="369332"/>
          </a:xfrm>
          <a:prstGeom prst="rect">
            <a:avLst/>
          </a:prstGeom>
          <a:noFill/>
        </p:spPr>
        <p:txBody>
          <a:bodyPr wrap="none" rtlCol="0">
            <a:spAutoFit/>
          </a:bodyPr>
          <a:lstStyle/>
          <a:p>
            <a:r>
              <a:rPr lang="en-US" dirty="0" smtClean="0"/>
              <a:t>TR = P × Q = 3(2) = $6 million</a:t>
            </a:r>
            <a:endParaRPr lang="en-US" dirty="0"/>
          </a:p>
        </p:txBody>
      </p:sp>
      <p:sp>
        <p:nvSpPr>
          <p:cNvPr id="9" name="Freeform 8"/>
          <p:cNvSpPr/>
          <p:nvPr/>
        </p:nvSpPr>
        <p:spPr>
          <a:xfrm>
            <a:off x="5511715" y="3311813"/>
            <a:ext cx="2539879" cy="2452703"/>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2068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dissolve">
                                      <p:cBhvr>
                                        <p:cTn id="2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H="1">
            <a:off x="5511716" y="4922819"/>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a:off x="6705427"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5400000" flipH="1">
            <a:off x="4664346"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flipH="1">
            <a:off x="5001627" y="4516139"/>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Total Revenue – </a:t>
            </a:r>
            <a:r>
              <a:rPr lang="en-US" dirty="0" smtClean="0"/>
              <a:t>Price Floor</a:t>
            </a:r>
            <a:endParaRPr lang="en-US" dirty="0"/>
          </a:p>
        </p:txBody>
      </p:sp>
      <p:sp>
        <p:nvSpPr>
          <p:cNvPr id="4" name="Content Placeholder 3"/>
          <p:cNvSpPr>
            <a:spLocks noGrp="1"/>
          </p:cNvSpPr>
          <p:nvPr>
            <p:ph sz="half" idx="1"/>
          </p:nvPr>
        </p:nvSpPr>
        <p:spPr/>
        <p:txBody>
          <a:bodyPr/>
          <a:lstStyle/>
          <a:p>
            <a:pPr marL="0" indent="0">
              <a:buNone/>
            </a:pPr>
            <a:endParaRPr lang="en-US" dirty="0" smtClean="0"/>
          </a:p>
          <a:p>
            <a:pPr marL="0" indent="0">
              <a:buNone/>
            </a:pPr>
            <a:r>
              <a:rPr lang="en-US" dirty="0" smtClean="0"/>
              <a:t>Determine the total revenue of the sugar industry if the government creates an effective price floor at $7 per gallon when the world price is $6 per gallon?</a:t>
            </a:r>
            <a:endParaRPr lang="en-US" dirty="0"/>
          </a:p>
        </p:txBody>
      </p:sp>
      <p:cxnSp>
        <p:nvCxnSpPr>
          <p:cNvPr id="7" name="Straight Connector 6"/>
          <p:cNvCxnSpPr/>
          <p:nvPr/>
        </p:nvCxnSpPr>
        <p:spPr>
          <a:xfrm flipV="1">
            <a:off x="5633490" y="3322517"/>
            <a:ext cx="1817379" cy="171551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5803286" y="3311813"/>
            <a:ext cx="2104969" cy="224807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207840" y="3010696"/>
            <a:ext cx="321272" cy="369332"/>
          </a:xfrm>
          <a:prstGeom prst="rect">
            <a:avLst/>
          </a:prstGeom>
          <a:noFill/>
        </p:spPr>
        <p:txBody>
          <a:bodyPr wrap="none" rtlCol="0">
            <a:spAutoFit/>
          </a:bodyPr>
          <a:lstStyle/>
          <a:p>
            <a:r>
              <a:rPr lang="en-US" dirty="0" smtClean="0"/>
              <a:t>P</a:t>
            </a:r>
            <a:endParaRPr lang="en-US" dirty="0"/>
          </a:p>
        </p:txBody>
      </p:sp>
      <p:sp>
        <p:nvSpPr>
          <p:cNvPr id="14" name="TextBox 13"/>
          <p:cNvSpPr txBox="1"/>
          <p:nvPr/>
        </p:nvSpPr>
        <p:spPr>
          <a:xfrm>
            <a:off x="8050214" y="5764516"/>
            <a:ext cx="1137977" cy="646331"/>
          </a:xfrm>
          <a:prstGeom prst="rect">
            <a:avLst/>
          </a:prstGeom>
          <a:noFill/>
        </p:spPr>
        <p:txBody>
          <a:bodyPr wrap="none" rtlCol="0">
            <a:spAutoFit/>
          </a:bodyPr>
          <a:lstStyle/>
          <a:p>
            <a:r>
              <a:rPr lang="en-US" dirty="0" smtClean="0"/>
              <a:t>Q</a:t>
            </a:r>
          </a:p>
          <a:p>
            <a:r>
              <a:rPr lang="en-US" dirty="0" smtClean="0"/>
              <a:t>(millions)</a:t>
            </a:r>
            <a:endParaRPr lang="en-US" dirty="0"/>
          </a:p>
        </p:txBody>
      </p:sp>
      <p:sp>
        <p:nvSpPr>
          <p:cNvPr id="15" name="TextBox 14"/>
          <p:cNvSpPr txBox="1"/>
          <p:nvPr/>
        </p:nvSpPr>
        <p:spPr>
          <a:xfrm>
            <a:off x="7381004" y="3109752"/>
            <a:ext cx="299631" cy="369332"/>
          </a:xfrm>
          <a:prstGeom prst="rect">
            <a:avLst/>
          </a:prstGeom>
          <a:noFill/>
        </p:spPr>
        <p:txBody>
          <a:bodyPr wrap="none" rtlCol="0">
            <a:spAutoFit/>
          </a:bodyPr>
          <a:lstStyle/>
          <a:p>
            <a:r>
              <a:rPr lang="en-US" dirty="0"/>
              <a:t>S</a:t>
            </a:r>
          </a:p>
        </p:txBody>
      </p:sp>
      <p:sp>
        <p:nvSpPr>
          <p:cNvPr id="16" name="TextBox 15"/>
          <p:cNvSpPr txBox="1"/>
          <p:nvPr/>
        </p:nvSpPr>
        <p:spPr>
          <a:xfrm>
            <a:off x="7871789" y="5375219"/>
            <a:ext cx="356438" cy="369332"/>
          </a:xfrm>
          <a:prstGeom prst="rect">
            <a:avLst/>
          </a:prstGeom>
          <a:noFill/>
        </p:spPr>
        <p:txBody>
          <a:bodyPr wrap="none" rtlCol="0">
            <a:spAutoFit/>
          </a:bodyPr>
          <a:lstStyle/>
          <a:p>
            <a:r>
              <a:rPr lang="en-US" dirty="0" smtClean="0"/>
              <a:t>D</a:t>
            </a:r>
            <a:endParaRPr lang="en-US" dirty="0"/>
          </a:p>
        </p:txBody>
      </p:sp>
      <p:sp>
        <p:nvSpPr>
          <p:cNvPr id="17" name="TextBox 16"/>
          <p:cNvSpPr txBox="1"/>
          <p:nvPr/>
        </p:nvSpPr>
        <p:spPr>
          <a:xfrm>
            <a:off x="5910502" y="2907691"/>
            <a:ext cx="1672253" cy="369332"/>
          </a:xfrm>
          <a:prstGeom prst="rect">
            <a:avLst/>
          </a:prstGeom>
          <a:noFill/>
        </p:spPr>
        <p:txBody>
          <a:bodyPr wrap="none" rtlCol="0">
            <a:spAutoFit/>
          </a:bodyPr>
          <a:lstStyle/>
          <a:p>
            <a:r>
              <a:rPr lang="en-US" dirty="0" smtClean="0"/>
              <a:t>Sugar Market</a:t>
            </a:r>
            <a:endParaRPr lang="en-US" dirty="0"/>
          </a:p>
        </p:txBody>
      </p:sp>
      <p:cxnSp>
        <p:nvCxnSpPr>
          <p:cNvPr id="18" name="Straight Connector 17"/>
          <p:cNvCxnSpPr/>
          <p:nvPr/>
        </p:nvCxnSpPr>
        <p:spPr>
          <a:xfrm flipH="1">
            <a:off x="5511716" y="4641030"/>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504595" y="4359241"/>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5504595" y="4077452"/>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4595" y="3795663"/>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504595" y="3513874"/>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486400" y="5486400"/>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5504595" y="5204608"/>
            <a:ext cx="2539878"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a:off x="5356303" y="4516139"/>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flipH="1">
            <a:off x="5693584"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flipH="1">
            <a:off x="6030865"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5400000" flipH="1">
            <a:off x="6368146" y="4509251"/>
            <a:ext cx="2456824"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5529112" y="3792144"/>
            <a:ext cx="713434" cy="197237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TR</a:t>
            </a:r>
            <a:endParaRPr lang="en-US" dirty="0"/>
          </a:p>
        </p:txBody>
      </p:sp>
      <p:cxnSp>
        <p:nvCxnSpPr>
          <p:cNvPr id="12" name="Straight Connector 11"/>
          <p:cNvCxnSpPr/>
          <p:nvPr/>
        </p:nvCxnSpPr>
        <p:spPr>
          <a:xfrm>
            <a:off x="6230039" y="3792143"/>
            <a:ext cx="8340" cy="195240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5736461" y="5764516"/>
            <a:ext cx="312593" cy="369332"/>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6073742" y="5764516"/>
            <a:ext cx="312593" cy="369332"/>
          </a:xfrm>
          <a:prstGeom prst="rect">
            <a:avLst/>
          </a:prstGeom>
          <a:noFill/>
        </p:spPr>
        <p:txBody>
          <a:bodyPr wrap="none" rtlCol="0">
            <a:spAutoFit/>
          </a:bodyPr>
          <a:lstStyle/>
          <a:p>
            <a:r>
              <a:rPr lang="en-US" dirty="0"/>
              <a:t>2</a:t>
            </a:r>
          </a:p>
        </p:txBody>
      </p:sp>
      <p:sp>
        <p:nvSpPr>
          <p:cNvPr id="37" name="TextBox 36"/>
          <p:cNvSpPr txBox="1"/>
          <p:nvPr/>
        </p:nvSpPr>
        <p:spPr>
          <a:xfrm>
            <a:off x="6412822" y="5764516"/>
            <a:ext cx="312593" cy="369332"/>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6765700" y="5764515"/>
            <a:ext cx="312593" cy="369332"/>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7777543" y="5764516"/>
            <a:ext cx="312593" cy="369332"/>
          </a:xfrm>
          <a:prstGeom prst="rect">
            <a:avLst/>
          </a:prstGeom>
          <a:noFill/>
        </p:spPr>
        <p:txBody>
          <a:bodyPr wrap="none" rtlCol="0">
            <a:spAutoFit/>
          </a:bodyPr>
          <a:lstStyle/>
          <a:p>
            <a:r>
              <a:rPr lang="en-US" dirty="0" smtClean="0"/>
              <a:t>7</a:t>
            </a:r>
            <a:endParaRPr lang="en-US" dirty="0"/>
          </a:p>
        </p:txBody>
      </p:sp>
      <p:sp>
        <p:nvSpPr>
          <p:cNvPr id="40" name="TextBox 39"/>
          <p:cNvSpPr txBox="1"/>
          <p:nvPr/>
        </p:nvSpPr>
        <p:spPr>
          <a:xfrm>
            <a:off x="7450869" y="5776078"/>
            <a:ext cx="312593" cy="369332"/>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7102981" y="5776078"/>
            <a:ext cx="312593" cy="369332"/>
          </a:xfrm>
          <a:prstGeom prst="rect">
            <a:avLst/>
          </a:prstGeom>
          <a:noFill/>
        </p:spPr>
        <p:txBody>
          <a:bodyPr wrap="none" rtlCol="0">
            <a:spAutoFit/>
          </a:bodyPr>
          <a:lstStyle/>
          <a:p>
            <a:r>
              <a:rPr lang="en-US" dirty="0" smtClean="0"/>
              <a:t>5</a:t>
            </a:r>
            <a:endParaRPr lang="en-US" dirty="0"/>
          </a:p>
        </p:txBody>
      </p:sp>
      <p:sp>
        <p:nvSpPr>
          <p:cNvPr id="42" name="TextBox 41"/>
          <p:cNvSpPr txBox="1"/>
          <p:nvPr/>
        </p:nvSpPr>
        <p:spPr>
          <a:xfrm>
            <a:off x="5192002" y="5301734"/>
            <a:ext cx="312593" cy="369332"/>
          </a:xfrm>
          <a:prstGeom prst="rect">
            <a:avLst/>
          </a:prstGeom>
          <a:noFill/>
        </p:spPr>
        <p:txBody>
          <a:bodyPr wrap="none" rtlCol="0">
            <a:spAutoFit/>
          </a:bodyPr>
          <a:lstStyle/>
          <a:p>
            <a:r>
              <a:rPr lang="en-US" dirty="0" smtClean="0"/>
              <a:t>1</a:t>
            </a:r>
            <a:endParaRPr lang="en-US" dirty="0"/>
          </a:p>
        </p:txBody>
      </p:sp>
      <p:sp>
        <p:nvSpPr>
          <p:cNvPr id="43" name="TextBox 42"/>
          <p:cNvSpPr txBox="1"/>
          <p:nvPr/>
        </p:nvSpPr>
        <p:spPr>
          <a:xfrm>
            <a:off x="5193047" y="4999343"/>
            <a:ext cx="312593" cy="369332"/>
          </a:xfrm>
          <a:prstGeom prst="rect">
            <a:avLst/>
          </a:prstGeom>
          <a:noFill/>
        </p:spPr>
        <p:txBody>
          <a:bodyPr wrap="none" rtlCol="0">
            <a:spAutoFit/>
          </a:bodyPr>
          <a:lstStyle/>
          <a:p>
            <a:r>
              <a:rPr lang="en-US" dirty="0"/>
              <a:t>2</a:t>
            </a:r>
          </a:p>
        </p:txBody>
      </p:sp>
      <p:sp>
        <p:nvSpPr>
          <p:cNvPr id="44" name="TextBox 43"/>
          <p:cNvSpPr txBox="1"/>
          <p:nvPr/>
        </p:nvSpPr>
        <p:spPr>
          <a:xfrm>
            <a:off x="5192002" y="4752079"/>
            <a:ext cx="312593" cy="369332"/>
          </a:xfrm>
          <a:prstGeom prst="rect">
            <a:avLst/>
          </a:prstGeom>
          <a:noFill/>
        </p:spPr>
        <p:txBody>
          <a:bodyPr wrap="none" rtlCol="0">
            <a:spAutoFit/>
          </a:bodyPr>
          <a:lstStyle/>
          <a:p>
            <a:r>
              <a:rPr lang="en-US" dirty="0" smtClean="0"/>
              <a:t>3</a:t>
            </a:r>
            <a:endParaRPr lang="en-US" dirty="0"/>
          </a:p>
        </p:txBody>
      </p:sp>
      <p:sp>
        <p:nvSpPr>
          <p:cNvPr id="45" name="TextBox 44"/>
          <p:cNvSpPr txBox="1"/>
          <p:nvPr/>
        </p:nvSpPr>
        <p:spPr>
          <a:xfrm>
            <a:off x="5193047" y="4469722"/>
            <a:ext cx="312593" cy="369332"/>
          </a:xfrm>
          <a:prstGeom prst="rect">
            <a:avLst/>
          </a:prstGeom>
          <a:noFill/>
        </p:spPr>
        <p:txBody>
          <a:bodyPr wrap="none" rtlCol="0">
            <a:spAutoFit/>
          </a:bodyPr>
          <a:lstStyle/>
          <a:p>
            <a:r>
              <a:rPr lang="en-US" dirty="0" smtClean="0"/>
              <a:t>4</a:t>
            </a:r>
            <a:endParaRPr lang="en-US" dirty="0"/>
          </a:p>
        </p:txBody>
      </p:sp>
      <p:sp>
        <p:nvSpPr>
          <p:cNvPr id="46" name="TextBox 45"/>
          <p:cNvSpPr txBox="1"/>
          <p:nvPr/>
        </p:nvSpPr>
        <p:spPr>
          <a:xfrm>
            <a:off x="5203816" y="4174575"/>
            <a:ext cx="312593" cy="369332"/>
          </a:xfrm>
          <a:prstGeom prst="rect">
            <a:avLst/>
          </a:prstGeom>
          <a:noFill/>
        </p:spPr>
        <p:txBody>
          <a:bodyPr wrap="none" rtlCol="0">
            <a:spAutoFit/>
          </a:bodyPr>
          <a:lstStyle/>
          <a:p>
            <a:r>
              <a:rPr lang="en-US" dirty="0" smtClean="0"/>
              <a:t>5</a:t>
            </a:r>
            <a:endParaRPr lang="en-US" dirty="0"/>
          </a:p>
        </p:txBody>
      </p:sp>
      <p:sp>
        <p:nvSpPr>
          <p:cNvPr id="47" name="TextBox 46"/>
          <p:cNvSpPr txBox="1"/>
          <p:nvPr/>
        </p:nvSpPr>
        <p:spPr>
          <a:xfrm>
            <a:off x="5213252" y="3892786"/>
            <a:ext cx="312593" cy="369332"/>
          </a:xfrm>
          <a:prstGeom prst="rect">
            <a:avLst/>
          </a:prstGeom>
          <a:noFill/>
        </p:spPr>
        <p:txBody>
          <a:bodyPr wrap="none" rtlCol="0">
            <a:spAutoFit/>
          </a:bodyPr>
          <a:lstStyle/>
          <a:p>
            <a:r>
              <a:rPr lang="en-US" dirty="0" smtClean="0"/>
              <a:t>6</a:t>
            </a:r>
            <a:endParaRPr lang="en-US" dirty="0"/>
          </a:p>
        </p:txBody>
      </p:sp>
      <p:sp>
        <p:nvSpPr>
          <p:cNvPr id="48" name="TextBox 47"/>
          <p:cNvSpPr txBox="1"/>
          <p:nvPr/>
        </p:nvSpPr>
        <p:spPr>
          <a:xfrm>
            <a:off x="5216519" y="3610997"/>
            <a:ext cx="312593" cy="369332"/>
          </a:xfrm>
          <a:prstGeom prst="rect">
            <a:avLst/>
          </a:prstGeom>
          <a:noFill/>
        </p:spPr>
        <p:txBody>
          <a:bodyPr wrap="none" rtlCol="0">
            <a:spAutoFit/>
          </a:bodyPr>
          <a:lstStyle/>
          <a:p>
            <a:r>
              <a:rPr lang="en-US" dirty="0" smtClean="0"/>
              <a:t>7</a:t>
            </a:r>
            <a:endParaRPr lang="en-US" dirty="0"/>
          </a:p>
        </p:txBody>
      </p:sp>
      <p:sp>
        <p:nvSpPr>
          <p:cNvPr id="49" name="TextBox 48"/>
          <p:cNvSpPr txBox="1"/>
          <p:nvPr/>
        </p:nvSpPr>
        <p:spPr>
          <a:xfrm>
            <a:off x="5212622" y="3322517"/>
            <a:ext cx="312593" cy="369332"/>
          </a:xfrm>
          <a:prstGeom prst="rect">
            <a:avLst/>
          </a:prstGeom>
          <a:noFill/>
        </p:spPr>
        <p:txBody>
          <a:bodyPr wrap="none" rtlCol="0">
            <a:spAutoFit/>
          </a:bodyPr>
          <a:lstStyle/>
          <a:p>
            <a:r>
              <a:rPr lang="en-US" dirty="0" smtClean="0"/>
              <a:t>8</a:t>
            </a:r>
            <a:endParaRPr lang="en-US" dirty="0"/>
          </a:p>
        </p:txBody>
      </p:sp>
      <p:cxnSp>
        <p:nvCxnSpPr>
          <p:cNvPr id="50" name="Straight Connector 49"/>
          <p:cNvCxnSpPr/>
          <p:nvPr/>
        </p:nvCxnSpPr>
        <p:spPr>
          <a:xfrm flipH="1">
            <a:off x="5505640" y="3792143"/>
            <a:ext cx="2539878"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1117600" y="5552997"/>
            <a:ext cx="3398737" cy="369332"/>
          </a:xfrm>
          <a:prstGeom prst="rect">
            <a:avLst/>
          </a:prstGeom>
          <a:noFill/>
        </p:spPr>
        <p:txBody>
          <a:bodyPr wrap="none" rtlCol="0">
            <a:spAutoFit/>
          </a:bodyPr>
          <a:lstStyle/>
          <a:p>
            <a:r>
              <a:rPr lang="en-US" dirty="0" smtClean="0"/>
              <a:t>TR = P × Q = 7(2) = $14 million</a:t>
            </a:r>
            <a:endParaRPr lang="en-US" dirty="0"/>
          </a:p>
        </p:txBody>
      </p:sp>
      <p:sp>
        <p:nvSpPr>
          <p:cNvPr id="9" name="Freeform 8"/>
          <p:cNvSpPr/>
          <p:nvPr/>
        </p:nvSpPr>
        <p:spPr>
          <a:xfrm>
            <a:off x="5511715" y="3311813"/>
            <a:ext cx="2539879" cy="2452703"/>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96576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dissolve">
                                      <p:cBhvr>
                                        <p:cTn id="2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Part 1 – The Consumer</a:t>
            </a:r>
            <a:endParaRPr lang="en-US" dirty="0"/>
          </a:p>
        </p:txBody>
      </p:sp>
      <p:sp>
        <p:nvSpPr>
          <p:cNvPr id="7" name="Subtitle 6"/>
          <p:cNvSpPr>
            <a:spLocks noGrp="1"/>
          </p:cNvSpPr>
          <p:nvPr>
            <p:ph type="subTitle" idx="1"/>
          </p:nvPr>
        </p:nvSpPr>
        <p:spPr/>
        <p:txBody>
          <a:bodyPr/>
          <a:lstStyle/>
          <a:p>
            <a:pPr marL="285750" indent="-285750">
              <a:buFont typeface="Arial"/>
              <a:buChar char="•"/>
            </a:pPr>
            <a:r>
              <a:rPr lang="en-US" dirty="0" smtClean="0"/>
              <a:t>Budget Constraints</a:t>
            </a:r>
          </a:p>
          <a:p>
            <a:pPr marL="285750" indent="-285750">
              <a:buFont typeface="Arial"/>
              <a:buChar char="•"/>
            </a:pPr>
            <a:r>
              <a:rPr lang="en-US" dirty="0" smtClean="0"/>
              <a:t>Indifference Curves</a:t>
            </a:r>
          </a:p>
          <a:p>
            <a:pPr marL="285750" indent="-285750">
              <a:buFont typeface="Arial"/>
              <a:buChar char="•"/>
            </a:pPr>
            <a:r>
              <a:rPr lang="en-US" dirty="0" smtClean="0"/>
              <a:t>Utility Maximization</a:t>
            </a:r>
            <a:endParaRPr lang="en-US" dirty="0"/>
          </a:p>
        </p:txBody>
      </p:sp>
    </p:spTree>
    <p:extLst>
      <p:ext uri="{BB962C8B-B14F-4D97-AF65-F5344CB8AC3E}">
        <p14:creationId xmlns:p14="http://schemas.microsoft.com/office/powerpoint/2010/main" val="14742598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Total Cost = Fixed Costs + Variable Costs</a:t>
            </a:r>
            <a:endParaRPr lang="en-US" sz="3000" dirty="0"/>
          </a:p>
        </p:txBody>
      </p:sp>
      <p:sp>
        <p:nvSpPr>
          <p:cNvPr id="3" name="Content Placeholder 2"/>
          <p:cNvSpPr>
            <a:spLocks noGrp="1"/>
          </p:cNvSpPr>
          <p:nvPr>
            <p:ph idx="1"/>
          </p:nvPr>
        </p:nvSpPr>
        <p:spPr/>
        <p:txBody>
          <a:bodyPr>
            <a:normAutofit fontScale="77500" lnSpcReduction="20000"/>
          </a:bodyPr>
          <a:lstStyle/>
          <a:p>
            <a:r>
              <a:rPr lang="en-US" dirty="0"/>
              <a:t>Fixed Costs: Costs that remain constant regardless of production levels</a:t>
            </a:r>
          </a:p>
          <a:p>
            <a:pPr lvl="1"/>
            <a:r>
              <a:rPr lang="en-US" dirty="0" smtClean="0"/>
              <a:t>Produce Nothing: Still pay fixed cost</a:t>
            </a:r>
          </a:p>
          <a:p>
            <a:pPr lvl="1"/>
            <a:r>
              <a:rPr lang="en-US" dirty="0" smtClean="0"/>
              <a:t>Examples</a:t>
            </a:r>
            <a:r>
              <a:rPr lang="en-US" dirty="0"/>
              <a:t>: </a:t>
            </a:r>
            <a:r>
              <a:rPr lang="en-US" dirty="0" smtClean="0"/>
              <a:t>Tuition, </a:t>
            </a:r>
            <a:r>
              <a:rPr lang="en-US" dirty="0"/>
              <a:t>Rent, Capital</a:t>
            </a:r>
            <a:endParaRPr lang="en-US" dirty="0" smtClean="0"/>
          </a:p>
          <a:p>
            <a:r>
              <a:rPr lang="en-US" dirty="0" smtClean="0"/>
              <a:t>Variable Costs: Costs that vary with level of production</a:t>
            </a:r>
          </a:p>
          <a:p>
            <a:pPr lvl="1"/>
            <a:r>
              <a:rPr lang="en-US" dirty="0" smtClean="0"/>
              <a:t>Produce Nothing: Pay nothing</a:t>
            </a:r>
          </a:p>
          <a:p>
            <a:pPr lvl="1"/>
            <a:r>
              <a:rPr lang="en-US" dirty="0" smtClean="0"/>
              <a:t>If a firm cannot cover its variable costs, it will not produce</a:t>
            </a:r>
          </a:p>
          <a:p>
            <a:pPr lvl="1"/>
            <a:r>
              <a:rPr lang="en-US" dirty="0" smtClean="0"/>
              <a:t>Examples: Electricity</a:t>
            </a:r>
            <a:r>
              <a:rPr lang="en-US" dirty="0"/>
              <a:t>, </a:t>
            </a:r>
            <a:r>
              <a:rPr lang="en-US" dirty="0" smtClean="0"/>
              <a:t>Labor, Meal Plan (pay per meal)</a:t>
            </a:r>
          </a:p>
          <a:p>
            <a:r>
              <a:rPr lang="en-US" dirty="0" smtClean="0"/>
              <a:t>You run a toy factory. Your pay $400 a week in rent and it costs $2 to produce each toy. If you produce 100 toys a week…</a:t>
            </a:r>
          </a:p>
          <a:p>
            <a:pPr lvl="1"/>
            <a:r>
              <a:rPr lang="en-US" dirty="0"/>
              <a:t>What are your total fixed </a:t>
            </a:r>
            <a:r>
              <a:rPr lang="en-US" dirty="0" smtClean="0"/>
              <a:t>costs each week?</a:t>
            </a:r>
            <a:endParaRPr lang="en-US" dirty="0"/>
          </a:p>
          <a:p>
            <a:pPr lvl="1"/>
            <a:r>
              <a:rPr lang="en-US" dirty="0" smtClean="0"/>
              <a:t>What are your total variable costs each week?</a:t>
            </a:r>
          </a:p>
          <a:p>
            <a:pPr lvl="1"/>
            <a:r>
              <a:rPr lang="en-US" dirty="0" smtClean="0"/>
              <a:t>What are your total costs each week?</a:t>
            </a:r>
          </a:p>
        </p:txBody>
      </p:sp>
    </p:spTree>
    <p:extLst>
      <p:ext uri="{BB962C8B-B14F-4D97-AF65-F5344CB8AC3E}">
        <p14:creationId xmlns:p14="http://schemas.microsoft.com/office/powerpoint/2010/main" val="379912147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 Total Revenue – Total Cost</a:t>
            </a:r>
            <a:endParaRPr lang="en-US" dirty="0"/>
          </a:p>
        </p:txBody>
      </p:sp>
      <p:sp>
        <p:nvSpPr>
          <p:cNvPr id="3" name="Content Placeholder 2"/>
          <p:cNvSpPr>
            <a:spLocks noGrp="1"/>
          </p:cNvSpPr>
          <p:nvPr>
            <p:ph idx="1"/>
          </p:nvPr>
        </p:nvSpPr>
        <p:spPr/>
        <p:txBody>
          <a:bodyPr>
            <a:normAutofit fontScale="62500" lnSpcReduction="20000"/>
          </a:bodyPr>
          <a:lstStyle/>
          <a:p>
            <a:r>
              <a:rPr lang="en-US" dirty="0"/>
              <a:t>Accounting Profit: The difference between the revenue a firm brings in and the costs to </a:t>
            </a:r>
            <a:r>
              <a:rPr lang="en-US" dirty="0" smtClean="0"/>
              <a:t>produce</a:t>
            </a:r>
          </a:p>
          <a:p>
            <a:pPr lvl="1"/>
            <a:r>
              <a:rPr lang="en-US" dirty="0" smtClean="0"/>
              <a:t>Positive Profit: Good</a:t>
            </a:r>
          </a:p>
          <a:p>
            <a:pPr lvl="1"/>
            <a:r>
              <a:rPr lang="en-US" dirty="0" smtClean="0"/>
              <a:t>Zero Profit: Bad (could have done something else with your time to earn money)</a:t>
            </a:r>
          </a:p>
          <a:p>
            <a:pPr lvl="1"/>
            <a:r>
              <a:rPr lang="en-US" dirty="0" smtClean="0"/>
              <a:t>Negative Profit: Bad</a:t>
            </a:r>
            <a:endParaRPr lang="en-US" dirty="0"/>
          </a:p>
          <a:p>
            <a:r>
              <a:rPr lang="en-US" dirty="0"/>
              <a:t>Economic </a:t>
            </a:r>
            <a:r>
              <a:rPr lang="en-US" dirty="0" smtClean="0"/>
              <a:t>Profit = Accounting </a:t>
            </a:r>
            <a:r>
              <a:rPr lang="en-US" dirty="0"/>
              <a:t>Profit – Opportunity </a:t>
            </a:r>
            <a:r>
              <a:rPr lang="en-US" dirty="0" smtClean="0"/>
              <a:t>Costs</a:t>
            </a:r>
          </a:p>
          <a:p>
            <a:pPr lvl="1"/>
            <a:r>
              <a:rPr lang="en-US" dirty="0" smtClean="0"/>
              <a:t>Total Revenue – (Total Costs + Opportunity Costs)</a:t>
            </a:r>
          </a:p>
          <a:p>
            <a:pPr lvl="1"/>
            <a:r>
              <a:rPr lang="en-US" dirty="0" smtClean="0"/>
              <a:t>Positive Profit: Excellent! Earning accounting profit AND more than making up for missed opportunities</a:t>
            </a:r>
          </a:p>
          <a:p>
            <a:pPr lvl="1"/>
            <a:r>
              <a:rPr lang="en-US" dirty="0" smtClean="0"/>
              <a:t>Zero Profit: Good. Earning accounting profit AND making up for missed opportunities (indicates that you couldn’t do anything better with your time and resources)</a:t>
            </a:r>
          </a:p>
          <a:p>
            <a:pPr lvl="1"/>
            <a:r>
              <a:rPr lang="en-US" dirty="0" smtClean="0"/>
              <a:t>Negative Profit</a:t>
            </a:r>
          </a:p>
          <a:p>
            <a:pPr lvl="2"/>
            <a:r>
              <a:rPr lang="en-US" dirty="0" smtClean="0"/>
              <a:t>OK. Earning accounting profit, but not making up for missed opportunities</a:t>
            </a:r>
          </a:p>
          <a:p>
            <a:pPr lvl="2"/>
            <a:r>
              <a:rPr lang="en-US" dirty="0" smtClean="0"/>
              <a:t>Bad. Not earning accounting profit</a:t>
            </a:r>
          </a:p>
          <a:p>
            <a:r>
              <a:rPr lang="en-US" dirty="0" smtClean="0"/>
              <a:t>When we do calculations in class, we assume that opportunity costs have been included in the given costs</a:t>
            </a:r>
            <a:endParaRPr lang="en-US" dirty="0"/>
          </a:p>
        </p:txBody>
      </p:sp>
    </p:spTree>
    <p:extLst>
      <p:ext uri="{BB962C8B-B14F-4D97-AF65-F5344CB8AC3E}">
        <p14:creationId xmlns:p14="http://schemas.microsoft.com/office/powerpoint/2010/main" val="4448629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Profit</a:t>
            </a:r>
            <a:r>
              <a:rPr lang="en-US" dirty="0"/>
              <a:t> (π)</a:t>
            </a:r>
            <a:r>
              <a:rPr lang="en-US" dirty="0" smtClean="0"/>
              <a:t> = Total Revenue – Total Cost</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You </a:t>
            </a:r>
            <a:r>
              <a:rPr lang="en-US" dirty="0"/>
              <a:t>run a </a:t>
            </a:r>
            <a:r>
              <a:rPr lang="en-US" dirty="0" smtClean="0"/>
              <a:t>computer factory</a:t>
            </a:r>
            <a:r>
              <a:rPr lang="en-US" dirty="0"/>
              <a:t>. Your pay </a:t>
            </a:r>
            <a:r>
              <a:rPr lang="en-US" dirty="0" smtClean="0"/>
              <a:t>$1,000 </a:t>
            </a:r>
            <a:r>
              <a:rPr lang="en-US" dirty="0"/>
              <a:t>a week in rent and it costs </a:t>
            </a:r>
            <a:r>
              <a:rPr lang="en-US" dirty="0" smtClean="0"/>
              <a:t>$100 </a:t>
            </a:r>
            <a:r>
              <a:rPr lang="en-US" dirty="0"/>
              <a:t>to produce each </a:t>
            </a:r>
            <a:r>
              <a:rPr lang="en-US" dirty="0" smtClean="0"/>
              <a:t>computer. You sell computers to wholesalers for $150 per computer.</a:t>
            </a:r>
            <a:endParaRPr lang="en-US" dirty="0"/>
          </a:p>
          <a:p>
            <a:pPr lvl="1">
              <a:lnSpc>
                <a:spcPct val="150000"/>
              </a:lnSpc>
            </a:pPr>
            <a:r>
              <a:rPr lang="en-US" dirty="0" smtClean="0"/>
              <a:t>Calculate your profit if you sell 10 computers a week</a:t>
            </a:r>
          </a:p>
          <a:p>
            <a:pPr lvl="1"/>
            <a:r>
              <a:rPr lang="en-US" dirty="0" smtClean="0"/>
              <a:t>Calculate your profit if you sell 20 computers a week</a:t>
            </a:r>
          </a:p>
          <a:p>
            <a:pPr lvl="1"/>
            <a:r>
              <a:rPr lang="en-US" dirty="0" smtClean="0"/>
              <a:t>Calculate your profit if you sell 30 computers a week</a:t>
            </a:r>
            <a:endParaRPr lang="en-US" dirty="0"/>
          </a:p>
        </p:txBody>
      </p:sp>
    </p:spTree>
    <p:extLst>
      <p:ext uri="{BB962C8B-B14F-4D97-AF65-F5344CB8AC3E}">
        <p14:creationId xmlns:p14="http://schemas.microsoft.com/office/powerpoint/2010/main" val="392043449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Profit</a:t>
            </a:r>
            <a:r>
              <a:rPr lang="en-US" dirty="0"/>
              <a:t> (π)</a:t>
            </a:r>
            <a:r>
              <a:rPr lang="en-US" dirty="0" smtClean="0"/>
              <a:t> = Total Revenue – Total Cost</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You </a:t>
            </a:r>
            <a:r>
              <a:rPr lang="en-US" dirty="0"/>
              <a:t>run a </a:t>
            </a:r>
            <a:r>
              <a:rPr lang="en-US" dirty="0" smtClean="0"/>
              <a:t>computer factory</a:t>
            </a:r>
            <a:r>
              <a:rPr lang="en-US" dirty="0"/>
              <a:t>. Your pay </a:t>
            </a:r>
            <a:r>
              <a:rPr lang="en-US" dirty="0" smtClean="0"/>
              <a:t>$1,000 </a:t>
            </a:r>
            <a:r>
              <a:rPr lang="en-US" dirty="0"/>
              <a:t>a week in rent and it costs </a:t>
            </a:r>
            <a:r>
              <a:rPr lang="en-US" dirty="0" smtClean="0"/>
              <a:t>$100 </a:t>
            </a:r>
            <a:r>
              <a:rPr lang="en-US" dirty="0"/>
              <a:t>to produce each </a:t>
            </a:r>
            <a:r>
              <a:rPr lang="en-US" dirty="0" smtClean="0"/>
              <a:t>computer. You sell computers to wholesalers for $150 per computer.</a:t>
            </a:r>
            <a:endParaRPr lang="en-US" dirty="0"/>
          </a:p>
          <a:p>
            <a:pPr lvl="1">
              <a:lnSpc>
                <a:spcPct val="150000"/>
              </a:lnSpc>
            </a:pPr>
            <a:r>
              <a:rPr lang="en-US" dirty="0" smtClean="0"/>
              <a:t>Calculate your profit if you sell 10 computers a week</a:t>
            </a:r>
          </a:p>
          <a:p>
            <a:pPr lvl="1"/>
            <a:r>
              <a:rPr lang="en-US" dirty="0" smtClean="0"/>
              <a:t>Calculate your profit if you sell 20 computers a week</a:t>
            </a:r>
          </a:p>
          <a:p>
            <a:pPr lvl="1"/>
            <a:r>
              <a:rPr lang="en-US" dirty="0" smtClean="0"/>
              <a:t>Calculate your profit if you sell 30 computers a week</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294158359"/>
              </p:ext>
            </p:extLst>
          </p:nvPr>
        </p:nvGraphicFramePr>
        <p:xfrm>
          <a:off x="4869078" y="3383750"/>
          <a:ext cx="3568192" cy="2052880"/>
        </p:xfrm>
        <a:graphic>
          <a:graphicData uri="http://schemas.openxmlformats.org/drawingml/2006/table">
            <a:tbl>
              <a:tblPr firstRow="1" bandRow="1">
                <a:tableStyleId>{5C22544A-7EE6-4342-B048-85BDC9FD1C3A}</a:tableStyleId>
              </a:tblPr>
              <a:tblGrid>
                <a:gridCol w="892048"/>
                <a:gridCol w="892048"/>
                <a:gridCol w="892048"/>
                <a:gridCol w="892048"/>
              </a:tblGrid>
              <a:tr h="513220">
                <a:tc>
                  <a:txBody>
                    <a:bodyPr/>
                    <a:lstStyle/>
                    <a:p>
                      <a:pPr algn="ctr"/>
                      <a:r>
                        <a:rPr lang="en-US" dirty="0" smtClean="0"/>
                        <a:t>Q</a:t>
                      </a:r>
                      <a:endParaRPr lang="en-US" dirty="0"/>
                    </a:p>
                  </a:txBody>
                  <a:tcPr anchor="ctr"/>
                </a:tc>
                <a:tc>
                  <a:txBody>
                    <a:bodyPr/>
                    <a:lstStyle/>
                    <a:p>
                      <a:pPr algn="ctr"/>
                      <a:r>
                        <a:rPr lang="en-US" dirty="0" smtClean="0"/>
                        <a:t>TR</a:t>
                      </a:r>
                      <a:endParaRPr lang="en-US" dirty="0"/>
                    </a:p>
                  </a:txBody>
                  <a:tcPr anchor="ctr"/>
                </a:tc>
                <a:tc>
                  <a:txBody>
                    <a:bodyPr/>
                    <a:lstStyle/>
                    <a:p>
                      <a:pPr algn="ctr"/>
                      <a:r>
                        <a:rPr lang="en-US" dirty="0" smtClean="0"/>
                        <a:t>TC</a:t>
                      </a:r>
                      <a:endParaRPr lang="en-US" dirty="0"/>
                    </a:p>
                  </a:txBody>
                  <a:tcPr anchor="ctr"/>
                </a:tc>
                <a:tc>
                  <a:txBody>
                    <a:bodyPr/>
                    <a:lstStyle/>
                    <a:p>
                      <a:pPr algn="ctr"/>
                      <a:r>
                        <a:rPr lang="en-US" dirty="0" smtClean="0"/>
                        <a:t>π</a:t>
                      </a:r>
                      <a:endParaRPr lang="en-US" dirty="0"/>
                    </a:p>
                  </a:txBody>
                  <a:tcPr anchor="ctr"/>
                </a:tc>
              </a:tr>
              <a:tr h="513220">
                <a:tc>
                  <a:txBody>
                    <a:bodyPr/>
                    <a:lstStyle/>
                    <a:p>
                      <a:pPr algn="ctr"/>
                      <a:r>
                        <a:rPr lang="en-US" dirty="0" smtClean="0"/>
                        <a:t>10</a:t>
                      </a:r>
                      <a:endParaRPr lang="en-US" dirty="0"/>
                    </a:p>
                  </a:txBody>
                  <a:tcPr anchor="ctr"/>
                </a:tc>
                <a:tc>
                  <a:txBody>
                    <a:bodyPr/>
                    <a:lstStyle/>
                    <a:p>
                      <a:endParaRPr lang="en-US" dirty="0"/>
                    </a:p>
                  </a:txBody>
                  <a:tcPr anchor="ctr"/>
                </a:tc>
                <a:tc>
                  <a:txBody>
                    <a:bodyPr/>
                    <a:lstStyle/>
                    <a:p>
                      <a:endParaRPr lang="en-US"/>
                    </a:p>
                  </a:txBody>
                  <a:tcPr anchor="ctr"/>
                </a:tc>
                <a:tc>
                  <a:txBody>
                    <a:bodyPr/>
                    <a:lstStyle/>
                    <a:p>
                      <a:endParaRPr lang="en-US"/>
                    </a:p>
                  </a:txBody>
                  <a:tcPr anchor="ctr"/>
                </a:tc>
              </a:tr>
              <a:tr h="513220">
                <a:tc>
                  <a:txBody>
                    <a:bodyPr/>
                    <a:lstStyle/>
                    <a:p>
                      <a:pPr algn="ctr"/>
                      <a:r>
                        <a:rPr lang="en-US" dirty="0" smtClean="0"/>
                        <a:t>20</a:t>
                      </a:r>
                      <a:endParaRPr lang="en-US" dirty="0"/>
                    </a:p>
                  </a:txBody>
                  <a:tcPr anchor="ctr"/>
                </a:tc>
                <a:tc>
                  <a:txBody>
                    <a:bodyPr/>
                    <a:lstStyle/>
                    <a:p>
                      <a:endParaRPr lang="en-US"/>
                    </a:p>
                  </a:txBody>
                  <a:tcPr anchor="ctr"/>
                </a:tc>
                <a:tc>
                  <a:txBody>
                    <a:bodyPr/>
                    <a:lstStyle/>
                    <a:p>
                      <a:endParaRPr lang="en-US" dirty="0"/>
                    </a:p>
                  </a:txBody>
                  <a:tcPr anchor="ctr"/>
                </a:tc>
                <a:tc>
                  <a:txBody>
                    <a:bodyPr/>
                    <a:lstStyle/>
                    <a:p>
                      <a:endParaRPr lang="en-US"/>
                    </a:p>
                  </a:txBody>
                  <a:tcPr anchor="ctr"/>
                </a:tc>
              </a:tr>
              <a:tr h="513220">
                <a:tc>
                  <a:txBody>
                    <a:bodyPr/>
                    <a:lstStyle/>
                    <a:p>
                      <a:pPr algn="ctr"/>
                      <a:r>
                        <a:rPr lang="en-US" dirty="0" smtClean="0"/>
                        <a:t>30</a:t>
                      </a:r>
                      <a:endParaRPr lang="en-US" dirty="0"/>
                    </a:p>
                  </a:txBody>
                  <a:tcPr anchor="ctr"/>
                </a:tc>
                <a:tc>
                  <a:txBody>
                    <a:bodyPr/>
                    <a:lstStyle/>
                    <a:p>
                      <a:endParaRPr lang="en-US"/>
                    </a:p>
                  </a:txBody>
                  <a:tcPr anchor="ctr"/>
                </a:tc>
                <a:tc>
                  <a:txBody>
                    <a:bodyPr/>
                    <a:lstStyle/>
                    <a:p>
                      <a:endParaRPr lang="en-US" dirty="0"/>
                    </a:p>
                  </a:txBody>
                  <a:tcPr anchor="ctr"/>
                </a:tc>
                <a:tc>
                  <a:txBody>
                    <a:bodyPr/>
                    <a:lstStyle/>
                    <a:p>
                      <a:endParaRPr lang="en-US" dirty="0"/>
                    </a:p>
                  </a:txBody>
                  <a:tcPr anchor="ctr"/>
                </a:tc>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987317537"/>
              </p:ext>
            </p:extLst>
          </p:nvPr>
        </p:nvGraphicFramePr>
        <p:xfrm>
          <a:off x="4869078" y="3383750"/>
          <a:ext cx="3568192" cy="2052880"/>
        </p:xfrm>
        <a:graphic>
          <a:graphicData uri="http://schemas.openxmlformats.org/drawingml/2006/table">
            <a:tbl>
              <a:tblPr firstRow="1" bandRow="1">
                <a:tableStyleId>{5C22544A-7EE6-4342-B048-85BDC9FD1C3A}</a:tableStyleId>
              </a:tblPr>
              <a:tblGrid>
                <a:gridCol w="892048"/>
                <a:gridCol w="892048"/>
                <a:gridCol w="892048"/>
                <a:gridCol w="892048"/>
              </a:tblGrid>
              <a:tr h="513220">
                <a:tc>
                  <a:txBody>
                    <a:bodyPr/>
                    <a:lstStyle/>
                    <a:p>
                      <a:pPr algn="ctr"/>
                      <a:r>
                        <a:rPr lang="en-US" dirty="0" smtClean="0"/>
                        <a:t>Q</a:t>
                      </a:r>
                      <a:endParaRPr lang="en-US" dirty="0"/>
                    </a:p>
                  </a:txBody>
                  <a:tcPr anchor="ctr"/>
                </a:tc>
                <a:tc>
                  <a:txBody>
                    <a:bodyPr/>
                    <a:lstStyle/>
                    <a:p>
                      <a:pPr algn="ctr"/>
                      <a:r>
                        <a:rPr lang="en-US" dirty="0" smtClean="0"/>
                        <a:t>TR</a:t>
                      </a:r>
                      <a:endParaRPr lang="en-US" dirty="0"/>
                    </a:p>
                  </a:txBody>
                  <a:tcPr anchor="ctr"/>
                </a:tc>
                <a:tc>
                  <a:txBody>
                    <a:bodyPr/>
                    <a:lstStyle/>
                    <a:p>
                      <a:pPr algn="ctr"/>
                      <a:r>
                        <a:rPr lang="en-US" dirty="0" smtClean="0"/>
                        <a:t>TC</a:t>
                      </a:r>
                      <a:endParaRPr lang="en-US" dirty="0"/>
                    </a:p>
                  </a:txBody>
                  <a:tcPr anchor="ctr"/>
                </a:tc>
                <a:tc>
                  <a:txBody>
                    <a:bodyPr/>
                    <a:lstStyle/>
                    <a:p>
                      <a:pPr algn="ctr"/>
                      <a:r>
                        <a:rPr lang="en-US" dirty="0" smtClean="0"/>
                        <a:t>π</a:t>
                      </a:r>
                      <a:endParaRPr lang="en-US" dirty="0"/>
                    </a:p>
                  </a:txBody>
                  <a:tcPr anchor="ctr"/>
                </a:tc>
              </a:tr>
              <a:tr h="513220">
                <a:tc>
                  <a:txBody>
                    <a:bodyPr/>
                    <a:lstStyle/>
                    <a:p>
                      <a:pPr algn="ctr"/>
                      <a:r>
                        <a:rPr lang="en-US" dirty="0" smtClean="0"/>
                        <a:t>10</a:t>
                      </a:r>
                      <a:endParaRPr lang="en-US" dirty="0"/>
                    </a:p>
                  </a:txBody>
                  <a:tcPr anchor="ctr"/>
                </a:tc>
                <a:tc>
                  <a:txBody>
                    <a:bodyPr/>
                    <a:lstStyle/>
                    <a:p>
                      <a:pPr algn="ctr"/>
                      <a:r>
                        <a:rPr lang="en-US" dirty="0" smtClean="0"/>
                        <a:t>1,500</a:t>
                      </a:r>
                      <a:endParaRPr lang="en-US" dirty="0"/>
                    </a:p>
                  </a:txBody>
                  <a:tcPr anchor="ctr"/>
                </a:tc>
                <a:tc>
                  <a:txBody>
                    <a:bodyPr/>
                    <a:lstStyle/>
                    <a:p>
                      <a:pPr algn="ctr"/>
                      <a:r>
                        <a:rPr lang="en-US" dirty="0" smtClean="0"/>
                        <a:t>2,000</a:t>
                      </a:r>
                      <a:endParaRPr lang="en-US" dirty="0"/>
                    </a:p>
                  </a:txBody>
                  <a:tcPr anchor="ctr"/>
                </a:tc>
                <a:tc>
                  <a:txBody>
                    <a:bodyPr/>
                    <a:lstStyle/>
                    <a:p>
                      <a:pPr algn="ctr"/>
                      <a:r>
                        <a:rPr lang="en-US" dirty="0" smtClean="0"/>
                        <a:t>-500</a:t>
                      </a:r>
                      <a:endParaRPr lang="en-US" dirty="0"/>
                    </a:p>
                  </a:txBody>
                  <a:tcPr anchor="ctr"/>
                </a:tc>
              </a:tr>
              <a:tr h="513220">
                <a:tc>
                  <a:txBody>
                    <a:bodyPr/>
                    <a:lstStyle/>
                    <a:p>
                      <a:pPr algn="ctr"/>
                      <a:r>
                        <a:rPr lang="en-US" dirty="0" smtClean="0"/>
                        <a:t>20</a:t>
                      </a:r>
                      <a:endParaRPr lang="en-US" dirty="0"/>
                    </a:p>
                  </a:txBody>
                  <a:tcPr anchor="ctr"/>
                </a:tc>
                <a:tc>
                  <a:txBody>
                    <a:bodyPr/>
                    <a:lstStyle/>
                    <a:p>
                      <a:endParaRPr lang="en-US" dirty="0"/>
                    </a:p>
                  </a:txBody>
                  <a:tcPr anchor="ctr"/>
                </a:tc>
                <a:tc>
                  <a:txBody>
                    <a:bodyPr/>
                    <a:lstStyle/>
                    <a:p>
                      <a:endParaRPr lang="en-US"/>
                    </a:p>
                  </a:txBody>
                  <a:tcPr anchor="ctr"/>
                </a:tc>
                <a:tc>
                  <a:txBody>
                    <a:bodyPr/>
                    <a:lstStyle/>
                    <a:p>
                      <a:endParaRPr lang="en-US" dirty="0"/>
                    </a:p>
                  </a:txBody>
                  <a:tcPr anchor="ctr"/>
                </a:tc>
              </a:tr>
              <a:tr h="513220">
                <a:tc>
                  <a:txBody>
                    <a:bodyPr/>
                    <a:lstStyle/>
                    <a:p>
                      <a:pPr algn="ctr"/>
                      <a:r>
                        <a:rPr lang="en-US" dirty="0" smtClean="0"/>
                        <a:t>30</a:t>
                      </a:r>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066642321"/>
              </p:ext>
            </p:extLst>
          </p:nvPr>
        </p:nvGraphicFramePr>
        <p:xfrm>
          <a:off x="4869078" y="3383750"/>
          <a:ext cx="3568192" cy="2052880"/>
        </p:xfrm>
        <a:graphic>
          <a:graphicData uri="http://schemas.openxmlformats.org/drawingml/2006/table">
            <a:tbl>
              <a:tblPr firstRow="1" bandRow="1">
                <a:tableStyleId>{5C22544A-7EE6-4342-B048-85BDC9FD1C3A}</a:tableStyleId>
              </a:tblPr>
              <a:tblGrid>
                <a:gridCol w="892048"/>
                <a:gridCol w="892048"/>
                <a:gridCol w="892048"/>
                <a:gridCol w="892048"/>
              </a:tblGrid>
              <a:tr h="513220">
                <a:tc>
                  <a:txBody>
                    <a:bodyPr/>
                    <a:lstStyle/>
                    <a:p>
                      <a:pPr algn="ctr"/>
                      <a:r>
                        <a:rPr lang="en-US" dirty="0" smtClean="0"/>
                        <a:t>Q</a:t>
                      </a:r>
                      <a:endParaRPr lang="en-US" dirty="0"/>
                    </a:p>
                  </a:txBody>
                  <a:tcPr anchor="ctr"/>
                </a:tc>
                <a:tc>
                  <a:txBody>
                    <a:bodyPr/>
                    <a:lstStyle/>
                    <a:p>
                      <a:pPr algn="ctr"/>
                      <a:r>
                        <a:rPr lang="en-US" dirty="0" smtClean="0"/>
                        <a:t>TR</a:t>
                      </a:r>
                      <a:endParaRPr lang="en-US" dirty="0"/>
                    </a:p>
                  </a:txBody>
                  <a:tcPr anchor="ctr"/>
                </a:tc>
                <a:tc>
                  <a:txBody>
                    <a:bodyPr/>
                    <a:lstStyle/>
                    <a:p>
                      <a:pPr algn="ctr"/>
                      <a:r>
                        <a:rPr lang="en-US" dirty="0" smtClean="0"/>
                        <a:t>TC</a:t>
                      </a:r>
                      <a:endParaRPr lang="en-US" dirty="0"/>
                    </a:p>
                  </a:txBody>
                  <a:tcPr anchor="ctr"/>
                </a:tc>
                <a:tc>
                  <a:txBody>
                    <a:bodyPr/>
                    <a:lstStyle/>
                    <a:p>
                      <a:pPr algn="ctr"/>
                      <a:r>
                        <a:rPr lang="en-US" dirty="0" smtClean="0"/>
                        <a:t>π</a:t>
                      </a:r>
                      <a:endParaRPr lang="en-US" dirty="0"/>
                    </a:p>
                  </a:txBody>
                  <a:tcPr anchor="ctr"/>
                </a:tc>
              </a:tr>
              <a:tr h="513220">
                <a:tc>
                  <a:txBody>
                    <a:bodyPr/>
                    <a:lstStyle/>
                    <a:p>
                      <a:pPr algn="ctr"/>
                      <a:r>
                        <a:rPr lang="en-US" dirty="0" smtClean="0"/>
                        <a:t>10</a:t>
                      </a:r>
                      <a:endParaRPr lang="en-US" dirty="0"/>
                    </a:p>
                  </a:txBody>
                  <a:tcPr anchor="ctr"/>
                </a:tc>
                <a:tc>
                  <a:txBody>
                    <a:bodyPr/>
                    <a:lstStyle/>
                    <a:p>
                      <a:pPr algn="ctr"/>
                      <a:r>
                        <a:rPr lang="en-US" dirty="0" smtClean="0"/>
                        <a:t>1,500</a:t>
                      </a:r>
                      <a:endParaRPr lang="en-US" dirty="0"/>
                    </a:p>
                  </a:txBody>
                  <a:tcPr anchor="ctr"/>
                </a:tc>
                <a:tc>
                  <a:txBody>
                    <a:bodyPr/>
                    <a:lstStyle/>
                    <a:p>
                      <a:pPr algn="ctr"/>
                      <a:r>
                        <a:rPr lang="en-US" dirty="0" smtClean="0"/>
                        <a:t>2,000</a:t>
                      </a:r>
                      <a:endParaRPr lang="en-US" dirty="0"/>
                    </a:p>
                  </a:txBody>
                  <a:tcPr anchor="ctr"/>
                </a:tc>
                <a:tc>
                  <a:txBody>
                    <a:bodyPr/>
                    <a:lstStyle/>
                    <a:p>
                      <a:pPr algn="ctr"/>
                      <a:r>
                        <a:rPr lang="en-US" dirty="0" smtClean="0"/>
                        <a:t>-500</a:t>
                      </a:r>
                      <a:endParaRPr lang="en-US" dirty="0"/>
                    </a:p>
                  </a:txBody>
                  <a:tcPr anchor="ctr"/>
                </a:tc>
              </a:tr>
              <a:tr h="513220">
                <a:tc>
                  <a:txBody>
                    <a:bodyPr/>
                    <a:lstStyle/>
                    <a:p>
                      <a:pPr algn="ctr"/>
                      <a:r>
                        <a:rPr lang="en-US" dirty="0" smtClean="0"/>
                        <a:t>20</a:t>
                      </a:r>
                      <a:endParaRPr lang="en-US" dirty="0"/>
                    </a:p>
                  </a:txBody>
                  <a:tcPr anchor="ctr"/>
                </a:tc>
                <a:tc>
                  <a:txBody>
                    <a:bodyPr/>
                    <a:lstStyle/>
                    <a:p>
                      <a:pPr algn="ctr"/>
                      <a:r>
                        <a:rPr lang="en-US" dirty="0" smtClean="0"/>
                        <a:t>3,000</a:t>
                      </a:r>
                      <a:endParaRPr lang="en-US" dirty="0"/>
                    </a:p>
                  </a:txBody>
                  <a:tcPr anchor="ctr"/>
                </a:tc>
                <a:tc>
                  <a:txBody>
                    <a:bodyPr/>
                    <a:lstStyle/>
                    <a:p>
                      <a:pPr algn="ctr"/>
                      <a:r>
                        <a:rPr lang="en-US" dirty="0" smtClean="0"/>
                        <a:t>3,000</a:t>
                      </a:r>
                      <a:endParaRPr lang="en-US" dirty="0"/>
                    </a:p>
                  </a:txBody>
                  <a:tcPr anchor="ctr"/>
                </a:tc>
                <a:tc>
                  <a:txBody>
                    <a:bodyPr/>
                    <a:lstStyle/>
                    <a:p>
                      <a:pPr algn="ctr"/>
                      <a:r>
                        <a:rPr lang="en-US" dirty="0" smtClean="0"/>
                        <a:t>0</a:t>
                      </a:r>
                      <a:endParaRPr lang="en-US" dirty="0"/>
                    </a:p>
                  </a:txBody>
                  <a:tcPr anchor="ctr"/>
                </a:tc>
              </a:tr>
              <a:tr h="513220">
                <a:tc>
                  <a:txBody>
                    <a:bodyPr/>
                    <a:lstStyle/>
                    <a:p>
                      <a:pPr algn="ctr"/>
                      <a:r>
                        <a:rPr lang="en-US" dirty="0" smtClean="0"/>
                        <a:t>30</a:t>
                      </a:r>
                      <a:endParaRPr lang="en-US" dirty="0"/>
                    </a:p>
                  </a:txBody>
                  <a:tcPr anchor="ctr"/>
                </a:tc>
                <a:tc>
                  <a:txBody>
                    <a:bodyPr/>
                    <a:lstStyle/>
                    <a:p>
                      <a:endParaRPr lang="en-US" dirty="0"/>
                    </a:p>
                  </a:txBody>
                  <a:tcPr anchor="ctr"/>
                </a:tc>
                <a:tc>
                  <a:txBody>
                    <a:bodyPr/>
                    <a:lstStyle/>
                    <a:p>
                      <a:endParaRPr lang="en-US"/>
                    </a:p>
                  </a:txBody>
                  <a:tcPr anchor="ctr"/>
                </a:tc>
                <a:tc>
                  <a:txBody>
                    <a:bodyPr/>
                    <a:lstStyle/>
                    <a:p>
                      <a:endParaRPr lang="en-US" dirty="0"/>
                    </a:p>
                  </a:txBody>
                  <a:tcPr anchor="ctr"/>
                </a:tc>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1916378120"/>
              </p:ext>
            </p:extLst>
          </p:nvPr>
        </p:nvGraphicFramePr>
        <p:xfrm>
          <a:off x="4869078" y="3383750"/>
          <a:ext cx="3568192" cy="2052880"/>
        </p:xfrm>
        <a:graphic>
          <a:graphicData uri="http://schemas.openxmlformats.org/drawingml/2006/table">
            <a:tbl>
              <a:tblPr firstRow="1" bandRow="1">
                <a:tableStyleId>{5C22544A-7EE6-4342-B048-85BDC9FD1C3A}</a:tableStyleId>
              </a:tblPr>
              <a:tblGrid>
                <a:gridCol w="892048"/>
                <a:gridCol w="892048"/>
                <a:gridCol w="892048"/>
                <a:gridCol w="892048"/>
              </a:tblGrid>
              <a:tr h="513220">
                <a:tc>
                  <a:txBody>
                    <a:bodyPr/>
                    <a:lstStyle/>
                    <a:p>
                      <a:pPr algn="ctr"/>
                      <a:r>
                        <a:rPr lang="en-US" dirty="0" smtClean="0"/>
                        <a:t>Q</a:t>
                      </a:r>
                      <a:endParaRPr lang="en-US" dirty="0"/>
                    </a:p>
                  </a:txBody>
                  <a:tcPr anchor="ctr"/>
                </a:tc>
                <a:tc>
                  <a:txBody>
                    <a:bodyPr/>
                    <a:lstStyle/>
                    <a:p>
                      <a:pPr algn="ctr"/>
                      <a:r>
                        <a:rPr lang="en-US" dirty="0" smtClean="0"/>
                        <a:t>TR</a:t>
                      </a:r>
                      <a:endParaRPr lang="en-US" dirty="0"/>
                    </a:p>
                  </a:txBody>
                  <a:tcPr anchor="ctr"/>
                </a:tc>
                <a:tc>
                  <a:txBody>
                    <a:bodyPr/>
                    <a:lstStyle/>
                    <a:p>
                      <a:pPr algn="ctr"/>
                      <a:r>
                        <a:rPr lang="en-US" dirty="0" smtClean="0"/>
                        <a:t>TC</a:t>
                      </a:r>
                      <a:endParaRPr lang="en-US" dirty="0"/>
                    </a:p>
                  </a:txBody>
                  <a:tcPr anchor="ctr"/>
                </a:tc>
                <a:tc>
                  <a:txBody>
                    <a:bodyPr/>
                    <a:lstStyle/>
                    <a:p>
                      <a:pPr algn="ctr"/>
                      <a:r>
                        <a:rPr lang="en-US" b="0" dirty="0" smtClean="0"/>
                        <a:t>π</a:t>
                      </a:r>
                      <a:endParaRPr lang="en-US" b="0" dirty="0"/>
                    </a:p>
                  </a:txBody>
                  <a:tcPr anchor="ctr"/>
                </a:tc>
              </a:tr>
              <a:tr h="513220">
                <a:tc>
                  <a:txBody>
                    <a:bodyPr/>
                    <a:lstStyle/>
                    <a:p>
                      <a:pPr algn="ctr"/>
                      <a:r>
                        <a:rPr lang="en-US" dirty="0" smtClean="0"/>
                        <a:t>10</a:t>
                      </a:r>
                      <a:endParaRPr lang="en-US" dirty="0"/>
                    </a:p>
                  </a:txBody>
                  <a:tcPr anchor="ctr"/>
                </a:tc>
                <a:tc>
                  <a:txBody>
                    <a:bodyPr/>
                    <a:lstStyle/>
                    <a:p>
                      <a:pPr algn="ctr"/>
                      <a:r>
                        <a:rPr lang="en-US" dirty="0" smtClean="0"/>
                        <a:t>1,500</a:t>
                      </a:r>
                      <a:endParaRPr lang="en-US" dirty="0"/>
                    </a:p>
                  </a:txBody>
                  <a:tcPr anchor="ctr"/>
                </a:tc>
                <a:tc>
                  <a:txBody>
                    <a:bodyPr/>
                    <a:lstStyle/>
                    <a:p>
                      <a:pPr algn="ctr"/>
                      <a:r>
                        <a:rPr lang="en-US" dirty="0" smtClean="0"/>
                        <a:t>2,000</a:t>
                      </a:r>
                      <a:endParaRPr lang="en-US" dirty="0"/>
                    </a:p>
                  </a:txBody>
                  <a:tcPr anchor="ctr"/>
                </a:tc>
                <a:tc>
                  <a:txBody>
                    <a:bodyPr/>
                    <a:lstStyle/>
                    <a:p>
                      <a:pPr algn="ctr"/>
                      <a:r>
                        <a:rPr lang="en-US" dirty="0" smtClean="0"/>
                        <a:t>-500</a:t>
                      </a:r>
                      <a:endParaRPr lang="en-US" dirty="0"/>
                    </a:p>
                  </a:txBody>
                  <a:tcPr anchor="ctr"/>
                </a:tc>
              </a:tr>
              <a:tr h="513220">
                <a:tc>
                  <a:txBody>
                    <a:bodyPr/>
                    <a:lstStyle/>
                    <a:p>
                      <a:pPr algn="ctr"/>
                      <a:r>
                        <a:rPr lang="en-US" dirty="0" smtClean="0"/>
                        <a:t>20</a:t>
                      </a:r>
                      <a:endParaRPr lang="en-US" dirty="0"/>
                    </a:p>
                  </a:txBody>
                  <a:tcPr anchor="ctr"/>
                </a:tc>
                <a:tc>
                  <a:txBody>
                    <a:bodyPr/>
                    <a:lstStyle/>
                    <a:p>
                      <a:pPr algn="ctr"/>
                      <a:r>
                        <a:rPr lang="en-US" dirty="0" smtClean="0"/>
                        <a:t>3,000</a:t>
                      </a:r>
                      <a:endParaRPr lang="en-US" dirty="0"/>
                    </a:p>
                  </a:txBody>
                  <a:tcPr anchor="ctr"/>
                </a:tc>
                <a:tc>
                  <a:txBody>
                    <a:bodyPr/>
                    <a:lstStyle/>
                    <a:p>
                      <a:pPr algn="ctr"/>
                      <a:r>
                        <a:rPr lang="en-US" dirty="0" smtClean="0"/>
                        <a:t>3,000</a:t>
                      </a:r>
                      <a:endParaRPr lang="en-US" dirty="0"/>
                    </a:p>
                  </a:txBody>
                  <a:tcPr anchor="ctr"/>
                </a:tc>
                <a:tc>
                  <a:txBody>
                    <a:bodyPr/>
                    <a:lstStyle/>
                    <a:p>
                      <a:pPr algn="ctr"/>
                      <a:r>
                        <a:rPr lang="en-US" dirty="0" smtClean="0"/>
                        <a:t>0</a:t>
                      </a:r>
                      <a:endParaRPr lang="en-US" dirty="0"/>
                    </a:p>
                  </a:txBody>
                  <a:tcPr anchor="ctr"/>
                </a:tc>
              </a:tr>
              <a:tr h="513220">
                <a:tc>
                  <a:txBody>
                    <a:bodyPr/>
                    <a:lstStyle/>
                    <a:p>
                      <a:pPr algn="ctr"/>
                      <a:r>
                        <a:rPr lang="en-US" dirty="0" smtClean="0"/>
                        <a:t>30</a:t>
                      </a:r>
                      <a:endParaRPr lang="en-US" dirty="0"/>
                    </a:p>
                  </a:txBody>
                  <a:tcPr anchor="ctr"/>
                </a:tc>
                <a:tc>
                  <a:txBody>
                    <a:bodyPr/>
                    <a:lstStyle/>
                    <a:p>
                      <a:pPr algn="ctr"/>
                      <a:r>
                        <a:rPr lang="en-US" dirty="0" smtClean="0"/>
                        <a:t>4,500</a:t>
                      </a:r>
                      <a:endParaRPr lang="en-US" dirty="0"/>
                    </a:p>
                  </a:txBody>
                  <a:tcPr anchor="ctr"/>
                </a:tc>
                <a:tc>
                  <a:txBody>
                    <a:bodyPr/>
                    <a:lstStyle/>
                    <a:p>
                      <a:pPr algn="ctr"/>
                      <a:r>
                        <a:rPr lang="en-US" dirty="0" smtClean="0"/>
                        <a:t>4,000</a:t>
                      </a:r>
                      <a:endParaRPr lang="en-US" dirty="0"/>
                    </a:p>
                  </a:txBody>
                  <a:tcPr anchor="ctr"/>
                </a:tc>
                <a:tc>
                  <a:txBody>
                    <a:bodyPr/>
                    <a:lstStyle/>
                    <a:p>
                      <a:pPr algn="ctr"/>
                      <a:r>
                        <a:rPr lang="en-US" dirty="0" smtClean="0"/>
                        <a:t>500</a:t>
                      </a:r>
                      <a:endParaRPr lang="en-US" dirty="0"/>
                    </a:p>
                  </a:txBody>
                  <a:tcPr anchor="ctr"/>
                </a:tc>
              </a:tr>
            </a:tbl>
          </a:graphicData>
        </a:graphic>
      </p:graphicFrame>
    </p:spTree>
    <p:extLst>
      <p:ext uri="{BB962C8B-B14F-4D97-AF65-F5344CB8AC3E}">
        <p14:creationId xmlns:p14="http://schemas.microsoft.com/office/powerpoint/2010/main" val="238795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Total Cost (ATC)</a:t>
            </a:r>
            <a:endParaRPr lang="en-US" dirty="0"/>
          </a:p>
        </p:txBody>
      </p:sp>
      <p:sp>
        <p:nvSpPr>
          <p:cNvPr id="3" name="Content Placeholder 2"/>
          <p:cNvSpPr>
            <a:spLocks noGrp="1"/>
          </p:cNvSpPr>
          <p:nvPr>
            <p:ph idx="1"/>
          </p:nvPr>
        </p:nvSpPr>
        <p:spPr/>
        <p:txBody>
          <a:bodyPr>
            <a:normAutofit/>
          </a:bodyPr>
          <a:lstStyle/>
          <a:p>
            <a:r>
              <a:rPr lang="en-US" dirty="0"/>
              <a:t>The </a:t>
            </a:r>
            <a:r>
              <a:rPr lang="en-US" dirty="0" smtClean="0"/>
              <a:t>cost </a:t>
            </a:r>
            <a:r>
              <a:rPr lang="en-US" dirty="0"/>
              <a:t>to produce one unit of a good or </a:t>
            </a:r>
            <a:r>
              <a:rPr lang="en-US" dirty="0" smtClean="0"/>
              <a:t>service</a:t>
            </a:r>
          </a:p>
          <a:p>
            <a:r>
              <a:rPr lang="en-US" dirty="0" smtClean="0"/>
              <a:t>ATC = TC / Q</a:t>
            </a:r>
          </a:p>
          <a:p>
            <a:pPr lvl="1"/>
            <a:r>
              <a:rPr lang="en-US" dirty="0" smtClean="0"/>
              <a:t>You own a factory that produces sneakers. It costs you $1,000 to produce 500 pairs of sneakers. What is the average total cost?</a:t>
            </a:r>
          </a:p>
          <a:p>
            <a:pPr lvl="1"/>
            <a:r>
              <a:rPr lang="en-US" dirty="0" smtClean="0"/>
              <a:t>You produce televisions. The average total cost to produce a television is $100. If you produce 200 televisions, what is the total cost?</a:t>
            </a:r>
          </a:p>
          <a:p>
            <a:pPr lvl="1"/>
            <a:r>
              <a:rPr lang="en-US" dirty="0" smtClean="0"/>
              <a:t>Your company produces plates. The average total cost to produce a plate is $5. The total cost spent to produce plates is $3,000. How many plates does your company produce?</a:t>
            </a:r>
          </a:p>
        </p:txBody>
      </p:sp>
    </p:spTree>
    <p:extLst>
      <p:ext uri="{BB962C8B-B14F-4D97-AF65-F5344CB8AC3E}">
        <p14:creationId xmlns:p14="http://schemas.microsoft.com/office/powerpoint/2010/main" val="203099139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Costs</a:t>
            </a:r>
            <a:endParaRPr lang="en-US" dirty="0"/>
          </a:p>
        </p:txBody>
      </p:sp>
      <p:sp>
        <p:nvSpPr>
          <p:cNvPr id="4" name="Text Placeholder 3"/>
          <p:cNvSpPr>
            <a:spLocks noGrp="1"/>
          </p:cNvSpPr>
          <p:nvPr>
            <p:ph type="body" idx="1"/>
          </p:nvPr>
        </p:nvSpPr>
        <p:spPr/>
        <p:txBody>
          <a:bodyPr/>
          <a:lstStyle/>
          <a:p>
            <a:r>
              <a:rPr lang="en-US" dirty="0" smtClean="0"/>
              <a:t>Average Variable Costs (AVC)</a:t>
            </a:r>
            <a:endParaRPr lang="en-US" dirty="0"/>
          </a:p>
        </p:txBody>
      </p:sp>
      <p:sp>
        <p:nvSpPr>
          <p:cNvPr id="3" name="Content Placeholder 2"/>
          <p:cNvSpPr>
            <a:spLocks noGrp="1"/>
          </p:cNvSpPr>
          <p:nvPr>
            <p:ph sz="half" idx="2"/>
          </p:nvPr>
        </p:nvSpPr>
        <p:spPr/>
        <p:txBody>
          <a:bodyPr/>
          <a:lstStyle/>
          <a:p>
            <a:r>
              <a:rPr lang="en-US" dirty="0" smtClean="0"/>
              <a:t>The variable cost to produce one unit of a good or service</a:t>
            </a:r>
          </a:p>
          <a:p>
            <a:r>
              <a:rPr lang="en-US" dirty="0" smtClean="0"/>
              <a:t>AVC = TVC / Q</a:t>
            </a:r>
          </a:p>
          <a:p>
            <a:r>
              <a:rPr lang="en-US" dirty="0" smtClean="0"/>
              <a:t>Because TVC increase as you produce more, AVC changes as Q increases.</a:t>
            </a:r>
          </a:p>
        </p:txBody>
      </p:sp>
      <p:sp>
        <p:nvSpPr>
          <p:cNvPr id="5" name="Text Placeholder 4"/>
          <p:cNvSpPr>
            <a:spLocks noGrp="1"/>
          </p:cNvSpPr>
          <p:nvPr>
            <p:ph type="body" sz="quarter" idx="3"/>
          </p:nvPr>
        </p:nvSpPr>
        <p:spPr/>
        <p:txBody>
          <a:bodyPr/>
          <a:lstStyle/>
          <a:p>
            <a:r>
              <a:rPr lang="en-US" dirty="0" smtClean="0"/>
              <a:t>Average Fixed Costs (AFC)</a:t>
            </a:r>
            <a:endParaRPr lang="en-US" dirty="0"/>
          </a:p>
        </p:txBody>
      </p:sp>
      <p:sp>
        <p:nvSpPr>
          <p:cNvPr id="6" name="Content Placeholder 5"/>
          <p:cNvSpPr>
            <a:spLocks noGrp="1"/>
          </p:cNvSpPr>
          <p:nvPr>
            <p:ph sz="quarter" idx="4"/>
          </p:nvPr>
        </p:nvSpPr>
        <p:spPr/>
        <p:txBody>
          <a:bodyPr/>
          <a:lstStyle/>
          <a:p>
            <a:r>
              <a:rPr lang="en-US" dirty="0" smtClean="0"/>
              <a:t>The fixed cost to produce one unit of a good or service</a:t>
            </a:r>
          </a:p>
          <a:p>
            <a:r>
              <a:rPr lang="en-US" dirty="0" smtClean="0"/>
              <a:t>AFC = TFC / Q</a:t>
            </a:r>
          </a:p>
          <a:p>
            <a:r>
              <a:rPr lang="en-US" dirty="0" smtClean="0"/>
              <a:t>Because TFC is constant regardless of production, AFC always decreases as Q increases.</a:t>
            </a:r>
            <a:endParaRPr lang="en-US" dirty="0"/>
          </a:p>
        </p:txBody>
      </p:sp>
    </p:spTree>
    <p:extLst>
      <p:ext uri="{BB962C8B-B14F-4D97-AF65-F5344CB8AC3E}">
        <p14:creationId xmlns:p14="http://schemas.microsoft.com/office/powerpoint/2010/main" val="101429577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Costs (MC)</a:t>
            </a:r>
            <a:endParaRPr lang="en-US" dirty="0"/>
          </a:p>
        </p:txBody>
      </p:sp>
      <p:sp>
        <p:nvSpPr>
          <p:cNvPr id="3" name="Content Placeholder 2"/>
          <p:cNvSpPr>
            <a:spLocks noGrp="1"/>
          </p:cNvSpPr>
          <p:nvPr>
            <p:ph idx="1"/>
          </p:nvPr>
        </p:nvSpPr>
        <p:spPr/>
        <p:txBody>
          <a:bodyPr/>
          <a:lstStyle/>
          <a:p>
            <a:r>
              <a:rPr lang="en-US" dirty="0" smtClean="0"/>
              <a:t>The cost to produce the next unit of a good or service</a:t>
            </a:r>
          </a:p>
          <a:p>
            <a:r>
              <a:rPr lang="en-US" dirty="0" smtClean="0"/>
              <a:t>MC represents the supply curve</a:t>
            </a:r>
          </a:p>
          <a:p>
            <a:endParaRPr lang="en-US" dirty="0"/>
          </a:p>
        </p:txBody>
      </p:sp>
    </p:spTree>
    <p:extLst>
      <p:ext uri="{BB962C8B-B14F-4D97-AF65-F5344CB8AC3E}">
        <p14:creationId xmlns:p14="http://schemas.microsoft.com/office/powerpoint/2010/main" val="139095050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Why are the Cost Curves U-Shaped?</a:t>
            </a:r>
            <a:endParaRPr lang="en-US" dirty="0"/>
          </a:p>
        </p:txBody>
      </p:sp>
      <p:sp>
        <p:nvSpPr>
          <p:cNvPr id="5" name="Content Placeholder 4"/>
          <p:cNvSpPr>
            <a:spLocks noGrp="1"/>
          </p:cNvSpPr>
          <p:nvPr>
            <p:ph sz="half" idx="1"/>
          </p:nvPr>
        </p:nvSpPr>
        <p:spPr/>
        <p:txBody>
          <a:bodyPr/>
          <a:lstStyle/>
          <a:p>
            <a:r>
              <a:rPr lang="en-US" dirty="0" smtClean="0"/>
              <a:t>MC is U-shaped because of the law of diminishing marginal productivity.</a:t>
            </a:r>
          </a:p>
          <a:p>
            <a:r>
              <a:rPr lang="en-US" dirty="0" smtClean="0"/>
              <a:t>ATC is downward sloping when MC &lt; ATC.</a:t>
            </a:r>
          </a:p>
          <a:p>
            <a:r>
              <a:rPr lang="en-US" dirty="0" smtClean="0"/>
              <a:t>ATC is upward sloping when MC &gt; ATC.</a:t>
            </a:r>
          </a:p>
          <a:p>
            <a:endParaRPr lang="en-US" dirty="0"/>
          </a:p>
        </p:txBody>
      </p:sp>
      <p:sp>
        <p:nvSpPr>
          <p:cNvPr id="46" name="TextBox 45"/>
          <p:cNvSpPr txBox="1"/>
          <p:nvPr/>
        </p:nvSpPr>
        <p:spPr>
          <a:xfrm>
            <a:off x="4664183" y="2374822"/>
            <a:ext cx="433646" cy="530689"/>
          </a:xfrm>
          <a:prstGeom prst="rect">
            <a:avLst/>
          </a:prstGeom>
          <a:noFill/>
        </p:spPr>
        <p:txBody>
          <a:bodyPr wrap="none" rtlCol="0">
            <a:spAutoFit/>
          </a:bodyPr>
          <a:lstStyle/>
          <a:p>
            <a:r>
              <a:rPr lang="en-US" dirty="0" smtClean="0"/>
              <a:t>P</a:t>
            </a:r>
            <a:endParaRPr lang="en-US" dirty="0"/>
          </a:p>
        </p:txBody>
      </p:sp>
      <p:sp>
        <p:nvSpPr>
          <p:cNvPr id="47" name="TextBox 46"/>
          <p:cNvSpPr txBox="1"/>
          <p:nvPr/>
        </p:nvSpPr>
        <p:spPr>
          <a:xfrm>
            <a:off x="8500756" y="6331752"/>
            <a:ext cx="385744" cy="369332"/>
          </a:xfrm>
          <a:prstGeom prst="rect">
            <a:avLst/>
          </a:prstGeom>
          <a:noFill/>
        </p:spPr>
        <p:txBody>
          <a:bodyPr wrap="none" rtlCol="0">
            <a:spAutoFit/>
          </a:bodyPr>
          <a:lstStyle/>
          <a:p>
            <a:r>
              <a:rPr lang="en-US" dirty="0" smtClean="0"/>
              <a:t>Q</a:t>
            </a:r>
          </a:p>
        </p:txBody>
      </p:sp>
      <p:sp>
        <p:nvSpPr>
          <p:cNvPr id="61" name="TextBox 60"/>
          <p:cNvSpPr txBox="1"/>
          <p:nvPr/>
        </p:nvSpPr>
        <p:spPr>
          <a:xfrm>
            <a:off x="5377704" y="6331752"/>
            <a:ext cx="421931" cy="530689"/>
          </a:xfrm>
          <a:prstGeom prst="rect">
            <a:avLst/>
          </a:prstGeom>
          <a:noFill/>
        </p:spPr>
        <p:txBody>
          <a:bodyPr wrap="none" rtlCol="0">
            <a:spAutoFit/>
          </a:bodyPr>
          <a:lstStyle/>
          <a:p>
            <a:r>
              <a:rPr lang="en-US" dirty="0" smtClean="0"/>
              <a:t>1</a:t>
            </a:r>
            <a:endParaRPr lang="en-US" dirty="0"/>
          </a:p>
        </p:txBody>
      </p:sp>
      <p:sp>
        <p:nvSpPr>
          <p:cNvPr id="62" name="TextBox 61"/>
          <p:cNvSpPr txBox="1"/>
          <p:nvPr/>
        </p:nvSpPr>
        <p:spPr>
          <a:xfrm>
            <a:off x="5832958" y="6331752"/>
            <a:ext cx="421931" cy="530689"/>
          </a:xfrm>
          <a:prstGeom prst="rect">
            <a:avLst/>
          </a:prstGeom>
          <a:noFill/>
        </p:spPr>
        <p:txBody>
          <a:bodyPr wrap="none" rtlCol="0">
            <a:spAutoFit/>
          </a:bodyPr>
          <a:lstStyle/>
          <a:p>
            <a:r>
              <a:rPr lang="en-US" dirty="0"/>
              <a:t>2</a:t>
            </a:r>
          </a:p>
        </p:txBody>
      </p:sp>
      <p:sp>
        <p:nvSpPr>
          <p:cNvPr id="63" name="TextBox 62"/>
          <p:cNvSpPr txBox="1"/>
          <p:nvPr/>
        </p:nvSpPr>
        <p:spPr>
          <a:xfrm>
            <a:off x="6290641" y="6331752"/>
            <a:ext cx="421931" cy="530689"/>
          </a:xfrm>
          <a:prstGeom prst="rect">
            <a:avLst/>
          </a:prstGeom>
          <a:noFill/>
        </p:spPr>
        <p:txBody>
          <a:bodyPr wrap="none" rtlCol="0">
            <a:spAutoFit/>
          </a:bodyPr>
          <a:lstStyle/>
          <a:p>
            <a:r>
              <a:rPr lang="en-US" dirty="0" smtClean="0"/>
              <a:t>3</a:t>
            </a:r>
            <a:endParaRPr lang="en-US" dirty="0"/>
          </a:p>
        </p:txBody>
      </p:sp>
      <p:sp>
        <p:nvSpPr>
          <p:cNvPr id="64" name="TextBox 63"/>
          <p:cNvSpPr txBox="1"/>
          <p:nvPr/>
        </p:nvSpPr>
        <p:spPr>
          <a:xfrm>
            <a:off x="6766948" y="6331751"/>
            <a:ext cx="421931" cy="530689"/>
          </a:xfrm>
          <a:prstGeom prst="rect">
            <a:avLst/>
          </a:prstGeom>
          <a:noFill/>
        </p:spPr>
        <p:txBody>
          <a:bodyPr wrap="none" rtlCol="0">
            <a:spAutoFit/>
          </a:bodyPr>
          <a:lstStyle/>
          <a:p>
            <a:r>
              <a:rPr lang="en-US" dirty="0" smtClean="0"/>
              <a:t>4</a:t>
            </a:r>
            <a:endParaRPr lang="en-US" dirty="0"/>
          </a:p>
        </p:txBody>
      </p:sp>
      <p:sp>
        <p:nvSpPr>
          <p:cNvPr id="65" name="TextBox 64"/>
          <p:cNvSpPr txBox="1"/>
          <p:nvPr/>
        </p:nvSpPr>
        <p:spPr>
          <a:xfrm>
            <a:off x="8132711" y="6331752"/>
            <a:ext cx="421931" cy="530689"/>
          </a:xfrm>
          <a:prstGeom prst="rect">
            <a:avLst/>
          </a:prstGeom>
          <a:noFill/>
        </p:spPr>
        <p:txBody>
          <a:bodyPr wrap="none" rtlCol="0">
            <a:spAutoFit/>
          </a:bodyPr>
          <a:lstStyle/>
          <a:p>
            <a:r>
              <a:rPr lang="en-US" dirty="0" smtClean="0"/>
              <a:t>7</a:t>
            </a:r>
            <a:endParaRPr lang="en-US" dirty="0"/>
          </a:p>
        </p:txBody>
      </p:sp>
      <p:sp>
        <p:nvSpPr>
          <p:cNvPr id="66" name="TextBox 65"/>
          <p:cNvSpPr txBox="1"/>
          <p:nvPr/>
        </p:nvSpPr>
        <p:spPr>
          <a:xfrm>
            <a:off x="7691774" y="6348365"/>
            <a:ext cx="421931" cy="530689"/>
          </a:xfrm>
          <a:prstGeom prst="rect">
            <a:avLst/>
          </a:prstGeom>
          <a:noFill/>
        </p:spPr>
        <p:txBody>
          <a:bodyPr wrap="none" rtlCol="0">
            <a:spAutoFit/>
          </a:bodyPr>
          <a:lstStyle/>
          <a:p>
            <a:r>
              <a:rPr lang="en-US" dirty="0" smtClean="0"/>
              <a:t>6</a:t>
            </a:r>
            <a:endParaRPr lang="en-US" dirty="0"/>
          </a:p>
        </p:txBody>
      </p:sp>
      <p:sp>
        <p:nvSpPr>
          <p:cNvPr id="67" name="TextBox 66"/>
          <p:cNvSpPr txBox="1"/>
          <p:nvPr/>
        </p:nvSpPr>
        <p:spPr>
          <a:xfrm>
            <a:off x="7222202" y="6348365"/>
            <a:ext cx="421931" cy="530689"/>
          </a:xfrm>
          <a:prstGeom prst="rect">
            <a:avLst/>
          </a:prstGeom>
          <a:noFill/>
        </p:spPr>
        <p:txBody>
          <a:bodyPr wrap="none" rtlCol="0">
            <a:spAutoFit/>
          </a:bodyPr>
          <a:lstStyle/>
          <a:p>
            <a:r>
              <a:rPr lang="en-US" dirty="0" smtClean="0"/>
              <a:t>5</a:t>
            </a:r>
            <a:endParaRPr lang="en-US" dirty="0"/>
          </a:p>
        </p:txBody>
      </p:sp>
      <p:sp>
        <p:nvSpPr>
          <p:cNvPr id="68" name="TextBox 67"/>
          <p:cNvSpPr txBox="1"/>
          <p:nvPr/>
        </p:nvSpPr>
        <p:spPr>
          <a:xfrm>
            <a:off x="4642805" y="5666786"/>
            <a:ext cx="421931" cy="530689"/>
          </a:xfrm>
          <a:prstGeom prst="rect">
            <a:avLst/>
          </a:prstGeom>
          <a:noFill/>
        </p:spPr>
        <p:txBody>
          <a:bodyPr wrap="none" rtlCol="0">
            <a:spAutoFit/>
          </a:bodyPr>
          <a:lstStyle/>
          <a:p>
            <a:r>
              <a:rPr lang="en-US" dirty="0" smtClean="0"/>
              <a:t>1</a:t>
            </a:r>
            <a:endParaRPr lang="en-US" dirty="0"/>
          </a:p>
        </p:txBody>
      </p:sp>
      <p:sp>
        <p:nvSpPr>
          <p:cNvPr id="69" name="TextBox 68"/>
          <p:cNvSpPr txBox="1"/>
          <p:nvPr/>
        </p:nvSpPr>
        <p:spPr>
          <a:xfrm>
            <a:off x="4644216" y="5232284"/>
            <a:ext cx="421931" cy="530689"/>
          </a:xfrm>
          <a:prstGeom prst="rect">
            <a:avLst/>
          </a:prstGeom>
          <a:noFill/>
        </p:spPr>
        <p:txBody>
          <a:bodyPr wrap="none" rtlCol="0">
            <a:spAutoFit/>
          </a:bodyPr>
          <a:lstStyle/>
          <a:p>
            <a:r>
              <a:rPr lang="en-US" dirty="0"/>
              <a:t>2</a:t>
            </a:r>
          </a:p>
        </p:txBody>
      </p:sp>
      <p:sp>
        <p:nvSpPr>
          <p:cNvPr id="70" name="TextBox 69"/>
          <p:cNvSpPr txBox="1"/>
          <p:nvPr/>
        </p:nvSpPr>
        <p:spPr>
          <a:xfrm>
            <a:off x="4642805" y="4876994"/>
            <a:ext cx="421931" cy="530689"/>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4644216" y="4471278"/>
            <a:ext cx="421931" cy="530689"/>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4658751" y="4047185"/>
            <a:ext cx="421931" cy="530689"/>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4671488" y="3642286"/>
            <a:ext cx="421931" cy="530689"/>
          </a:xfrm>
          <a:prstGeom prst="rect">
            <a:avLst/>
          </a:prstGeom>
          <a:noFill/>
        </p:spPr>
        <p:txBody>
          <a:bodyPr wrap="none" rtlCol="0">
            <a:spAutoFit/>
          </a:bodyPr>
          <a:lstStyle/>
          <a:p>
            <a:r>
              <a:rPr lang="en-US" dirty="0" smtClean="0"/>
              <a:t>6</a:t>
            </a:r>
            <a:endParaRPr lang="en-US" dirty="0"/>
          </a:p>
        </p:txBody>
      </p:sp>
      <p:sp>
        <p:nvSpPr>
          <p:cNvPr id="74" name="TextBox 73"/>
          <p:cNvSpPr txBox="1"/>
          <p:nvPr/>
        </p:nvSpPr>
        <p:spPr>
          <a:xfrm>
            <a:off x="4675898" y="3237387"/>
            <a:ext cx="421931" cy="530689"/>
          </a:xfrm>
          <a:prstGeom prst="rect">
            <a:avLst/>
          </a:prstGeom>
          <a:noFill/>
        </p:spPr>
        <p:txBody>
          <a:bodyPr wrap="none" rtlCol="0">
            <a:spAutoFit/>
          </a:bodyPr>
          <a:lstStyle/>
          <a:p>
            <a:r>
              <a:rPr lang="en-US" dirty="0" smtClean="0"/>
              <a:t>7</a:t>
            </a:r>
            <a:endParaRPr lang="en-US" dirty="0"/>
          </a:p>
        </p:txBody>
      </p:sp>
      <p:sp>
        <p:nvSpPr>
          <p:cNvPr id="75" name="TextBox 74"/>
          <p:cNvSpPr txBox="1"/>
          <p:nvPr/>
        </p:nvSpPr>
        <p:spPr>
          <a:xfrm>
            <a:off x="4670637" y="2822873"/>
            <a:ext cx="421931" cy="530689"/>
          </a:xfrm>
          <a:prstGeom prst="rect">
            <a:avLst/>
          </a:prstGeom>
          <a:noFill/>
        </p:spPr>
        <p:txBody>
          <a:bodyPr wrap="none" rtlCol="0">
            <a:spAutoFit/>
          </a:bodyPr>
          <a:lstStyle/>
          <a:p>
            <a:r>
              <a:rPr lang="en-US" dirty="0" smtClean="0"/>
              <a:t>8</a:t>
            </a:r>
            <a:endParaRPr lang="en-US" dirty="0"/>
          </a:p>
        </p:txBody>
      </p:sp>
      <p:sp>
        <p:nvSpPr>
          <p:cNvPr id="76" name="Freeform 75"/>
          <p:cNvSpPr/>
          <p:nvPr/>
        </p:nvSpPr>
        <p:spPr>
          <a:xfrm>
            <a:off x="5074347"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TextBox 76"/>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78" name="Freeform 77"/>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Freeform 79"/>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TextBox 80"/>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82" name="TextBox 81"/>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cxnSp>
        <p:nvCxnSpPr>
          <p:cNvPr id="83" name="Straight Connector 82"/>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334063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ATC = AFC + AVC</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5749392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4642805" y="2226815"/>
            <a:ext cx="4243695" cy="4652239"/>
            <a:chOff x="2572681" y="2226815"/>
            <a:chExt cx="4243695" cy="4652239"/>
          </a:xfrm>
        </p:grpSpPr>
        <p:cxnSp>
          <p:nvCxnSpPr>
            <p:cNvPr id="4" name="Straight Connector 3"/>
            <p:cNvCxnSpPr/>
            <p:nvPr/>
          </p:nvCxnSpPr>
          <p:spPr>
            <a:xfrm rot="5400000" flipH="1">
              <a:off x="4438877"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a:off x="1683872"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flipH="1">
              <a:off x="2139126"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4059" y="2374822"/>
              <a:ext cx="433646" cy="530689"/>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6430632" y="6331752"/>
              <a:ext cx="385744" cy="369332"/>
            </a:xfrm>
            <a:prstGeom prst="rect">
              <a:avLst/>
            </a:prstGeom>
            <a:noFill/>
          </p:spPr>
          <p:txBody>
            <a:bodyPr wrap="none" rtlCol="0">
              <a:spAutoFit/>
            </a:bodyPr>
            <a:lstStyle/>
            <a:p>
              <a:r>
                <a:rPr lang="en-US" dirty="0" smtClean="0"/>
                <a:t>Q</a:t>
              </a:r>
            </a:p>
          </p:txBody>
        </p:sp>
        <p:sp>
          <p:nvSpPr>
            <p:cNvPr id="13" name="TextBox 12"/>
            <p:cNvSpPr txBox="1"/>
            <p:nvPr/>
          </p:nvSpPr>
          <p:spPr>
            <a:xfrm>
              <a:off x="3556035" y="2226815"/>
              <a:ext cx="2133918" cy="369332"/>
            </a:xfrm>
            <a:prstGeom prst="rect">
              <a:avLst/>
            </a:prstGeom>
            <a:noFill/>
          </p:spPr>
          <p:txBody>
            <a:bodyPr wrap="none" rtlCol="0">
              <a:spAutoFit/>
            </a:bodyPr>
            <a:lstStyle/>
            <a:p>
              <a:pPr algn="ctr"/>
              <a:r>
                <a:rPr lang="en-US" dirty="0" smtClean="0"/>
                <a:t>Sandwich Market</a:t>
              </a:r>
              <a:endParaRPr lang="en-US" dirty="0"/>
            </a:p>
          </p:txBody>
        </p:sp>
        <p:cxnSp>
          <p:nvCxnSpPr>
            <p:cNvPr id="14" name="Straight Connector 13"/>
            <p:cNvCxnSpPr/>
            <p:nvPr/>
          </p:nvCxnSpPr>
          <p:spPr>
            <a:xfrm flipH="1">
              <a:off x="3004224" y="4717429"/>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994612" y="43125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994612" y="39076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994612" y="35027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994612" y="3097832"/>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970053" y="59321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994612" y="5527227"/>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2617860"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a:off x="3073114"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a:off x="3528369"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a:off x="3983623"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004224" y="5122328"/>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307580" y="6331752"/>
              <a:ext cx="421931" cy="530689"/>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3762834" y="6331752"/>
              <a:ext cx="421931" cy="530689"/>
            </a:xfrm>
            <a:prstGeom prst="rect">
              <a:avLst/>
            </a:prstGeom>
            <a:noFill/>
          </p:spPr>
          <p:txBody>
            <a:bodyPr wrap="none" rtlCol="0">
              <a:spAutoFit/>
            </a:bodyPr>
            <a:lstStyle/>
            <a:p>
              <a:r>
                <a:rPr lang="en-US" dirty="0"/>
                <a:t>2</a:t>
              </a:r>
            </a:p>
          </p:txBody>
        </p:sp>
        <p:sp>
          <p:nvSpPr>
            <p:cNvPr id="30" name="TextBox 29"/>
            <p:cNvSpPr txBox="1"/>
            <p:nvPr/>
          </p:nvSpPr>
          <p:spPr>
            <a:xfrm>
              <a:off x="4220517" y="6331752"/>
              <a:ext cx="421931" cy="530689"/>
            </a:xfrm>
            <a:prstGeom prst="rect">
              <a:avLst/>
            </a:prstGeom>
            <a:noFill/>
          </p:spPr>
          <p:txBody>
            <a:bodyPr wrap="none" rtlCol="0">
              <a:spAutoFit/>
            </a:bodyPr>
            <a:lstStyle/>
            <a:p>
              <a:r>
                <a:rPr lang="en-US" dirty="0" smtClean="0"/>
                <a:t>3</a:t>
              </a:r>
              <a:endParaRPr lang="en-US" dirty="0"/>
            </a:p>
          </p:txBody>
        </p:sp>
        <p:sp>
          <p:nvSpPr>
            <p:cNvPr id="31" name="TextBox 30"/>
            <p:cNvSpPr txBox="1"/>
            <p:nvPr/>
          </p:nvSpPr>
          <p:spPr>
            <a:xfrm>
              <a:off x="4696824" y="6331751"/>
              <a:ext cx="421931" cy="530689"/>
            </a:xfrm>
            <a:prstGeom prst="rect">
              <a:avLst/>
            </a:prstGeom>
            <a:noFill/>
          </p:spPr>
          <p:txBody>
            <a:bodyPr wrap="none" rtlCol="0">
              <a:spAutoFit/>
            </a:bodyPr>
            <a:lstStyle/>
            <a:p>
              <a:r>
                <a:rPr lang="en-US" dirty="0" smtClean="0"/>
                <a:t>4</a:t>
              </a:r>
              <a:endParaRPr lang="en-US" dirty="0"/>
            </a:p>
          </p:txBody>
        </p:sp>
        <p:sp>
          <p:nvSpPr>
            <p:cNvPr id="32" name="TextBox 31"/>
            <p:cNvSpPr txBox="1"/>
            <p:nvPr/>
          </p:nvSpPr>
          <p:spPr>
            <a:xfrm>
              <a:off x="6062587" y="6331752"/>
              <a:ext cx="421931" cy="530689"/>
            </a:xfrm>
            <a:prstGeom prst="rect">
              <a:avLst/>
            </a:prstGeom>
            <a:noFill/>
          </p:spPr>
          <p:txBody>
            <a:bodyPr wrap="none" rtlCol="0">
              <a:spAutoFit/>
            </a:bodyPr>
            <a:lstStyle/>
            <a:p>
              <a:r>
                <a:rPr lang="en-US" dirty="0" smtClean="0"/>
                <a:t>7</a:t>
              </a:r>
              <a:endParaRPr lang="en-US" dirty="0"/>
            </a:p>
          </p:txBody>
        </p:sp>
        <p:sp>
          <p:nvSpPr>
            <p:cNvPr id="33" name="TextBox 32"/>
            <p:cNvSpPr txBox="1"/>
            <p:nvPr/>
          </p:nvSpPr>
          <p:spPr>
            <a:xfrm>
              <a:off x="5621650" y="6348365"/>
              <a:ext cx="421931" cy="530689"/>
            </a:xfrm>
            <a:prstGeom prst="rect">
              <a:avLst/>
            </a:prstGeom>
            <a:noFill/>
          </p:spPr>
          <p:txBody>
            <a:bodyPr wrap="none" rtlCol="0">
              <a:spAutoFit/>
            </a:bodyPr>
            <a:lstStyle/>
            <a:p>
              <a:r>
                <a:rPr lang="en-US" dirty="0" smtClean="0"/>
                <a:t>6</a:t>
              </a:r>
              <a:endParaRPr lang="en-US" dirty="0"/>
            </a:p>
          </p:txBody>
        </p:sp>
        <p:sp>
          <p:nvSpPr>
            <p:cNvPr id="34" name="TextBox 33"/>
            <p:cNvSpPr txBox="1"/>
            <p:nvPr/>
          </p:nvSpPr>
          <p:spPr>
            <a:xfrm>
              <a:off x="5152078" y="6348365"/>
              <a:ext cx="421931" cy="530689"/>
            </a:xfrm>
            <a:prstGeom prst="rect">
              <a:avLst/>
            </a:prstGeom>
            <a:noFill/>
          </p:spPr>
          <p:txBody>
            <a:bodyPr wrap="none" rtlCol="0">
              <a:spAutoFit/>
            </a:bodyPr>
            <a:lstStyle/>
            <a:p>
              <a:r>
                <a:rPr lang="en-US" dirty="0" smtClean="0"/>
                <a:t>5</a:t>
              </a:r>
              <a:endParaRPr lang="en-US" dirty="0"/>
            </a:p>
          </p:txBody>
        </p:sp>
        <p:sp>
          <p:nvSpPr>
            <p:cNvPr id="35" name="TextBox 34"/>
            <p:cNvSpPr txBox="1"/>
            <p:nvPr/>
          </p:nvSpPr>
          <p:spPr>
            <a:xfrm>
              <a:off x="2572681" y="5666786"/>
              <a:ext cx="421931" cy="530689"/>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74092" y="5232284"/>
              <a:ext cx="421931" cy="530689"/>
            </a:xfrm>
            <a:prstGeom prst="rect">
              <a:avLst/>
            </a:prstGeom>
            <a:noFill/>
          </p:spPr>
          <p:txBody>
            <a:bodyPr wrap="none" rtlCol="0">
              <a:spAutoFit/>
            </a:bodyPr>
            <a:lstStyle/>
            <a:p>
              <a:r>
                <a:rPr lang="en-US" dirty="0"/>
                <a:t>2</a:t>
              </a:r>
            </a:p>
          </p:txBody>
        </p:sp>
        <p:sp>
          <p:nvSpPr>
            <p:cNvPr id="37" name="TextBox 36"/>
            <p:cNvSpPr txBox="1"/>
            <p:nvPr/>
          </p:nvSpPr>
          <p:spPr>
            <a:xfrm>
              <a:off x="2572681" y="4876994"/>
              <a:ext cx="421931" cy="530689"/>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2574092" y="4471278"/>
              <a:ext cx="421931" cy="530689"/>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2588627" y="4047185"/>
              <a:ext cx="421931" cy="530689"/>
            </a:xfrm>
            <a:prstGeom prst="rect">
              <a:avLst/>
            </a:prstGeom>
            <a:noFill/>
          </p:spPr>
          <p:txBody>
            <a:bodyPr wrap="none" rtlCol="0">
              <a:spAutoFit/>
            </a:bodyPr>
            <a:lstStyle/>
            <a:p>
              <a:r>
                <a:rPr lang="en-US" dirty="0" smtClean="0"/>
                <a:t>5</a:t>
              </a:r>
              <a:endParaRPr lang="en-US" dirty="0"/>
            </a:p>
          </p:txBody>
        </p:sp>
        <p:sp>
          <p:nvSpPr>
            <p:cNvPr id="40" name="TextBox 39"/>
            <p:cNvSpPr txBox="1"/>
            <p:nvPr/>
          </p:nvSpPr>
          <p:spPr>
            <a:xfrm>
              <a:off x="2601364" y="3642286"/>
              <a:ext cx="421931" cy="530689"/>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2605774" y="3237387"/>
              <a:ext cx="421931" cy="530689"/>
            </a:xfrm>
            <a:prstGeom prst="rect">
              <a:avLst/>
            </a:prstGeom>
            <a:noFill/>
          </p:spPr>
          <p:txBody>
            <a:bodyPr wrap="none" rtlCol="0">
              <a:spAutoFit/>
            </a:bodyPr>
            <a:lstStyle/>
            <a:p>
              <a:r>
                <a:rPr lang="en-US" dirty="0" smtClean="0"/>
                <a:t>7</a:t>
              </a:r>
              <a:endParaRPr lang="en-US" dirty="0"/>
            </a:p>
          </p:txBody>
        </p:sp>
        <p:sp>
          <p:nvSpPr>
            <p:cNvPr id="42" name="TextBox 41"/>
            <p:cNvSpPr txBox="1"/>
            <p:nvPr/>
          </p:nvSpPr>
          <p:spPr>
            <a:xfrm>
              <a:off x="2600513" y="2822873"/>
              <a:ext cx="421931" cy="530689"/>
            </a:xfrm>
            <a:prstGeom prst="rect">
              <a:avLst/>
            </a:prstGeom>
            <a:noFill/>
          </p:spPr>
          <p:txBody>
            <a:bodyPr wrap="none" rtlCol="0">
              <a:spAutoFit/>
            </a:bodyPr>
            <a:lstStyle/>
            <a:p>
              <a:r>
                <a:rPr lang="en-US" dirty="0" smtClean="0"/>
                <a:t>8</a:t>
              </a:r>
              <a:endParaRPr lang="en-US" dirty="0"/>
            </a:p>
          </p:txBody>
        </p:sp>
        <p:sp>
          <p:nvSpPr>
            <p:cNvPr id="44" name="Freeform 43"/>
            <p:cNvSpPr/>
            <p:nvPr/>
          </p:nvSpPr>
          <p:spPr>
            <a:xfrm>
              <a:off x="3004223"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60" name="Rectangle 59"/>
          <p:cNvSpPr/>
          <p:nvPr/>
        </p:nvSpPr>
        <p:spPr>
          <a:xfrm>
            <a:off x="5097829" y="3509474"/>
            <a:ext cx="1796062" cy="2822278"/>
          </a:xfrm>
          <a:prstGeom prst="rect">
            <a:avLst/>
          </a:prstGeom>
          <a:solidFill>
            <a:schemeClr val="accent3">
              <a:alpha val="4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5080682" y="3913927"/>
            <a:ext cx="1827646" cy="2417825"/>
          </a:xfrm>
          <a:prstGeom prst="rect">
            <a:avLst/>
          </a:prstGeom>
          <a:solidFill>
            <a:schemeClr val="accent1">
              <a:shade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Economic Profit</a:t>
            </a:r>
            <a:endParaRPr lang="en-US" dirty="0"/>
          </a:p>
        </p:txBody>
      </p:sp>
      <p:sp>
        <p:nvSpPr>
          <p:cNvPr id="57" name="Content Placeholder 56"/>
          <p:cNvSpPr>
            <a:spLocks noGrp="1"/>
          </p:cNvSpPr>
          <p:nvPr>
            <p:ph sz="half" idx="1"/>
          </p:nvPr>
        </p:nvSpPr>
        <p:spPr/>
        <p:txBody>
          <a:bodyPr/>
          <a:lstStyle/>
          <a:p>
            <a:pPr marL="0" indent="0">
              <a:buNone/>
            </a:pPr>
            <a:r>
              <a:rPr lang="en-US" dirty="0" smtClean="0"/>
              <a:t>Given the cost curves to the right and that the price of a sandwich is $7, calculate the following</a:t>
            </a:r>
          </a:p>
          <a:p>
            <a:pPr lvl="1"/>
            <a:r>
              <a:rPr lang="en-US" dirty="0" smtClean="0"/>
              <a:t>Total Revenue</a:t>
            </a:r>
          </a:p>
          <a:p>
            <a:pPr lvl="1"/>
            <a:r>
              <a:rPr lang="en-US" dirty="0" smtClean="0"/>
              <a:t>Total Cost</a:t>
            </a:r>
          </a:p>
          <a:p>
            <a:pPr lvl="1"/>
            <a:r>
              <a:rPr lang="en-US" dirty="0" smtClean="0"/>
              <a:t>Total Profit</a:t>
            </a:r>
            <a:endParaRPr lang="en-US" dirty="0"/>
          </a:p>
        </p:txBody>
      </p:sp>
      <p:cxnSp>
        <p:nvCxnSpPr>
          <p:cNvPr id="7" name="Straight Connector 6"/>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12" name="TextBox 11"/>
          <p:cNvSpPr txBox="1"/>
          <p:nvPr/>
        </p:nvSpPr>
        <p:spPr>
          <a:xfrm>
            <a:off x="8521167" y="3319925"/>
            <a:ext cx="321272" cy="369332"/>
          </a:xfrm>
          <a:prstGeom prst="rect">
            <a:avLst/>
          </a:prstGeom>
          <a:noFill/>
        </p:spPr>
        <p:txBody>
          <a:bodyPr wrap="none" rtlCol="0">
            <a:spAutoFit/>
          </a:bodyPr>
          <a:lstStyle/>
          <a:p>
            <a:r>
              <a:rPr lang="en-US" dirty="0"/>
              <a:t>P</a:t>
            </a:r>
          </a:p>
        </p:txBody>
      </p:sp>
      <p:cxnSp>
        <p:nvCxnSpPr>
          <p:cNvPr id="26" name="Straight Connector 25"/>
          <p:cNvCxnSpPr/>
          <p:nvPr/>
        </p:nvCxnSpPr>
        <p:spPr>
          <a:xfrm>
            <a:off x="6908328" y="3520126"/>
            <a:ext cx="1" cy="281162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074348" y="3509474"/>
            <a:ext cx="342827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TextBox 54"/>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56" name="TextBox 55"/>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cxnSp>
        <p:nvCxnSpPr>
          <p:cNvPr id="61" name="Straight Connector 60"/>
          <p:cNvCxnSpPr/>
          <p:nvPr/>
        </p:nvCxnSpPr>
        <p:spPr>
          <a:xfrm flipH="1" flipV="1">
            <a:off x="5052813" y="3905445"/>
            <a:ext cx="1855516" cy="848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11679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nodeType="clickEffect">
                                  <p:stCondLst>
                                    <p:cond delay="0"/>
                                  </p:stCondLst>
                                  <p:childTnLst>
                                    <p:animClr clrSpc="rgb" dir="cw">
                                      <p:cBhvr override="childStyle">
                                        <p:cTn id="11" dur="500" fill="hold"/>
                                        <p:tgtEl>
                                          <p:spTgt spid="57">
                                            <p:txEl>
                                              <p:pRg st="1" end="1"/>
                                            </p:txEl>
                                          </p:spTgt>
                                        </p:tgtEl>
                                        <p:attrNameLst>
                                          <p:attrName>style.color</p:attrName>
                                        </p:attrNameLst>
                                      </p:cBhvr>
                                      <p:to>
                                        <a:srgbClr val="FFFF00"/>
                                      </p:to>
                                    </p:animClr>
                                  </p:childTnLst>
                                </p:cTn>
                              </p:par>
                              <p:par>
                                <p:cTn id="12" presetID="22" presetClass="entr" presetSubtype="1"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up)">
                                      <p:cBhvr>
                                        <p:cTn id="14" dur="500"/>
                                        <p:tgtEl>
                                          <p:spTgt spid="26"/>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up)">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500" fill="hold"/>
                                        <p:tgtEl>
                                          <p:spTgt spid="57">
                                            <p:txEl>
                                              <p:pRg st="2" end="2"/>
                                            </p:txEl>
                                          </p:spTgt>
                                        </p:tgtEl>
                                        <p:attrNameLst>
                                          <p:attrName>style.color</p:attrName>
                                        </p:attrNameLst>
                                      </p:cBhvr>
                                      <p:to>
                                        <a:schemeClr val="accent1"/>
                                      </p:to>
                                    </p:animClr>
                                  </p:childTnLst>
                                </p:cTn>
                              </p:par>
                              <p:par>
                                <p:cTn id="23" presetID="22" presetClass="entr" presetSubtype="8"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wipe(left)">
                                      <p:cBhvr>
                                        <p:cTn id="25" dur="500"/>
                                        <p:tgtEl>
                                          <p:spTgt spid="61"/>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up)">
                                      <p:cBhvr>
                                        <p:cTn id="2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sz="half" idx="1"/>
          </p:nvPr>
        </p:nvSpPr>
        <p:spPr/>
        <p:txBody>
          <a:bodyPr>
            <a:normAutofit/>
          </a:bodyPr>
          <a:lstStyle/>
          <a:p>
            <a:r>
              <a:rPr lang="en-US" dirty="0"/>
              <a:t>EX: You have $200. You only buy food and fun. Food costs $5. Fun costs $10. Define your budget constraint</a:t>
            </a:r>
            <a:r>
              <a:rPr lang="en-US" dirty="0" smtClean="0"/>
              <a:t>.</a:t>
            </a:r>
          </a:p>
          <a:p>
            <a:r>
              <a:rPr lang="en-US" dirty="0" smtClean="0"/>
              <a:t>Slope represents the OC</a:t>
            </a:r>
          </a:p>
          <a:p>
            <a:pPr lvl="1"/>
            <a:r>
              <a:rPr lang="en-US" dirty="0" err="1" smtClean="0"/>
              <a:t>OC</a:t>
            </a:r>
            <a:r>
              <a:rPr lang="en-US" baseline="-25000" dirty="0" err="1" smtClean="0"/>
              <a:t>Fun</a:t>
            </a:r>
            <a:r>
              <a:rPr lang="en-US" dirty="0" smtClean="0"/>
              <a:t> = </a:t>
            </a:r>
            <a:r>
              <a:rPr lang="en-US" dirty="0" err="1" smtClean="0"/>
              <a:t>P</a:t>
            </a:r>
            <a:r>
              <a:rPr lang="en-US" baseline="-25000" dirty="0" err="1" smtClean="0"/>
              <a:t>Fun</a:t>
            </a:r>
            <a:r>
              <a:rPr lang="en-US" dirty="0" smtClean="0"/>
              <a:t> / </a:t>
            </a:r>
            <a:r>
              <a:rPr lang="en-US" dirty="0" err="1" smtClean="0"/>
              <a:t>P</a:t>
            </a:r>
            <a:r>
              <a:rPr lang="en-US" baseline="-25000" dirty="0" err="1" smtClean="0"/>
              <a:t>Food</a:t>
            </a:r>
            <a:endParaRPr lang="en-US" baseline="-25000" dirty="0" smtClean="0"/>
          </a:p>
          <a:p>
            <a:pPr lvl="2"/>
            <a:r>
              <a:rPr lang="en-US" dirty="0" err="1" smtClean="0"/>
              <a:t>OC</a:t>
            </a:r>
            <a:r>
              <a:rPr lang="en-US" baseline="-25000" dirty="0" err="1" smtClean="0"/>
              <a:t>Fun</a:t>
            </a:r>
            <a:r>
              <a:rPr lang="en-US" dirty="0" smtClean="0"/>
              <a:t>= 10/5 = 2 food</a:t>
            </a:r>
          </a:p>
          <a:p>
            <a:pPr lvl="1"/>
            <a:r>
              <a:rPr lang="en-US" dirty="0" err="1"/>
              <a:t>OC</a:t>
            </a:r>
            <a:r>
              <a:rPr lang="en-US" baseline="-25000" dirty="0" err="1"/>
              <a:t>Fun</a:t>
            </a:r>
            <a:r>
              <a:rPr lang="en-US" dirty="0"/>
              <a:t> = </a:t>
            </a:r>
            <a:r>
              <a:rPr lang="en-US" dirty="0" err="1" smtClean="0"/>
              <a:t>Q</a:t>
            </a:r>
            <a:r>
              <a:rPr lang="en-US" baseline="-25000" dirty="0" err="1" smtClean="0"/>
              <a:t>Food</a:t>
            </a:r>
            <a:r>
              <a:rPr lang="en-US" dirty="0" smtClean="0"/>
              <a:t> </a:t>
            </a:r>
            <a:r>
              <a:rPr lang="en-US" dirty="0"/>
              <a:t>/ </a:t>
            </a:r>
            <a:r>
              <a:rPr lang="en-US" dirty="0" err="1" smtClean="0"/>
              <a:t>Q</a:t>
            </a:r>
            <a:r>
              <a:rPr lang="en-US" baseline="-25000" dirty="0" err="1" smtClean="0"/>
              <a:t>Fun</a:t>
            </a:r>
            <a:endParaRPr lang="en-US" baseline="-25000" dirty="0"/>
          </a:p>
          <a:p>
            <a:pPr lvl="2"/>
            <a:r>
              <a:rPr lang="en-US" dirty="0" err="1" smtClean="0"/>
              <a:t>OC</a:t>
            </a:r>
            <a:r>
              <a:rPr lang="en-US" baseline="-25000" dirty="0" err="1" smtClean="0"/>
              <a:t>Fun</a:t>
            </a:r>
            <a:r>
              <a:rPr lang="en-US" dirty="0" smtClean="0"/>
              <a:t>=40/20= </a:t>
            </a:r>
            <a:r>
              <a:rPr lang="en-US" dirty="0"/>
              <a:t>2 food</a:t>
            </a:r>
          </a:p>
          <a:p>
            <a:pPr lvl="1"/>
            <a:endParaRPr lang="en-US" baseline="-25000" dirty="0" smtClean="0"/>
          </a:p>
          <a:p>
            <a:pPr marL="0" indent="0">
              <a:buNone/>
            </a:pPr>
            <a:endParaRPr lang="en-US" dirty="0" smtClean="0"/>
          </a:p>
          <a:p>
            <a:endParaRPr lang="en-US" dirty="0" smtClean="0"/>
          </a:p>
          <a:p>
            <a:endParaRPr lang="en-US" dirty="0"/>
          </a:p>
        </p:txBody>
      </p:sp>
      <p:sp>
        <p:nvSpPr>
          <p:cNvPr id="5" name="Freeform 4"/>
          <p:cNvSpPr/>
          <p:nvPr/>
        </p:nvSpPr>
        <p:spPr>
          <a:xfrm>
            <a:off x="4997759"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436955"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156800" y="6092309"/>
            <a:ext cx="577690" cy="369332"/>
          </a:xfrm>
          <a:prstGeom prst="rect">
            <a:avLst/>
          </a:prstGeom>
          <a:noFill/>
        </p:spPr>
        <p:txBody>
          <a:bodyPr wrap="none" rtlCol="0">
            <a:spAutoFit/>
          </a:bodyPr>
          <a:lstStyle/>
          <a:p>
            <a:r>
              <a:rPr lang="en-US" dirty="0" smtClean="0"/>
              <a:t>Fun</a:t>
            </a:r>
            <a:endParaRPr lang="en-US" dirty="0"/>
          </a:p>
        </p:txBody>
      </p:sp>
      <p:cxnSp>
        <p:nvCxnSpPr>
          <p:cNvPr id="9" name="Straight Connector 8"/>
          <p:cNvCxnSpPr/>
          <p:nvPr/>
        </p:nvCxnSpPr>
        <p:spPr>
          <a:xfrm>
            <a:off x="4997759" y="3117648"/>
            <a:ext cx="1566953" cy="2936197"/>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89355" y="2932629"/>
            <a:ext cx="440520" cy="369332"/>
          </a:xfrm>
          <a:prstGeom prst="rect">
            <a:avLst/>
          </a:prstGeom>
          <a:noFill/>
        </p:spPr>
        <p:txBody>
          <a:bodyPr wrap="none" rtlCol="0">
            <a:spAutoFit/>
          </a:bodyPr>
          <a:lstStyle/>
          <a:p>
            <a:r>
              <a:rPr lang="en-US" dirty="0" smtClean="0"/>
              <a:t>40</a:t>
            </a:r>
            <a:endParaRPr lang="en-US" dirty="0"/>
          </a:p>
        </p:txBody>
      </p:sp>
      <p:sp>
        <p:nvSpPr>
          <p:cNvPr id="11" name="TextBox 10"/>
          <p:cNvSpPr txBox="1"/>
          <p:nvPr/>
        </p:nvSpPr>
        <p:spPr>
          <a:xfrm>
            <a:off x="6344452" y="6009477"/>
            <a:ext cx="440520" cy="369332"/>
          </a:xfrm>
          <a:prstGeom prst="rect">
            <a:avLst/>
          </a:prstGeom>
          <a:noFill/>
        </p:spPr>
        <p:txBody>
          <a:bodyPr wrap="none" rtlCol="0">
            <a:spAutoFit/>
          </a:bodyPr>
          <a:lstStyle/>
          <a:p>
            <a:r>
              <a:rPr lang="en-US" dirty="0"/>
              <a:t>2</a:t>
            </a:r>
            <a:r>
              <a:rPr lang="en-US" dirty="0" smtClean="0"/>
              <a:t>0</a:t>
            </a:r>
            <a:endParaRPr lang="en-US" dirty="0"/>
          </a:p>
        </p:txBody>
      </p:sp>
    </p:spTree>
    <p:extLst>
      <p:ext uri="{BB962C8B-B14F-4D97-AF65-F5344CB8AC3E}">
        <p14:creationId xmlns:p14="http://schemas.microsoft.com/office/powerpoint/2010/main" val="38297258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4642805" y="2226815"/>
            <a:ext cx="4243695" cy="4652239"/>
            <a:chOff x="2572681" y="2226815"/>
            <a:chExt cx="4243695" cy="4652239"/>
          </a:xfrm>
        </p:grpSpPr>
        <p:cxnSp>
          <p:nvCxnSpPr>
            <p:cNvPr id="4" name="Straight Connector 3"/>
            <p:cNvCxnSpPr/>
            <p:nvPr/>
          </p:nvCxnSpPr>
          <p:spPr>
            <a:xfrm rot="5400000" flipH="1">
              <a:off x="4438877"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a:off x="1683872"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flipH="1">
              <a:off x="2139126"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4059" y="2374822"/>
              <a:ext cx="433646" cy="530689"/>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6430632" y="6331752"/>
              <a:ext cx="385744" cy="369332"/>
            </a:xfrm>
            <a:prstGeom prst="rect">
              <a:avLst/>
            </a:prstGeom>
            <a:noFill/>
          </p:spPr>
          <p:txBody>
            <a:bodyPr wrap="none" rtlCol="0">
              <a:spAutoFit/>
            </a:bodyPr>
            <a:lstStyle/>
            <a:p>
              <a:r>
                <a:rPr lang="en-US" dirty="0" smtClean="0"/>
                <a:t>Q</a:t>
              </a:r>
            </a:p>
          </p:txBody>
        </p:sp>
        <p:sp>
          <p:nvSpPr>
            <p:cNvPr id="13" name="TextBox 12"/>
            <p:cNvSpPr txBox="1"/>
            <p:nvPr/>
          </p:nvSpPr>
          <p:spPr>
            <a:xfrm>
              <a:off x="3556035" y="2226815"/>
              <a:ext cx="2133918" cy="369332"/>
            </a:xfrm>
            <a:prstGeom prst="rect">
              <a:avLst/>
            </a:prstGeom>
            <a:noFill/>
          </p:spPr>
          <p:txBody>
            <a:bodyPr wrap="none" rtlCol="0">
              <a:spAutoFit/>
            </a:bodyPr>
            <a:lstStyle/>
            <a:p>
              <a:pPr algn="ctr"/>
              <a:r>
                <a:rPr lang="en-US" dirty="0" smtClean="0"/>
                <a:t>Sandwich Market</a:t>
              </a:r>
              <a:endParaRPr lang="en-US" dirty="0"/>
            </a:p>
          </p:txBody>
        </p:sp>
        <p:cxnSp>
          <p:nvCxnSpPr>
            <p:cNvPr id="14" name="Straight Connector 13"/>
            <p:cNvCxnSpPr/>
            <p:nvPr/>
          </p:nvCxnSpPr>
          <p:spPr>
            <a:xfrm flipH="1">
              <a:off x="3004224" y="4717429"/>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994612" y="43125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994612" y="39076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994612" y="35027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994612" y="3097832"/>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970053" y="59321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994612" y="5527227"/>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2617860"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a:off x="3073114"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a:off x="3528369"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a:off x="3983623"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004224" y="5122328"/>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307580" y="6331752"/>
              <a:ext cx="421931" cy="530689"/>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3762834" y="6331752"/>
              <a:ext cx="421931" cy="530689"/>
            </a:xfrm>
            <a:prstGeom prst="rect">
              <a:avLst/>
            </a:prstGeom>
            <a:noFill/>
          </p:spPr>
          <p:txBody>
            <a:bodyPr wrap="none" rtlCol="0">
              <a:spAutoFit/>
            </a:bodyPr>
            <a:lstStyle/>
            <a:p>
              <a:r>
                <a:rPr lang="en-US" dirty="0"/>
                <a:t>2</a:t>
              </a:r>
            </a:p>
          </p:txBody>
        </p:sp>
        <p:sp>
          <p:nvSpPr>
            <p:cNvPr id="30" name="TextBox 29"/>
            <p:cNvSpPr txBox="1"/>
            <p:nvPr/>
          </p:nvSpPr>
          <p:spPr>
            <a:xfrm>
              <a:off x="4220517" y="6331752"/>
              <a:ext cx="421931" cy="530689"/>
            </a:xfrm>
            <a:prstGeom prst="rect">
              <a:avLst/>
            </a:prstGeom>
            <a:noFill/>
          </p:spPr>
          <p:txBody>
            <a:bodyPr wrap="none" rtlCol="0">
              <a:spAutoFit/>
            </a:bodyPr>
            <a:lstStyle/>
            <a:p>
              <a:r>
                <a:rPr lang="en-US" dirty="0" smtClean="0"/>
                <a:t>3</a:t>
              </a:r>
              <a:endParaRPr lang="en-US" dirty="0"/>
            </a:p>
          </p:txBody>
        </p:sp>
        <p:sp>
          <p:nvSpPr>
            <p:cNvPr id="31" name="TextBox 30"/>
            <p:cNvSpPr txBox="1"/>
            <p:nvPr/>
          </p:nvSpPr>
          <p:spPr>
            <a:xfrm>
              <a:off x="4696824" y="6331751"/>
              <a:ext cx="421931" cy="530689"/>
            </a:xfrm>
            <a:prstGeom prst="rect">
              <a:avLst/>
            </a:prstGeom>
            <a:noFill/>
          </p:spPr>
          <p:txBody>
            <a:bodyPr wrap="none" rtlCol="0">
              <a:spAutoFit/>
            </a:bodyPr>
            <a:lstStyle/>
            <a:p>
              <a:r>
                <a:rPr lang="en-US" dirty="0" smtClean="0"/>
                <a:t>4</a:t>
              </a:r>
              <a:endParaRPr lang="en-US" dirty="0"/>
            </a:p>
          </p:txBody>
        </p:sp>
        <p:sp>
          <p:nvSpPr>
            <p:cNvPr id="32" name="TextBox 31"/>
            <p:cNvSpPr txBox="1"/>
            <p:nvPr/>
          </p:nvSpPr>
          <p:spPr>
            <a:xfrm>
              <a:off x="6062587" y="6331752"/>
              <a:ext cx="421931" cy="530689"/>
            </a:xfrm>
            <a:prstGeom prst="rect">
              <a:avLst/>
            </a:prstGeom>
            <a:noFill/>
          </p:spPr>
          <p:txBody>
            <a:bodyPr wrap="none" rtlCol="0">
              <a:spAutoFit/>
            </a:bodyPr>
            <a:lstStyle/>
            <a:p>
              <a:r>
                <a:rPr lang="en-US" dirty="0" smtClean="0"/>
                <a:t>7</a:t>
              </a:r>
              <a:endParaRPr lang="en-US" dirty="0"/>
            </a:p>
          </p:txBody>
        </p:sp>
        <p:sp>
          <p:nvSpPr>
            <p:cNvPr id="33" name="TextBox 32"/>
            <p:cNvSpPr txBox="1"/>
            <p:nvPr/>
          </p:nvSpPr>
          <p:spPr>
            <a:xfrm>
              <a:off x="5621650" y="6348365"/>
              <a:ext cx="421931" cy="530689"/>
            </a:xfrm>
            <a:prstGeom prst="rect">
              <a:avLst/>
            </a:prstGeom>
            <a:noFill/>
          </p:spPr>
          <p:txBody>
            <a:bodyPr wrap="none" rtlCol="0">
              <a:spAutoFit/>
            </a:bodyPr>
            <a:lstStyle/>
            <a:p>
              <a:r>
                <a:rPr lang="en-US" dirty="0" smtClean="0"/>
                <a:t>6</a:t>
              </a:r>
              <a:endParaRPr lang="en-US" dirty="0"/>
            </a:p>
          </p:txBody>
        </p:sp>
        <p:sp>
          <p:nvSpPr>
            <p:cNvPr id="34" name="TextBox 33"/>
            <p:cNvSpPr txBox="1"/>
            <p:nvPr/>
          </p:nvSpPr>
          <p:spPr>
            <a:xfrm>
              <a:off x="5152078" y="6348365"/>
              <a:ext cx="421931" cy="530689"/>
            </a:xfrm>
            <a:prstGeom prst="rect">
              <a:avLst/>
            </a:prstGeom>
            <a:noFill/>
          </p:spPr>
          <p:txBody>
            <a:bodyPr wrap="none" rtlCol="0">
              <a:spAutoFit/>
            </a:bodyPr>
            <a:lstStyle/>
            <a:p>
              <a:r>
                <a:rPr lang="en-US" dirty="0" smtClean="0"/>
                <a:t>5</a:t>
              </a:r>
              <a:endParaRPr lang="en-US" dirty="0"/>
            </a:p>
          </p:txBody>
        </p:sp>
        <p:sp>
          <p:nvSpPr>
            <p:cNvPr id="35" name="TextBox 34"/>
            <p:cNvSpPr txBox="1"/>
            <p:nvPr/>
          </p:nvSpPr>
          <p:spPr>
            <a:xfrm>
              <a:off x="2572681" y="5666786"/>
              <a:ext cx="421931" cy="530689"/>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74092" y="5232284"/>
              <a:ext cx="421931" cy="530689"/>
            </a:xfrm>
            <a:prstGeom prst="rect">
              <a:avLst/>
            </a:prstGeom>
            <a:noFill/>
          </p:spPr>
          <p:txBody>
            <a:bodyPr wrap="none" rtlCol="0">
              <a:spAutoFit/>
            </a:bodyPr>
            <a:lstStyle/>
            <a:p>
              <a:r>
                <a:rPr lang="en-US" dirty="0"/>
                <a:t>2</a:t>
              </a:r>
            </a:p>
          </p:txBody>
        </p:sp>
        <p:sp>
          <p:nvSpPr>
            <p:cNvPr id="37" name="TextBox 36"/>
            <p:cNvSpPr txBox="1"/>
            <p:nvPr/>
          </p:nvSpPr>
          <p:spPr>
            <a:xfrm>
              <a:off x="2572681" y="4876994"/>
              <a:ext cx="421931" cy="530689"/>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2574092" y="4471278"/>
              <a:ext cx="421931" cy="530689"/>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2588627" y="4047185"/>
              <a:ext cx="421931" cy="530689"/>
            </a:xfrm>
            <a:prstGeom prst="rect">
              <a:avLst/>
            </a:prstGeom>
            <a:noFill/>
          </p:spPr>
          <p:txBody>
            <a:bodyPr wrap="none" rtlCol="0">
              <a:spAutoFit/>
            </a:bodyPr>
            <a:lstStyle/>
            <a:p>
              <a:r>
                <a:rPr lang="en-US" dirty="0" smtClean="0"/>
                <a:t>5</a:t>
              </a:r>
              <a:endParaRPr lang="en-US" dirty="0"/>
            </a:p>
          </p:txBody>
        </p:sp>
        <p:sp>
          <p:nvSpPr>
            <p:cNvPr id="40" name="TextBox 39"/>
            <p:cNvSpPr txBox="1"/>
            <p:nvPr/>
          </p:nvSpPr>
          <p:spPr>
            <a:xfrm>
              <a:off x="2601364" y="3642286"/>
              <a:ext cx="421931" cy="530689"/>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2605774" y="3237387"/>
              <a:ext cx="421931" cy="530689"/>
            </a:xfrm>
            <a:prstGeom prst="rect">
              <a:avLst/>
            </a:prstGeom>
            <a:noFill/>
          </p:spPr>
          <p:txBody>
            <a:bodyPr wrap="none" rtlCol="0">
              <a:spAutoFit/>
            </a:bodyPr>
            <a:lstStyle/>
            <a:p>
              <a:r>
                <a:rPr lang="en-US" dirty="0" smtClean="0"/>
                <a:t>7</a:t>
              </a:r>
              <a:endParaRPr lang="en-US" dirty="0"/>
            </a:p>
          </p:txBody>
        </p:sp>
        <p:sp>
          <p:nvSpPr>
            <p:cNvPr id="42" name="TextBox 41"/>
            <p:cNvSpPr txBox="1"/>
            <p:nvPr/>
          </p:nvSpPr>
          <p:spPr>
            <a:xfrm>
              <a:off x="2600513" y="2822873"/>
              <a:ext cx="421931" cy="530689"/>
            </a:xfrm>
            <a:prstGeom prst="rect">
              <a:avLst/>
            </a:prstGeom>
            <a:noFill/>
          </p:spPr>
          <p:txBody>
            <a:bodyPr wrap="none" rtlCol="0">
              <a:spAutoFit/>
            </a:bodyPr>
            <a:lstStyle/>
            <a:p>
              <a:r>
                <a:rPr lang="en-US" dirty="0" smtClean="0"/>
                <a:t>8</a:t>
              </a:r>
              <a:endParaRPr lang="en-US" dirty="0"/>
            </a:p>
          </p:txBody>
        </p:sp>
        <p:sp>
          <p:nvSpPr>
            <p:cNvPr id="44" name="Freeform 43"/>
            <p:cNvSpPr/>
            <p:nvPr/>
          </p:nvSpPr>
          <p:spPr>
            <a:xfrm>
              <a:off x="3004223"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 name="Rectangle 2"/>
          <p:cNvSpPr/>
          <p:nvPr/>
        </p:nvSpPr>
        <p:spPr>
          <a:xfrm>
            <a:off x="5064736" y="3502731"/>
            <a:ext cx="1827646" cy="402714"/>
          </a:xfrm>
          <a:prstGeom prst="rect">
            <a:avLst/>
          </a:prstGeom>
          <a:solidFill>
            <a:schemeClr val="accent4">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Economic Profit</a:t>
            </a:r>
            <a:endParaRPr lang="en-US" dirty="0"/>
          </a:p>
        </p:txBody>
      </p:sp>
      <p:sp>
        <p:nvSpPr>
          <p:cNvPr id="57" name="Content Placeholder 56"/>
          <p:cNvSpPr>
            <a:spLocks noGrp="1"/>
          </p:cNvSpPr>
          <p:nvPr>
            <p:ph sz="half" idx="1"/>
          </p:nvPr>
        </p:nvSpPr>
        <p:spPr/>
        <p:txBody>
          <a:bodyPr/>
          <a:lstStyle/>
          <a:p>
            <a:pPr marL="0" indent="0">
              <a:buNone/>
            </a:pPr>
            <a:r>
              <a:rPr lang="en-US" dirty="0" smtClean="0"/>
              <a:t>Given the cost curves to the right and that the price of a sandwich is $7, calculate the following</a:t>
            </a:r>
          </a:p>
          <a:p>
            <a:pPr lvl="1"/>
            <a:r>
              <a:rPr lang="en-US" dirty="0" smtClean="0"/>
              <a:t>Total Revenue</a:t>
            </a:r>
          </a:p>
          <a:p>
            <a:pPr lvl="1"/>
            <a:r>
              <a:rPr lang="en-US" dirty="0"/>
              <a:t>Total </a:t>
            </a:r>
            <a:r>
              <a:rPr lang="en-US" dirty="0" smtClean="0"/>
              <a:t>Cost</a:t>
            </a:r>
            <a:endParaRPr lang="en-US" dirty="0"/>
          </a:p>
          <a:p>
            <a:pPr lvl="1"/>
            <a:r>
              <a:rPr lang="en-US" dirty="0" smtClean="0"/>
              <a:t>Total Profit</a:t>
            </a:r>
            <a:endParaRPr lang="en-US" dirty="0"/>
          </a:p>
        </p:txBody>
      </p:sp>
      <p:cxnSp>
        <p:nvCxnSpPr>
          <p:cNvPr id="7" name="Straight Connector 6"/>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12" name="TextBox 11"/>
          <p:cNvSpPr txBox="1"/>
          <p:nvPr/>
        </p:nvSpPr>
        <p:spPr>
          <a:xfrm>
            <a:off x="8521167" y="3319925"/>
            <a:ext cx="321272" cy="369332"/>
          </a:xfrm>
          <a:prstGeom prst="rect">
            <a:avLst/>
          </a:prstGeom>
          <a:noFill/>
        </p:spPr>
        <p:txBody>
          <a:bodyPr wrap="none" rtlCol="0">
            <a:spAutoFit/>
          </a:bodyPr>
          <a:lstStyle/>
          <a:p>
            <a:r>
              <a:rPr lang="en-US" dirty="0"/>
              <a:t>P</a:t>
            </a:r>
          </a:p>
        </p:txBody>
      </p:sp>
      <p:cxnSp>
        <p:nvCxnSpPr>
          <p:cNvPr id="26" name="Straight Connector 25"/>
          <p:cNvCxnSpPr/>
          <p:nvPr/>
        </p:nvCxnSpPr>
        <p:spPr>
          <a:xfrm>
            <a:off x="6908328" y="3520126"/>
            <a:ext cx="1" cy="281162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074348" y="3509474"/>
            <a:ext cx="342827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TextBox 54"/>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56" name="TextBox 55"/>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cxnSp>
        <p:nvCxnSpPr>
          <p:cNvPr id="61" name="Straight Connector 60"/>
          <p:cNvCxnSpPr/>
          <p:nvPr/>
        </p:nvCxnSpPr>
        <p:spPr>
          <a:xfrm flipH="1" flipV="1">
            <a:off x="5052813" y="3905445"/>
            <a:ext cx="1855516" cy="848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117600" y="5377934"/>
            <a:ext cx="2824586" cy="369332"/>
          </a:xfrm>
          <a:prstGeom prst="rect">
            <a:avLst/>
          </a:prstGeom>
          <a:noFill/>
        </p:spPr>
        <p:txBody>
          <a:bodyPr wrap="none" rtlCol="0">
            <a:spAutoFit/>
          </a:bodyPr>
          <a:lstStyle/>
          <a:p>
            <a:r>
              <a:rPr lang="en-US" dirty="0" smtClean="0"/>
              <a:t>TR &gt; TC, therefore π &gt; 0 </a:t>
            </a:r>
            <a:endParaRPr lang="en-US" dirty="0"/>
          </a:p>
        </p:txBody>
      </p:sp>
    </p:spTree>
    <p:extLst>
      <p:ext uri="{BB962C8B-B14F-4D97-AF65-F5344CB8AC3E}">
        <p14:creationId xmlns:p14="http://schemas.microsoft.com/office/powerpoint/2010/main" val="1025651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override="childStyle">
                                        <p:cTn id="6" dur="500" fill="hold"/>
                                        <p:tgtEl>
                                          <p:spTgt spid="57">
                                            <p:txEl>
                                              <p:pRg st="3" end="3"/>
                                            </p:txEl>
                                          </p:spTgt>
                                        </p:tgtEl>
                                        <p:attrNameLst>
                                          <p:attrName>style.color</p:attrName>
                                        </p:attrNameLst>
                                      </p:cBhvr>
                                      <p:to>
                                        <a:srgbClr val="66CCFF"/>
                                      </p:to>
                                    </p:animClr>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4642805" y="2226815"/>
            <a:ext cx="4243695" cy="4652239"/>
            <a:chOff x="2572681" y="2226815"/>
            <a:chExt cx="4243695" cy="4652239"/>
          </a:xfrm>
        </p:grpSpPr>
        <p:cxnSp>
          <p:nvCxnSpPr>
            <p:cNvPr id="4" name="Straight Connector 3"/>
            <p:cNvCxnSpPr/>
            <p:nvPr/>
          </p:nvCxnSpPr>
          <p:spPr>
            <a:xfrm rot="5400000" flipH="1">
              <a:off x="4438877"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a:off x="1683872"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flipH="1">
              <a:off x="2139126"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4059" y="2374822"/>
              <a:ext cx="433646" cy="530689"/>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6430632" y="6331752"/>
              <a:ext cx="385744" cy="369332"/>
            </a:xfrm>
            <a:prstGeom prst="rect">
              <a:avLst/>
            </a:prstGeom>
            <a:noFill/>
          </p:spPr>
          <p:txBody>
            <a:bodyPr wrap="none" rtlCol="0">
              <a:spAutoFit/>
            </a:bodyPr>
            <a:lstStyle/>
            <a:p>
              <a:r>
                <a:rPr lang="en-US" dirty="0" smtClean="0"/>
                <a:t>Q</a:t>
              </a:r>
            </a:p>
          </p:txBody>
        </p:sp>
        <p:sp>
          <p:nvSpPr>
            <p:cNvPr id="13" name="TextBox 12"/>
            <p:cNvSpPr txBox="1"/>
            <p:nvPr/>
          </p:nvSpPr>
          <p:spPr>
            <a:xfrm>
              <a:off x="3556035" y="2226815"/>
              <a:ext cx="2133918" cy="369332"/>
            </a:xfrm>
            <a:prstGeom prst="rect">
              <a:avLst/>
            </a:prstGeom>
            <a:noFill/>
          </p:spPr>
          <p:txBody>
            <a:bodyPr wrap="none" rtlCol="0">
              <a:spAutoFit/>
            </a:bodyPr>
            <a:lstStyle/>
            <a:p>
              <a:pPr algn="ctr"/>
              <a:r>
                <a:rPr lang="en-US" dirty="0" smtClean="0"/>
                <a:t>Sandwich Market</a:t>
              </a:r>
              <a:endParaRPr lang="en-US" dirty="0"/>
            </a:p>
          </p:txBody>
        </p:sp>
        <p:cxnSp>
          <p:nvCxnSpPr>
            <p:cNvPr id="14" name="Straight Connector 13"/>
            <p:cNvCxnSpPr/>
            <p:nvPr/>
          </p:nvCxnSpPr>
          <p:spPr>
            <a:xfrm flipH="1">
              <a:off x="3004224" y="4717429"/>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994612" y="43125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994612" y="39076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994612" y="35027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994612" y="3097832"/>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970053" y="59321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994612" y="5527227"/>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2617860"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a:off x="3073114"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a:off x="3528369"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a:off x="3983623"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004224" y="5122328"/>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307580" y="6331752"/>
              <a:ext cx="421931" cy="530689"/>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3762834" y="6331752"/>
              <a:ext cx="421931" cy="530689"/>
            </a:xfrm>
            <a:prstGeom prst="rect">
              <a:avLst/>
            </a:prstGeom>
            <a:noFill/>
          </p:spPr>
          <p:txBody>
            <a:bodyPr wrap="none" rtlCol="0">
              <a:spAutoFit/>
            </a:bodyPr>
            <a:lstStyle/>
            <a:p>
              <a:r>
                <a:rPr lang="en-US" dirty="0"/>
                <a:t>2</a:t>
              </a:r>
            </a:p>
          </p:txBody>
        </p:sp>
        <p:sp>
          <p:nvSpPr>
            <p:cNvPr id="30" name="TextBox 29"/>
            <p:cNvSpPr txBox="1"/>
            <p:nvPr/>
          </p:nvSpPr>
          <p:spPr>
            <a:xfrm>
              <a:off x="4220517" y="6331752"/>
              <a:ext cx="421931" cy="530689"/>
            </a:xfrm>
            <a:prstGeom prst="rect">
              <a:avLst/>
            </a:prstGeom>
            <a:noFill/>
          </p:spPr>
          <p:txBody>
            <a:bodyPr wrap="none" rtlCol="0">
              <a:spAutoFit/>
            </a:bodyPr>
            <a:lstStyle/>
            <a:p>
              <a:r>
                <a:rPr lang="en-US" dirty="0" smtClean="0"/>
                <a:t>3</a:t>
              </a:r>
              <a:endParaRPr lang="en-US" dirty="0"/>
            </a:p>
          </p:txBody>
        </p:sp>
        <p:sp>
          <p:nvSpPr>
            <p:cNvPr id="31" name="TextBox 30"/>
            <p:cNvSpPr txBox="1"/>
            <p:nvPr/>
          </p:nvSpPr>
          <p:spPr>
            <a:xfrm>
              <a:off x="4696824" y="6331751"/>
              <a:ext cx="421931" cy="530689"/>
            </a:xfrm>
            <a:prstGeom prst="rect">
              <a:avLst/>
            </a:prstGeom>
            <a:noFill/>
          </p:spPr>
          <p:txBody>
            <a:bodyPr wrap="none" rtlCol="0">
              <a:spAutoFit/>
            </a:bodyPr>
            <a:lstStyle/>
            <a:p>
              <a:r>
                <a:rPr lang="en-US" dirty="0" smtClean="0"/>
                <a:t>4</a:t>
              </a:r>
              <a:endParaRPr lang="en-US" dirty="0"/>
            </a:p>
          </p:txBody>
        </p:sp>
        <p:sp>
          <p:nvSpPr>
            <p:cNvPr id="32" name="TextBox 31"/>
            <p:cNvSpPr txBox="1"/>
            <p:nvPr/>
          </p:nvSpPr>
          <p:spPr>
            <a:xfrm>
              <a:off x="6062587" y="6331752"/>
              <a:ext cx="421931" cy="530689"/>
            </a:xfrm>
            <a:prstGeom prst="rect">
              <a:avLst/>
            </a:prstGeom>
            <a:noFill/>
          </p:spPr>
          <p:txBody>
            <a:bodyPr wrap="none" rtlCol="0">
              <a:spAutoFit/>
            </a:bodyPr>
            <a:lstStyle/>
            <a:p>
              <a:r>
                <a:rPr lang="en-US" dirty="0" smtClean="0"/>
                <a:t>7</a:t>
              </a:r>
              <a:endParaRPr lang="en-US" dirty="0"/>
            </a:p>
          </p:txBody>
        </p:sp>
        <p:sp>
          <p:nvSpPr>
            <p:cNvPr id="33" name="TextBox 32"/>
            <p:cNvSpPr txBox="1"/>
            <p:nvPr/>
          </p:nvSpPr>
          <p:spPr>
            <a:xfrm>
              <a:off x="5621650" y="6348365"/>
              <a:ext cx="421931" cy="530689"/>
            </a:xfrm>
            <a:prstGeom prst="rect">
              <a:avLst/>
            </a:prstGeom>
            <a:noFill/>
          </p:spPr>
          <p:txBody>
            <a:bodyPr wrap="none" rtlCol="0">
              <a:spAutoFit/>
            </a:bodyPr>
            <a:lstStyle/>
            <a:p>
              <a:r>
                <a:rPr lang="en-US" dirty="0" smtClean="0"/>
                <a:t>6</a:t>
              </a:r>
              <a:endParaRPr lang="en-US" dirty="0"/>
            </a:p>
          </p:txBody>
        </p:sp>
        <p:sp>
          <p:nvSpPr>
            <p:cNvPr id="34" name="TextBox 33"/>
            <p:cNvSpPr txBox="1"/>
            <p:nvPr/>
          </p:nvSpPr>
          <p:spPr>
            <a:xfrm>
              <a:off x="5152078" y="6348365"/>
              <a:ext cx="421931" cy="530689"/>
            </a:xfrm>
            <a:prstGeom prst="rect">
              <a:avLst/>
            </a:prstGeom>
            <a:noFill/>
          </p:spPr>
          <p:txBody>
            <a:bodyPr wrap="none" rtlCol="0">
              <a:spAutoFit/>
            </a:bodyPr>
            <a:lstStyle/>
            <a:p>
              <a:r>
                <a:rPr lang="en-US" dirty="0" smtClean="0"/>
                <a:t>5</a:t>
              </a:r>
              <a:endParaRPr lang="en-US" dirty="0"/>
            </a:p>
          </p:txBody>
        </p:sp>
        <p:sp>
          <p:nvSpPr>
            <p:cNvPr id="35" name="TextBox 34"/>
            <p:cNvSpPr txBox="1"/>
            <p:nvPr/>
          </p:nvSpPr>
          <p:spPr>
            <a:xfrm>
              <a:off x="2572681" y="5666786"/>
              <a:ext cx="421931" cy="530689"/>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74092" y="5232284"/>
              <a:ext cx="421931" cy="530689"/>
            </a:xfrm>
            <a:prstGeom prst="rect">
              <a:avLst/>
            </a:prstGeom>
            <a:noFill/>
          </p:spPr>
          <p:txBody>
            <a:bodyPr wrap="none" rtlCol="0">
              <a:spAutoFit/>
            </a:bodyPr>
            <a:lstStyle/>
            <a:p>
              <a:r>
                <a:rPr lang="en-US" dirty="0"/>
                <a:t>2</a:t>
              </a:r>
            </a:p>
          </p:txBody>
        </p:sp>
        <p:sp>
          <p:nvSpPr>
            <p:cNvPr id="37" name="TextBox 36"/>
            <p:cNvSpPr txBox="1"/>
            <p:nvPr/>
          </p:nvSpPr>
          <p:spPr>
            <a:xfrm>
              <a:off x="2572681" y="4876994"/>
              <a:ext cx="421931" cy="530689"/>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2574092" y="4471278"/>
              <a:ext cx="421931" cy="530689"/>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2588627" y="4047185"/>
              <a:ext cx="421931" cy="530689"/>
            </a:xfrm>
            <a:prstGeom prst="rect">
              <a:avLst/>
            </a:prstGeom>
            <a:noFill/>
          </p:spPr>
          <p:txBody>
            <a:bodyPr wrap="none" rtlCol="0">
              <a:spAutoFit/>
            </a:bodyPr>
            <a:lstStyle/>
            <a:p>
              <a:r>
                <a:rPr lang="en-US" dirty="0" smtClean="0"/>
                <a:t>5</a:t>
              </a:r>
              <a:endParaRPr lang="en-US" dirty="0"/>
            </a:p>
          </p:txBody>
        </p:sp>
        <p:sp>
          <p:nvSpPr>
            <p:cNvPr id="40" name="TextBox 39"/>
            <p:cNvSpPr txBox="1"/>
            <p:nvPr/>
          </p:nvSpPr>
          <p:spPr>
            <a:xfrm>
              <a:off x="2601364" y="3642286"/>
              <a:ext cx="421931" cy="530689"/>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2605774" y="3237387"/>
              <a:ext cx="421931" cy="530689"/>
            </a:xfrm>
            <a:prstGeom prst="rect">
              <a:avLst/>
            </a:prstGeom>
            <a:noFill/>
          </p:spPr>
          <p:txBody>
            <a:bodyPr wrap="none" rtlCol="0">
              <a:spAutoFit/>
            </a:bodyPr>
            <a:lstStyle/>
            <a:p>
              <a:r>
                <a:rPr lang="en-US" dirty="0" smtClean="0"/>
                <a:t>7</a:t>
              </a:r>
              <a:endParaRPr lang="en-US" dirty="0"/>
            </a:p>
          </p:txBody>
        </p:sp>
        <p:sp>
          <p:nvSpPr>
            <p:cNvPr id="42" name="TextBox 41"/>
            <p:cNvSpPr txBox="1"/>
            <p:nvPr/>
          </p:nvSpPr>
          <p:spPr>
            <a:xfrm>
              <a:off x="2600513" y="2822873"/>
              <a:ext cx="421931" cy="530689"/>
            </a:xfrm>
            <a:prstGeom prst="rect">
              <a:avLst/>
            </a:prstGeom>
            <a:noFill/>
          </p:spPr>
          <p:txBody>
            <a:bodyPr wrap="none" rtlCol="0">
              <a:spAutoFit/>
            </a:bodyPr>
            <a:lstStyle/>
            <a:p>
              <a:r>
                <a:rPr lang="en-US" dirty="0" smtClean="0"/>
                <a:t>8</a:t>
              </a:r>
              <a:endParaRPr lang="en-US" dirty="0"/>
            </a:p>
          </p:txBody>
        </p:sp>
        <p:sp>
          <p:nvSpPr>
            <p:cNvPr id="44" name="Freeform 43"/>
            <p:cNvSpPr/>
            <p:nvPr/>
          </p:nvSpPr>
          <p:spPr>
            <a:xfrm>
              <a:off x="3004223"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60" name="Rectangle 59"/>
          <p:cNvSpPr/>
          <p:nvPr/>
        </p:nvSpPr>
        <p:spPr>
          <a:xfrm>
            <a:off x="5112266" y="5122328"/>
            <a:ext cx="862074" cy="1180736"/>
          </a:xfrm>
          <a:prstGeom prst="rect">
            <a:avLst/>
          </a:prstGeom>
          <a:solidFill>
            <a:schemeClr val="accent3">
              <a:alpha val="4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5097829" y="3913927"/>
            <a:ext cx="876511" cy="2417825"/>
          </a:xfrm>
          <a:prstGeom prst="rect">
            <a:avLst/>
          </a:prstGeom>
          <a:solidFill>
            <a:schemeClr val="accent1">
              <a:shade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Economic Profit</a:t>
            </a:r>
            <a:endParaRPr lang="en-US" dirty="0"/>
          </a:p>
        </p:txBody>
      </p:sp>
      <p:sp>
        <p:nvSpPr>
          <p:cNvPr id="57" name="Content Placeholder 56"/>
          <p:cNvSpPr>
            <a:spLocks noGrp="1"/>
          </p:cNvSpPr>
          <p:nvPr>
            <p:ph sz="half" idx="1"/>
          </p:nvPr>
        </p:nvSpPr>
        <p:spPr/>
        <p:txBody>
          <a:bodyPr/>
          <a:lstStyle/>
          <a:p>
            <a:pPr marL="0" indent="0">
              <a:buNone/>
            </a:pPr>
            <a:r>
              <a:rPr lang="en-US" dirty="0" smtClean="0"/>
              <a:t>Given the cost curves to the right and that the price of a sandwich is $3, calculate the following</a:t>
            </a:r>
          </a:p>
          <a:p>
            <a:pPr lvl="1"/>
            <a:r>
              <a:rPr lang="en-US" dirty="0" smtClean="0"/>
              <a:t>Total Revenue</a:t>
            </a:r>
          </a:p>
          <a:p>
            <a:pPr lvl="1"/>
            <a:r>
              <a:rPr lang="en-US" dirty="0" smtClean="0"/>
              <a:t>Total Cost</a:t>
            </a:r>
          </a:p>
          <a:p>
            <a:pPr lvl="1"/>
            <a:r>
              <a:rPr lang="en-US" dirty="0" smtClean="0"/>
              <a:t>Total Profit</a:t>
            </a:r>
            <a:endParaRPr lang="en-US" dirty="0"/>
          </a:p>
        </p:txBody>
      </p:sp>
      <p:cxnSp>
        <p:nvCxnSpPr>
          <p:cNvPr id="7" name="Straight Connector 6"/>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12" name="TextBox 11"/>
          <p:cNvSpPr txBox="1"/>
          <p:nvPr/>
        </p:nvSpPr>
        <p:spPr>
          <a:xfrm>
            <a:off x="8493007" y="4937662"/>
            <a:ext cx="321272" cy="369332"/>
          </a:xfrm>
          <a:prstGeom prst="rect">
            <a:avLst/>
          </a:prstGeom>
          <a:noFill/>
        </p:spPr>
        <p:txBody>
          <a:bodyPr wrap="none" rtlCol="0">
            <a:spAutoFit/>
          </a:bodyPr>
          <a:lstStyle/>
          <a:p>
            <a:r>
              <a:rPr lang="en-US" dirty="0"/>
              <a:t>P</a:t>
            </a:r>
          </a:p>
        </p:txBody>
      </p:sp>
      <p:cxnSp>
        <p:nvCxnSpPr>
          <p:cNvPr id="26" name="Straight Connector 25"/>
          <p:cNvCxnSpPr/>
          <p:nvPr/>
        </p:nvCxnSpPr>
        <p:spPr>
          <a:xfrm>
            <a:off x="5974340" y="3913927"/>
            <a:ext cx="0" cy="24178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092568" y="5122328"/>
            <a:ext cx="342827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TextBox 54"/>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56" name="TextBox 55"/>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cxnSp>
        <p:nvCxnSpPr>
          <p:cNvPr id="61" name="Straight Connector 60"/>
          <p:cNvCxnSpPr/>
          <p:nvPr/>
        </p:nvCxnSpPr>
        <p:spPr>
          <a:xfrm flipH="1">
            <a:off x="5052813" y="3905445"/>
            <a:ext cx="92152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2302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nodeType="clickEffect">
                                  <p:stCondLst>
                                    <p:cond delay="0"/>
                                  </p:stCondLst>
                                  <p:childTnLst>
                                    <p:animClr clrSpc="rgb" dir="cw">
                                      <p:cBhvr override="childStyle">
                                        <p:cTn id="11" dur="500" fill="hold"/>
                                        <p:tgtEl>
                                          <p:spTgt spid="57">
                                            <p:txEl>
                                              <p:pRg st="1" end="1"/>
                                            </p:txEl>
                                          </p:spTgt>
                                        </p:tgtEl>
                                        <p:attrNameLst>
                                          <p:attrName>style.color</p:attrName>
                                        </p:attrNameLst>
                                      </p:cBhvr>
                                      <p:to>
                                        <a:srgbClr val="FFFF00"/>
                                      </p:to>
                                    </p:animClr>
                                  </p:childTnLst>
                                </p:cTn>
                              </p:par>
                              <p:par>
                                <p:cTn id="12" presetID="22" presetClass="entr" presetSubtype="1"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up)">
                                      <p:cBhvr>
                                        <p:cTn id="14" dur="500"/>
                                        <p:tgtEl>
                                          <p:spTgt spid="26"/>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up)">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500" fill="hold"/>
                                        <p:tgtEl>
                                          <p:spTgt spid="57">
                                            <p:txEl>
                                              <p:pRg st="2" end="2"/>
                                            </p:txEl>
                                          </p:spTgt>
                                        </p:tgtEl>
                                        <p:attrNameLst>
                                          <p:attrName>style.color</p:attrName>
                                        </p:attrNameLst>
                                      </p:cBhvr>
                                      <p:to>
                                        <a:schemeClr val="accent1"/>
                                      </p:to>
                                    </p:animClr>
                                  </p:childTnLst>
                                </p:cTn>
                              </p:par>
                              <p:par>
                                <p:cTn id="23" presetID="22" presetClass="entr" presetSubtype="8"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wipe(left)">
                                      <p:cBhvr>
                                        <p:cTn id="25" dur="500"/>
                                        <p:tgtEl>
                                          <p:spTgt spid="61"/>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up)">
                                      <p:cBhvr>
                                        <p:cTn id="2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80682" y="3905445"/>
            <a:ext cx="893658" cy="1216883"/>
          </a:xfrm>
          <a:prstGeom prst="rect">
            <a:avLst/>
          </a:prstGeom>
          <a:solidFill>
            <a:srgbClr val="FF0000">
              <a:alpha val="49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4642805" y="2226815"/>
            <a:ext cx="4243695" cy="4652239"/>
            <a:chOff x="2572681" y="2226815"/>
            <a:chExt cx="4243695" cy="4652239"/>
          </a:xfrm>
        </p:grpSpPr>
        <p:cxnSp>
          <p:nvCxnSpPr>
            <p:cNvPr id="4" name="Straight Connector 3"/>
            <p:cNvCxnSpPr/>
            <p:nvPr/>
          </p:nvCxnSpPr>
          <p:spPr>
            <a:xfrm rot="5400000" flipH="1">
              <a:off x="4438877"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a:off x="1683872"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flipH="1">
              <a:off x="2139126"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4059" y="2374822"/>
              <a:ext cx="433646" cy="530689"/>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6430632" y="6331752"/>
              <a:ext cx="385744" cy="369332"/>
            </a:xfrm>
            <a:prstGeom prst="rect">
              <a:avLst/>
            </a:prstGeom>
            <a:noFill/>
          </p:spPr>
          <p:txBody>
            <a:bodyPr wrap="none" rtlCol="0">
              <a:spAutoFit/>
            </a:bodyPr>
            <a:lstStyle/>
            <a:p>
              <a:r>
                <a:rPr lang="en-US" dirty="0" smtClean="0"/>
                <a:t>Q</a:t>
              </a:r>
            </a:p>
          </p:txBody>
        </p:sp>
        <p:sp>
          <p:nvSpPr>
            <p:cNvPr id="13" name="TextBox 12"/>
            <p:cNvSpPr txBox="1"/>
            <p:nvPr/>
          </p:nvSpPr>
          <p:spPr>
            <a:xfrm>
              <a:off x="3556035" y="2226815"/>
              <a:ext cx="2133918" cy="369332"/>
            </a:xfrm>
            <a:prstGeom prst="rect">
              <a:avLst/>
            </a:prstGeom>
            <a:noFill/>
          </p:spPr>
          <p:txBody>
            <a:bodyPr wrap="none" rtlCol="0">
              <a:spAutoFit/>
            </a:bodyPr>
            <a:lstStyle/>
            <a:p>
              <a:pPr algn="ctr"/>
              <a:r>
                <a:rPr lang="en-US" dirty="0" smtClean="0"/>
                <a:t>Sandwich Market</a:t>
              </a:r>
              <a:endParaRPr lang="en-US" dirty="0"/>
            </a:p>
          </p:txBody>
        </p:sp>
        <p:cxnSp>
          <p:nvCxnSpPr>
            <p:cNvPr id="14" name="Straight Connector 13"/>
            <p:cNvCxnSpPr/>
            <p:nvPr/>
          </p:nvCxnSpPr>
          <p:spPr>
            <a:xfrm flipH="1">
              <a:off x="3004224" y="4717429"/>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994612" y="43125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994612" y="39076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994612" y="35027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994612" y="3097832"/>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970053" y="59321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994612" y="5527227"/>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2617860"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a:off x="3073114"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a:off x="3528369"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a:off x="3983623"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004224" y="5122328"/>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307580" y="6331752"/>
              <a:ext cx="421931" cy="530689"/>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3762834" y="6331752"/>
              <a:ext cx="421931" cy="530689"/>
            </a:xfrm>
            <a:prstGeom prst="rect">
              <a:avLst/>
            </a:prstGeom>
            <a:noFill/>
          </p:spPr>
          <p:txBody>
            <a:bodyPr wrap="none" rtlCol="0">
              <a:spAutoFit/>
            </a:bodyPr>
            <a:lstStyle/>
            <a:p>
              <a:r>
                <a:rPr lang="en-US" dirty="0"/>
                <a:t>2</a:t>
              </a:r>
            </a:p>
          </p:txBody>
        </p:sp>
        <p:sp>
          <p:nvSpPr>
            <p:cNvPr id="30" name="TextBox 29"/>
            <p:cNvSpPr txBox="1"/>
            <p:nvPr/>
          </p:nvSpPr>
          <p:spPr>
            <a:xfrm>
              <a:off x="4220517" y="6331752"/>
              <a:ext cx="421931" cy="530689"/>
            </a:xfrm>
            <a:prstGeom prst="rect">
              <a:avLst/>
            </a:prstGeom>
            <a:noFill/>
          </p:spPr>
          <p:txBody>
            <a:bodyPr wrap="none" rtlCol="0">
              <a:spAutoFit/>
            </a:bodyPr>
            <a:lstStyle/>
            <a:p>
              <a:r>
                <a:rPr lang="en-US" dirty="0" smtClean="0"/>
                <a:t>3</a:t>
              </a:r>
              <a:endParaRPr lang="en-US" dirty="0"/>
            </a:p>
          </p:txBody>
        </p:sp>
        <p:sp>
          <p:nvSpPr>
            <p:cNvPr id="31" name="TextBox 30"/>
            <p:cNvSpPr txBox="1"/>
            <p:nvPr/>
          </p:nvSpPr>
          <p:spPr>
            <a:xfrm>
              <a:off x="4696824" y="6331751"/>
              <a:ext cx="421931" cy="530689"/>
            </a:xfrm>
            <a:prstGeom prst="rect">
              <a:avLst/>
            </a:prstGeom>
            <a:noFill/>
          </p:spPr>
          <p:txBody>
            <a:bodyPr wrap="none" rtlCol="0">
              <a:spAutoFit/>
            </a:bodyPr>
            <a:lstStyle/>
            <a:p>
              <a:r>
                <a:rPr lang="en-US" dirty="0" smtClean="0"/>
                <a:t>4</a:t>
              </a:r>
              <a:endParaRPr lang="en-US" dirty="0"/>
            </a:p>
          </p:txBody>
        </p:sp>
        <p:sp>
          <p:nvSpPr>
            <p:cNvPr id="32" name="TextBox 31"/>
            <p:cNvSpPr txBox="1"/>
            <p:nvPr/>
          </p:nvSpPr>
          <p:spPr>
            <a:xfrm>
              <a:off x="6062587" y="6331752"/>
              <a:ext cx="421931" cy="530689"/>
            </a:xfrm>
            <a:prstGeom prst="rect">
              <a:avLst/>
            </a:prstGeom>
            <a:noFill/>
          </p:spPr>
          <p:txBody>
            <a:bodyPr wrap="none" rtlCol="0">
              <a:spAutoFit/>
            </a:bodyPr>
            <a:lstStyle/>
            <a:p>
              <a:r>
                <a:rPr lang="en-US" dirty="0" smtClean="0"/>
                <a:t>7</a:t>
              </a:r>
              <a:endParaRPr lang="en-US" dirty="0"/>
            </a:p>
          </p:txBody>
        </p:sp>
        <p:sp>
          <p:nvSpPr>
            <p:cNvPr id="33" name="TextBox 32"/>
            <p:cNvSpPr txBox="1"/>
            <p:nvPr/>
          </p:nvSpPr>
          <p:spPr>
            <a:xfrm>
              <a:off x="5621650" y="6348365"/>
              <a:ext cx="421931" cy="530689"/>
            </a:xfrm>
            <a:prstGeom prst="rect">
              <a:avLst/>
            </a:prstGeom>
            <a:noFill/>
          </p:spPr>
          <p:txBody>
            <a:bodyPr wrap="none" rtlCol="0">
              <a:spAutoFit/>
            </a:bodyPr>
            <a:lstStyle/>
            <a:p>
              <a:r>
                <a:rPr lang="en-US" dirty="0" smtClean="0"/>
                <a:t>6</a:t>
              </a:r>
              <a:endParaRPr lang="en-US" dirty="0"/>
            </a:p>
          </p:txBody>
        </p:sp>
        <p:sp>
          <p:nvSpPr>
            <p:cNvPr id="34" name="TextBox 33"/>
            <p:cNvSpPr txBox="1"/>
            <p:nvPr/>
          </p:nvSpPr>
          <p:spPr>
            <a:xfrm>
              <a:off x="5152078" y="6348365"/>
              <a:ext cx="421931" cy="530689"/>
            </a:xfrm>
            <a:prstGeom prst="rect">
              <a:avLst/>
            </a:prstGeom>
            <a:noFill/>
          </p:spPr>
          <p:txBody>
            <a:bodyPr wrap="none" rtlCol="0">
              <a:spAutoFit/>
            </a:bodyPr>
            <a:lstStyle/>
            <a:p>
              <a:r>
                <a:rPr lang="en-US" dirty="0" smtClean="0"/>
                <a:t>5</a:t>
              </a:r>
              <a:endParaRPr lang="en-US" dirty="0"/>
            </a:p>
          </p:txBody>
        </p:sp>
        <p:sp>
          <p:nvSpPr>
            <p:cNvPr id="35" name="TextBox 34"/>
            <p:cNvSpPr txBox="1"/>
            <p:nvPr/>
          </p:nvSpPr>
          <p:spPr>
            <a:xfrm>
              <a:off x="2572681" y="5666786"/>
              <a:ext cx="421931" cy="530689"/>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74092" y="5232284"/>
              <a:ext cx="421931" cy="530689"/>
            </a:xfrm>
            <a:prstGeom prst="rect">
              <a:avLst/>
            </a:prstGeom>
            <a:noFill/>
          </p:spPr>
          <p:txBody>
            <a:bodyPr wrap="none" rtlCol="0">
              <a:spAutoFit/>
            </a:bodyPr>
            <a:lstStyle/>
            <a:p>
              <a:r>
                <a:rPr lang="en-US" dirty="0"/>
                <a:t>2</a:t>
              </a:r>
            </a:p>
          </p:txBody>
        </p:sp>
        <p:sp>
          <p:nvSpPr>
            <p:cNvPr id="37" name="TextBox 36"/>
            <p:cNvSpPr txBox="1"/>
            <p:nvPr/>
          </p:nvSpPr>
          <p:spPr>
            <a:xfrm>
              <a:off x="2572681" y="4876994"/>
              <a:ext cx="421931" cy="530689"/>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2574092" y="4471278"/>
              <a:ext cx="421931" cy="530689"/>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2588627" y="4047185"/>
              <a:ext cx="421931" cy="530689"/>
            </a:xfrm>
            <a:prstGeom prst="rect">
              <a:avLst/>
            </a:prstGeom>
            <a:noFill/>
          </p:spPr>
          <p:txBody>
            <a:bodyPr wrap="none" rtlCol="0">
              <a:spAutoFit/>
            </a:bodyPr>
            <a:lstStyle/>
            <a:p>
              <a:r>
                <a:rPr lang="en-US" dirty="0" smtClean="0"/>
                <a:t>5</a:t>
              </a:r>
              <a:endParaRPr lang="en-US" dirty="0"/>
            </a:p>
          </p:txBody>
        </p:sp>
        <p:sp>
          <p:nvSpPr>
            <p:cNvPr id="40" name="TextBox 39"/>
            <p:cNvSpPr txBox="1"/>
            <p:nvPr/>
          </p:nvSpPr>
          <p:spPr>
            <a:xfrm>
              <a:off x="2601364" y="3642286"/>
              <a:ext cx="421931" cy="530689"/>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2605774" y="3237387"/>
              <a:ext cx="421931" cy="530689"/>
            </a:xfrm>
            <a:prstGeom prst="rect">
              <a:avLst/>
            </a:prstGeom>
            <a:noFill/>
          </p:spPr>
          <p:txBody>
            <a:bodyPr wrap="none" rtlCol="0">
              <a:spAutoFit/>
            </a:bodyPr>
            <a:lstStyle/>
            <a:p>
              <a:r>
                <a:rPr lang="en-US" dirty="0" smtClean="0"/>
                <a:t>7</a:t>
              </a:r>
              <a:endParaRPr lang="en-US" dirty="0"/>
            </a:p>
          </p:txBody>
        </p:sp>
        <p:sp>
          <p:nvSpPr>
            <p:cNvPr id="42" name="TextBox 41"/>
            <p:cNvSpPr txBox="1"/>
            <p:nvPr/>
          </p:nvSpPr>
          <p:spPr>
            <a:xfrm>
              <a:off x="2600513" y="2822873"/>
              <a:ext cx="421931" cy="530689"/>
            </a:xfrm>
            <a:prstGeom prst="rect">
              <a:avLst/>
            </a:prstGeom>
            <a:noFill/>
          </p:spPr>
          <p:txBody>
            <a:bodyPr wrap="none" rtlCol="0">
              <a:spAutoFit/>
            </a:bodyPr>
            <a:lstStyle/>
            <a:p>
              <a:r>
                <a:rPr lang="en-US" dirty="0" smtClean="0"/>
                <a:t>8</a:t>
              </a:r>
              <a:endParaRPr lang="en-US" dirty="0"/>
            </a:p>
          </p:txBody>
        </p:sp>
        <p:sp>
          <p:nvSpPr>
            <p:cNvPr id="44" name="Freeform 43"/>
            <p:cNvSpPr/>
            <p:nvPr/>
          </p:nvSpPr>
          <p:spPr>
            <a:xfrm>
              <a:off x="3004223"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Economic Profit</a:t>
            </a:r>
            <a:endParaRPr lang="en-US" dirty="0"/>
          </a:p>
        </p:txBody>
      </p:sp>
      <p:sp>
        <p:nvSpPr>
          <p:cNvPr id="57" name="Content Placeholder 56"/>
          <p:cNvSpPr>
            <a:spLocks noGrp="1"/>
          </p:cNvSpPr>
          <p:nvPr>
            <p:ph sz="half" idx="1"/>
          </p:nvPr>
        </p:nvSpPr>
        <p:spPr/>
        <p:txBody>
          <a:bodyPr/>
          <a:lstStyle/>
          <a:p>
            <a:pPr marL="0" indent="0">
              <a:buNone/>
            </a:pPr>
            <a:r>
              <a:rPr lang="en-US" dirty="0" smtClean="0"/>
              <a:t>Given the cost curves to the right and that the price of a sandwich is $7, calculate the following</a:t>
            </a:r>
          </a:p>
          <a:p>
            <a:pPr lvl="1"/>
            <a:r>
              <a:rPr lang="en-US" dirty="0" smtClean="0"/>
              <a:t>Total Revenue</a:t>
            </a:r>
          </a:p>
          <a:p>
            <a:pPr lvl="1"/>
            <a:r>
              <a:rPr lang="en-US" dirty="0" smtClean="0"/>
              <a:t>Total Cost</a:t>
            </a:r>
          </a:p>
          <a:p>
            <a:pPr lvl="1"/>
            <a:r>
              <a:rPr lang="en-US" dirty="0" smtClean="0"/>
              <a:t>Total Profit</a:t>
            </a:r>
            <a:endParaRPr lang="en-US" dirty="0"/>
          </a:p>
        </p:txBody>
      </p:sp>
      <p:cxnSp>
        <p:nvCxnSpPr>
          <p:cNvPr id="7" name="Straight Connector 6"/>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12" name="TextBox 11"/>
          <p:cNvSpPr txBox="1"/>
          <p:nvPr/>
        </p:nvSpPr>
        <p:spPr>
          <a:xfrm>
            <a:off x="8521167" y="4937662"/>
            <a:ext cx="321272" cy="369332"/>
          </a:xfrm>
          <a:prstGeom prst="rect">
            <a:avLst/>
          </a:prstGeom>
          <a:noFill/>
        </p:spPr>
        <p:txBody>
          <a:bodyPr wrap="none" rtlCol="0">
            <a:spAutoFit/>
          </a:bodyPr>
          <a:lstStyle/>
          <a:p>
            <a:r>
              <a:rPr lang="en-US" dirty="0"/>
              <a:t>P</a:t>
            </a:r>
          </a:p>
        </p:txBody>
      </p:sp>
      <p:cxnSp>
        <p:nvCxnSpPr>
          <p:cNvPr id="26" name="Straight Connector 25"/>
          <p:cNvCxnSpPr/>
          <p:nvPr/>
        </p:nvCxnSpPr>
        <p:spPr>
          <a:xfrm>
            <a:off x="5974340" y="3913927"/>
            <a:ext cx="0" cy="24178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092568" y="5122328"/>
            <a:ext cx="342827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TextBox 54"/>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56" name="TextBox 55"/>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cxnSp>
        <p:nvCxnSpPr>
          <p:cNvPr id="61" name="Straight Connector 60"/>
          <p:cNvCxnSpPr/>
          <p:nvPr/>
        </p:nvCxnSpPr>
        <p:spPr>
          <a:xfrm flipH="1">
            <a:off x="5052813" y="3905445"/>
            <a:ext cx="92152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17600" y="5377934"/>
            <a:ext cx="2824586" cy="369332"/>
          </a:xfrm>
          <a:prstGeom prst="rect">
            <a:avLst/>
          </a:prstGeom>
          <a:noFill/>
        </p:spPr>
        <p:txBody>
          <a:bodyPr wrap="none" rtlCol="0">
            <a:spAutoFit/>
          </a:bodyPr>
          <a:lstStyle/>
          <a:p>
            <a:r>
              <a:rPr lang="en-US" dirty="0" smtClean="0"/>
              <a:t>TR &lt; TC, therefore π &lt; 0 </a:t>
            </a:r>
            <a:endParaRPr lang="en-US" dirty="0"/>
          </a:p>
        </p:txBody>
      </p:sp>
    </p:spTree>
    <p:extLst>
      <p:ext uri="{BB962C8B-B14F-4D97-AF65-F5344CB8AC3E}">
        <p14:creationId xmlns:p14="http://schemas.microsoft.com/office/powerpoint/2010/main" val="3324903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064736" y="4312530"/>
            <a:ext cx="1388338" cy="1990534"/>
          </a:xfrm>
          <a:prstGeom prst="rect">
            <a:avLst/>
          </a:prstGeom>
          <a:solidFill>
            <a:schemeClr val="accent3">
              <a:lumMod val="60000"/>
              <a:lumOff val="40000"/>
              <a:alpha val="50000"/>
            </a:schemeClr>
          </a:solidFill>
          <a:ln>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5105466" y="4313974"/>
            <a:ext cx="1347608" cy="1990534"/>
          </a:xfrm>
          <a:prstGeom prst="rect">
            <a:avLst/>
          </a:prstGeom>
          <a:solidFill>
            <a:schemeClr val="accent1">
              <a:alpha val="49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4642805" y="2226815"/>
            <a:ext cx="4243695" cy="4652239"/>
            <a:chOff x="2572681" y="2226815"/>
            <a:chExt cx="4243695" cy="4652239"/>
          </a:xfrm>
        </p:grpSpPr>
        <p:cxnSp>
          <p:nvCxnSpPr>
            <p:cNvPr id="4" name="Straight Connector 3"/>
            <p:cNvCxnSpPr/>
            <p:nvPr/>
          </p:nvCxnSpPr>
          <p:spPr>
            <a:xfrm rot="5400000" flipH="1">
              <a:off x="4438877"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a:off x="1683872"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flipH="1">
              <a:off x="2139126"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4059" y="2374822"/>
              <a:ext cx="433646" cy="530689"/>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6430632" y="6331752"/>
              <a:ext cx="385744" cy="369332"/>
            </a:xfrm>
            <a:prstGeom prst="rect">
              <a:avLst/>
            </a:prstGeom>
            <a:noFill/>
          </p:spPr>
          <p:txBody>
            <a:bodyPr wrap="none" rtlCol="0">
              <a:spAutoFit/>
            </a:bodyPr>
            <a:lstStyle/>
            <a:p>
              <a:r>
                <a:rPr lang="en-US" dirty="0" smtClean="0"/>
                <a:t>Q</a:t>
              </a:r>
            </a:p>
          </p:txBody>
        </p:sp>
        <p:sp>
          <p:nvSpPr>
            <p:cNvPr id="13" name="TextBox 12"/>
            <p:cNvSpPr txBox="1"/>
            <p:nvPr/>
          </p:nvSpPr>
          <p:spPr>
            <a:xfrm>
              <a:off x="3556035" y="2226815"/>
              <a:ext cx="2133918" cy="369332"/>
            </a:xfrm>
            <a:prstGeom prst="rect">
              <a:avLst/>
            </a:prstGeom>
            <a:noFill/>
          </p:spPr>
          <p:txBody>
            <a:bodyPr wrap="none" rtlCol="0">
              <a:spAutoFit/>
            </a:bodyPr>
            <a:lstStyle/>
            <a:p>
              <a:pPr algn="ctr"/>
              <a:r>
                <a:rPr lang="en-US" dirty="0" smtClean="0"/>
                <a:t>Sandwich Market</a:t>
              </a:r>
              <a:endParaRPr lang="en-US" dirty="0"/>
            </a:p>
          </p:txBody>
        </p:sp>
        <p:cxnSp>
          <p:nvCxnSpPr>
            <p:cNvPr id="14" name="Straight Connector 13"/>
            <p:cNvCxnSpPr/>
            <p:nvPr/>
          </p:nvCxnSpPr>
          <p:spPr>
            <a:xfrm flipH="1">
              <a:off x="3004224" y="4717429"/>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994612" y="43125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994612" y="39076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994612" y="35027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994612" y="3097832"/>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970053" y="59321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994612" y="5527227"/>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2617860"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a:off x="3073114"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a:off x="3528369"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a:off x="3983623"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004224" y="5122328"/>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307580" y="6331752"/>
              <a:ext cx="421931" cy="530689"/>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3762834" y="6331752"/>
              <a:ext cx="421931" cy="530689"/>
            </a:xfrm>
            <a:prstGeom prst="rect">
              <a:avLst/>
            </a:prstGeom>
            <a:noFill/>
          </p:spPr>
          <p:txBody>
            <a:bodyPr wrap="none" rtlCol="0">
              <a:spAutoFit/>
            </a:bodyPr>
            <a:lstStyle/>
            <a:p>
              <a:r>
                <a:rPr lang="en-US" dirty="0"/>
                <a:t>2</a:t>
              </a:r>
            </a:p>
          </p:txBody>
        </p:sp>
        <p:sp>
          <p:nvSpPr>
            <p:cNvPr id="30" name="TextBox 29"/>
            <p:cNvSpPr txBox="1"/>
            <p:nvPr/>
          </p:nvSpPr>
          <p:spPr>
            <a:xfrm>
              <a:off x="4220517" y="6331752"/>
              <a:ext cx="421931" cy="530689"/>
            </a:xfrm>
            <a:prstGeom prst="rect">
              <a:avLst/>
            </a:prstGeom>
            <a:noFill/>
          </p:spPr>
          <p:txBody>
            <a:bodyPr wrap="none" rtlCol="0">
              <a:spAutoFit/>
            </a:bodyPr>
            <a:lstStyle/>
            <a:p>
              <a:r>
                <a:rPr lang="en-US" dirty="0" smtClean="0"/>
                <a:t>3</a:t>
              </a:r>
              <a:endParaRPr lang="en-US" dirty="0"/>
            </a:p>
          </p:txBody>
        </p:sp>
        <p:sp>
          <p:nvSpPr>
            <p:cNvPr id="31" name="TextBox 30"/>
            <p:cNvSpPr txBox="1"/>
            <p:nvPr/>
          </p:nvSpPr>
          <p:spPr>
            <a:xfrm>
              <a:off x="4696824" y="6331751"/>
              <a:ext cx="421931" cy="530689"/>
            </a:xfrm>
            <a:prstGeom prst="rect">
              <a:avLst/>
            </a:prstGeom>
            <a:noFill/>
          </p:spPr>
          <p:txBody>
            <a:bodyPr wrap="none" rtlCol="0">
              <a:spAutoFit/>
            </a:bodyPr>
            <a:lstStyle/>
            <a:p>
              <a:r>
                <a:rPr lang="en-US" dirty="0" smtClean="0"/>
                <a:t>4</a:t>
              </a:r>
              <a:endParaRPr lang="en-US" dirty="0"/>
            </a:p>
          </p:txBody>
        </p:sp>
        <p:sp>
          <p:nvSpPr>
            <p:cNvPr id="32" name="TextBox 31"/>
            <p:cNvSpPr txBox="1"/>
            <p:nvPr/>
          </p:nvSpPr>
          <p:spPr>
            <a:xfrm>
              <a:off x="6062587" y="6331752"/>
              <a:ext cx="421931" cy="530689"/>
            </a:xfrm>
            <a:prstGeom prst="rect">
              <a:avLst/>
            </a:prstGeom>
            <a:noFill/>
          </p:spPr>
          <p:txBody>
            <a:bodyPr wrap="none" rtlCol="0">
              <a:spAutoFit/>
            </a:bodyPr>
            <a:lstStyle/>
            <a:p>
              <a:r>
                <a:rPr lang="en-US" dirty="0" smtClean="0"/>
                <a:t>7</a:t>
              </a:r>
              <a:endParaRPr lang="en-US" dirty="0"/>
            </a:p>
          </p:txBody>
        </p:sp>
        <p:sp>
          <p:nvSpPr>
            <p:cNvPr id="33" name="TextBox 32"/>
            <p:cNvSpPr txBox="1"/>
            <p:nvPr/>
          </p:nvSpPr>
          <p:spPr>
            <a:xfrm>
              <a:off x="5621650" y="6348365"/>
              <a:ext cx="421931" cy="530689"/>
            </a:xfrm>
            <a:prstGeom prst="rect">
              <a:avLst/>
            </a:prstGeom>
            <a:noFill/>
          </p:spPr>
          <p:txBody>
            <a:bodyPr wrap="none" rtlCol="0">
              <a:spAutoFit/>
            </a:bodyPr>
            <a:lstStyle/>
            <a:p>
              <a:r>
                <a:rPr lang="en-US" dirty="0" smtClean="0"/>
                <a:t>6</a:t>
              </a:r>
              <a:endParaRPr lang="en-US" dirty="0"/>
            </a:p>
          </p:txBody>
        </p:sp>
        <p:sp>
          <p:nvSpPr>
            <p:cNvPr id="34" name="TextBox 33"/>
            <p:cNvSpPr txBox="1"/>
            <p:nvPr/>
          </p:nvSpPr>
          <p:spPr>
            <a:xfrm>
              <a:off x="5152078" y="6348365"/>
              <a:ext cx="421931" cy="530689"/>
            </a:xfrm>
            <a:prstGeom prst="rect">
              <a:avLst/>
            </a:prstGeom>
            <a:noFill/>
          </p:spPr>
          <p:txBody>
            <a:bodyPr wrap="none" rtlCol="0">
              <a:spAutoFit/>
            </a:bodyPr>
            <a:lstStyle/>
            <a:p>
              <a:r>
                <a:rPr lang="en-US" dirty="0" smtClean="0"/>
                <a:t>5</a:t>
              </a:r>
              <a:endParaRPr lang="en-US" dirty="0"/>
            </a:p>
          </p:txBody>
        </p:sp>
        <p:sp>
          <p:nvSpPr>
            <p:cNvPr id="35" name="TextBox 34"/>
            <p:cNvSpPr txBox="1"/>
            <p:nvPr/>
          </p:nvSpPr>
          <p:spPr>
            <a:xfrm>
              <a:off x="2572681" y="5666786"/>
              <a:ext cx="421931" cy="530689"/>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74092" y="5232284"/>
              <a:ext cx="421931" cy="530689"/>
            </a:xfrm>
            <a:prstGeom prst="rect">
              <a:avLst/>
            </a:prstGeom>
            <a:noFill/>
          </p:spPr>
          <p:txBody>
            <a:bodyPr wrap="none" rtlCol="0">
              <a:spAutoFit/>
            </a:bodyPr>
            <a:lstStyle/>
            <a:p>
              <a:r>
                <a:rPr lang="en-US" dirty="0"/>
                <a:t>2</a:t>
              </a:r>
            </a:p>
          </p:txBody>
        </p:sp>
        <p:sp>
          <p:nvSpPr>
            <p:cNvPr id="37" name="TextBox 36"/>
            <p:cNvSpPr txBox="1"/>
            <p:nvPr/>
          </p:nvSpPr>
          <p:spPr>
            <a:xfrm>
              <a:off x="2572681" y="4876994"/>
              <a:ext cx="421931" cy="530689"/>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2574092" y="4471278"/>
              <a:ext cx="421931" cy="530689"/>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2588627" y="4047185"/>
              <a:ext cx="421931" cy="530689"/>
            </a:xfrm>
            <a:prstGeom prst="rect">
              <a:avLst/>
            </a:prstGeom>
            <a:noFill/>
          </p:spPr>
          <p:txBody>
            <a:bodyPr wrap="none" rtlCol="0">
              <a:spAutoFit/>
            </a:bodyPr>
            <a:lstStyle/>
            <a:p>
              <a:r>
                <a:rPr lang="en-US" dirty="0" smtClean="0"/>
                <a:t>5</a:t>
              </a:r>
              <a:endParaRPr lang="en-US" dirty="0"/>
            </a:p>
          </p:txBody>
        </p:sp>
        <p:sp>
          <p:nvSpPr>
            <p:cNvPr id="40" name="TextBox 39"/>
            <p:cNvSpPr txBox="1"/>
            <p:nvPr/>
          </p:nvSpPr>
          <p:spPr>
            <a:xfrm>
              <a:off x="2601364" y="3642286"/>
              <a:ext cx="421931" cy="530689"/>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2605774" y="3237387"/>
              <a:ext cx="421931" cy="530689"/>
            </a:xfrm>
            <a:prstGeom prst="rect">
              <a:avLst/>
            </a:prstGeom>
            <a:noFill/>
          </p:spPr>
          <p:txBody>
            <a:bodyPr wrap="none" rtlCol="0">
              <a:spAutoFit/>
            </a:bodyPr>
            <a:lstStyle/>
            <a:p>
              <a:r>
                <a:rPr lang="en-US" dirty="0" smtClean="0"/>
                <a:t>7</a:t>
              </a:r>
              <a:endParaRPr lang="en-US" dirty="0"/>
            </a:p>
          </p:txBody>
        </p:sp>
        <p:sp>
          <p:nvSpPr>
            <p:cNvPr id="42" name="TextBox 41"/>
            <p:cNvSpPr txBox="1"/>
            <p:nvPr/>
          </p:nvSpPr>
          <p:spPr>
            <a:xfrm>
              <a:off x="2600513" y="2822873"/>
              <a:ext cx="421931" cy="530689"/>
            </a:xfrm>
            <a:prstGeom prst="rect">
              <a:avLst/>
            </a:prstGeom>
            <a:noFill/>
          </p:spPr>
          <p:txBody>
            <a:bodyPr wrap="none" rtlCol="0">
              <a:spAutoFit/>
            </a:bodyPr>
            <a:lstStyle/>
            <a:p>
              <a:r>
                <a:rPr lang="en-US" dirty="0" smtClean="0"/>
                <a:t>8</a:t>
              </a:r>
              <a:endParaRPr lang="en-US" dirty="0"/>
            </a:p>
          </p:txBody>
        </p:sp>
        <p:sp>
          <p:nvSpPr>
            <p:cNvPr id="44" name="Freeform 43"/>
            <p:cNvSpPr/>
            <p:nvPr/>
          </p:nvSpPr>
          <p:spPr>
            <a:xfrm>
              <a:off x="3004223"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Economic Profit</a:t>
            </a:r>
            <a:endParaRPr lang="en-US" dirty="0"/>
          </a:p>
        </p:txBody>
      </p:sp>
      <p:sp>
        <p:nvSpPr>
          <p:cNvPr id="57" name="Content Placeholder 56"/>
          <p:cNvSpPr>
            <a:spLocks noGrp="1"/>
          </p:cNvSpPr>
          <p:nvPr>
            <p:ph sz="half" idx="1"/>
          </p:nvPr>
        </p:nvSpPr>
        <p:spPr/>
        <p:txBody>
          <a:bodyPr/>
          <a:lstStyle/>
          <a:p>
            <a:pPr marL="0" indent="0">
              <a:buNone/>
            </a:pPr>
            <a:r>
              <a:rPr lang="en-US" dirty="0" smtClean="0"/>
              <a:t>Given the cost curves to the right and that the price of a sandwich is $5, calculate the following</a:t>
            </a:r>
          </a:p>
          <a:p>
            <a:pPr lvl="1"/>
            <a:r>
              <a:rPr lang="en-US" dirty="0" smtClean="0"/>
              <a:t>Total Revenue</a:t>
            </a:r>
          </a:p>
          <a:p>
            <a:pPr lvl="1"/>
            <a:r>
              <a:rPr lang="en-US" dirty="0" smtClean="0"/>
              <a:t>Total Cost</a:t>
            </a:r>
          </a:p>
          <a:p>
            <a:pPr lvl="1"/>
            <a:r>
              <a:rPr lang="en-US" dirty="0" smtClean="0"/>
              <a:t>Total Profit</a:t>
            </a:r>
            <a:endParaRPr lang="en-US" dirty="0"/>
          </a:p>
        </p:txBody>
      </p:sp>
      <p:cxnSp>
        <p:nvCxnSpPr>
          <p:cNvPr id="7" name="Straight Connector 6"/>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12" name="TextBox 11"/>
          <p:cNvSpPr txBox="1"/>
          <p:nvPr/>
        </p:nvSpPr>
        <p:spPr>
          <a:xfrm>
            <a:off x="8521167" y="4127864"/>
            <a:ext cx="321272" cy="369332"/>
          </a:xfrm>
          <a:prstGeom prst="rect">
            <a:avLst/>
          </a:prstGeom>
          <a:noFill/>
        </p:spPr>
        <p:txBody>
          <a:bodyPr wrap="none" rtlCol="0">
            <a:spAutoFit/>
          </a:bodyPr>
          <a:lstStyle/>
          <a:p>
            <a:r>
              <a:rPr lang="en-US" dirty="0"/>
              <a:t>P</a:t>
            </a:r>
          </a:p>
        </p:txBody>
      </p:sp>
      <p:cxnSp>
        <p:nvCxnSpPr>
          <p:cNvPr id="26" name="Straight Connector 25"/>
          <p:cNvCxnSpPr/>
          <p:nvPr/>
        </p:nvCxnSpPr>
        <p:spPr>
          <a:xfrm>
            <a:off x="6454025" y="4313974"/>
            <a:ext cx="0" cy="197919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092568" y="4312530"/>
            <a:ext cx="342827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TextBox 54"/>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56" name="TextBox 55"/>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spTree>
    <p:extLst>
      <p:ext uri="{BB962C8B-B14F-4D97-AF65-F5344CB8AC3E}">
        <p14:creationId xmlns:p14="http://schemas.microsoft.com/office/powerpoint/2010/main" val="384321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par>
                                <p:cTn id="13" presetID="3" presetClass="emph" presetSubtype="2" fill="hold" nodeType="withEffect">
                                  <p:stCondLst>
                                    <p:cond delay="0"/>
                                  </p:stCondLst>
                                  <p:childTnLst>
                                    <p:animClr clrSpc="rgb" dir="cw">
                                      <p:cBhvr override="childStyle">
                                        <p:cTn id="14" dur="500" fill="hold"/>
                                        <p:tgtEl>
                                          <p:spTgt spid="57">
                                            <p:txEl>
                                              <p:pRg st="1" end="1"/>
                                            </p:txEl>
                                          </p:spTgt>
                                        </p:tgtEl>
                                        <p:attrNameLst>
                                          <p:attrName>style.color</p:attrName>
                                        </p:attrNameLst>
                                      </p:cBhvr>
                                      <p:to>
                                        <a:srgbClr val="FFFF00"/>
                                      </p:to>
                                    </p:animClr>
                                  </p:childTnLst>
                                </p:cTn>
                              </p:par>
                              <p:par>
                                <p:cTn id="15" presetID="22" presetClass="entr" presetSubtype="1"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up)">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mph" presetSubtype="2" fill="hold" nodeType="clickEffect">
                                  <p:stCondLst>
                                    <p:cond delay="0"/>
                                  </p:stCondLst>
                                  <p:childTnLst>
                                    <p:animClr clrSpc="rgb" dir="cw">
                                      <p:cBhvr override="childStyle">
                                        <p:cTn id="21" dur="500" fill="hold"/>
                                        <p:tgtEl>
                                          <p:spTgt spid="57">
                                            <p:txEl>
                                              <p:pRg st="2" end="2"/>
                                            </p:txEl>
                                          </p:spTgt>
                                        </p:tgtEl>
                                        <p:attrNameLst>
                                          <p:attrName>style.color</p:attrName>
                                        </p:attrNameLst>
                                      </p:cBhvr>
                                      <p:to>
                                        <a:schemeClr val="accent1"/>
                                      </p:to>
                                    </p:animClr>
                                  </p:childTnLst>
                                </p:cTn>
                              </p:par>
                              <p:par>
                                <p:cTn id="22" presetID="22" presetClass="entr" presetSubtype="1" fill="hold" grpId="0" nodeType="with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up)">
                                      <p:cBhvr>
                                        <p:cTn id="2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4642805" y="2226815"/>
            <a:ext cx="4243695" cy="4652239"/>
            <a:chOff x="2572681" y="2226815"/>
            <a:chExt cx="4243695" cy="4652239"/>
          </a:xfrm>
        </p:grpSpPr>
        <p:cxnSp>
          <p:nvCxnSpPr>
            <p:cNvPr id="4" name="Straight Connector 3"/>
            <p:cNvCxnSpPr/>
            <p:nvPr/>
          </p:nvCxnSpPr>
          <p:spPr>
            <a:xfrm rot="5400000" flipH="1">
              <a:off x="4438877"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flipH="1">
              <a:off x="1683872"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flipH="1">
              <a:off x="2139126"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4059" y="2374822"/>
              <a:ext cx="433646" cy="530689"/>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6430632" y="6331752"/>
              <a:ext cx="385744" cy="369332"/>
            </a:xfrm>
            <a:prstGeom prst="rect">
              <a:avLst/>
            </a:prstGeom>
            <a:noFill/>
          </p:spPr>
          <p:txBody>
            <a:bodyPr wrap="none" rtlCol="0">
              <a:spAutoFit/>
            </a:bodyPr>
            <a:lstStyle/>
            <a:p>
              <a:r>
                <a:rPr lang="en-US" dirty="0" smtClean="0"/>
                <a:t>Q</a:t>
              </a:r>
            </a:p>
          </p:txBody>
        </p:sp>
        <p:sp>
          <p:nvSpPr>
            <p:cNvPr id="13" name="TextBox 12"/>
            <p:cNvSpPr txBox="1"/>
            <p:nvPr/>
          </p:nvSpPr>
          <p:spPr>
            <a:xfrm>
              <a:off x="3556035" y="2226815"/>
              <a:ext cx="2133918" cy="369332"/>
            </a:xfrm>
            <a:prstGeom prst="rect">
              <a:avLst/>
            </a:prstGeom>
            <a:noFill/>
          </p:spPr>
          <p:txBody>
            <a:bodyPr wrap="none" rtlCol="0">
              <a:spAutoFit/>
            </a:bodyPr>
            <a:lstStyle/>
            <a:p>
              <a:pPr algn="ctr"/>
              <a:r>
                <a:rPr lang="en-US" dirty="0" smtClean="0"/>
                <a:t>Sandwich Market</a:t>
              </a:r>
              <a:endParaRPr lang="en-US" dirty="0"/>
            </a:p>
          </p:txBody>
        </p:sp>
        <p:cxnSp>
          <p:nvCxnSpPr>
            <p:cNvPr id="14" name="Straight Connector 13"/>
            <p:cNvCxnSpPr/>
            <p:nvPr/>
          </p:nvCxnSpPr>
          <p:spPr>
            <a:xfrm flipH="1">
              <a:off x="3004224" y="4717429"/>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994612" y="43125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994612" y="3907630"/>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994612" y="35027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994612" y="3097832"/>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970053" y="5932131"/>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994612" y="5527227"/>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2617860" y="4537974"/>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a:off x="3073114"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a:off x="3528369"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a:off x="3983623" y="4528077"/>
              <a:ext cx="3530180"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004224" y="5122328"/>
              <a:ext cx="3428271" cy="0"/>
            </a:xfrm>
            <a:prstGeom prst="line">
              <a:avLst/>
            </a:prstGeom>
            <a:ln>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307580" y="6331752"/>
              <a:ext cx="421931" cy="530689"/>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3762834" y="6331752"/>
              <a:ext cx="421931" cy="530689"/>
            </a:xfrm>
            <a:prstGeom prst="rect">
              <a:avLst/>
            </a:prstGeom>
            <a:noFill/>
          </p:spPr>
          <p:txBody>
            <a:bodyPr wrap="none" rtlCol="0">
              <a:spAutoFit/>
            </a:bodyPr>
            <a:lstStyle/>
            <a:p>
              <a:r>
                <a:rPr lang="en-US" dirty="0"/>
                <a:t>2</a:t>
              </a:r>
            </a:p>
          </p:txBody>
        </p:sp>
        <p:sp>
          <p:nvSpPr>
            <p:cNvPr id="30" name="TextBox 29"/>
            <p:cNvSpPr txBox="1"/>
            <p:nvPr/>
          </p:nvSpPr>
          <p:spPr>
            <a:xfrm>
              <a:off x="4220517" y="6331752"/>
              <a:ext cx="421931" cy="530689"/>
            </a:xfrm>
            <a:prstGeom prst="rect">
              <a:avLst/>
            </a:prstGeom>
            <a:noFill/>
          </p:spPr>
          <p:txBody>
            <a:bodyPr wrap="none" rtlCol="0">
              <a:spAutoFit/>
            </a:bodyPr>
            <a:lstStyle/>
            <a:p>
              <a:r>
                <a:rPr lang="en-US" dirty="0" smtClean="0"/>
                <a:t>3</a:t>
              </a:r>
              <a:endParaRPr lang="en-US" dirty="0"/>
            </a:p>
          </p:txBody>
        </p:sp>
        <p:sp>
          <p:nvSpPr>
            <p:cNvPr id="31" name="TextBox 30"/>
            <p:cNvSpPr txBox="1"/>
            <p:nvPr/>
          </p:nvSpPr>
          <p:spPr>
            <a:xfrm>
              <a:off x="4696824" y="6331751"/>
              <a:ext cx="421931" cy="530689"/>
            </a:xfrm>
            <a:prstGeom prst="rect">
              <a:avLst/>
            </a:prstGeom>
            <a:noFill/>
          </p:spPr>
          <p:txBody>
            <a:bodyPr wrap="none" rtlCol="0">
              <a:spAutoFit/>
            </a:bodyPr>
            <a:lstStyle/>
            <a:p>
              <a:r>
                <a:rPr lang="en-US" dirty="0" smtClean="0"/>
                <a:t>4</a:t>
              </a:r>
              <a:endParaRPr lang="en-US" dirty="0"/>
            </a:p>
          </p:txBody>
        </p:sp>
        <p:sp>
          <p:nvSpPr>
            <p:cNvPr id="32" name="TextBox 31"/>
            <p:cNvSpPr txBox="1"/>
            <p:nvPr/>
          </p:nvSpPr>
          <p:spPr>
            <a:xfrm>
              <a:off x="6062587" y="6331752"/>
              <a:ext cx="421931" cy="530689"/>
            </a:xfrm>
            <a:prstGeom prst="rect">
              <a:avLst/>
            </a:prstGeom>
            <a:noFill/>
          </p:spPr>
          <p:txBody>
            <a:bodyPr wrap="none" rtlCol="0">
              <a:spAutoFit/>
            </a:bodyPr>
            <a:lstStyle/>
            <a:p>
              <a:r>
                <a:rPr lang="en-US" dirty="0" smtClean="0"/>
                <a:t>7</a:t>
              </a:r>
              <a:endParaRPr lang="en-US" dirty="0"/>
            </a:p>
          </p:txBody>
        </p:sp>
        <p:sp>
          <p:nvSpPr>
            <p:cNvPr id="33" name="TextBox 32"/>
            <p:cNvSpPr txBox="1"/>
            <p:nvPr/>
          </p:nvSpPr>
          <p:spPr>
            <a:xfrm>
              <a:off x="5621650" y="6348365"/>
              <a:ext cx="421931" cy="530689"/>
            </a:xfrm>
            <a:prstGeom prst="rect">
              <a:avLst/>
            </a:prstGeom>
            <a:noFill/>
          </p:spPr>
          <p:txBody>
            <a:bodyPr wrap="none" rtlCol="0">
              <a:spAutoFit/>
            </a:bodyPr>
            <a:lstStyle/>
            <a:p>
              <a:r>
                <a:rPr lang="en-US" dirty="0" smtClean="0"/>
                <a:t>6</a:t>
              </a:r>
              <a:endParaRPr lang="en-US" dirty="0"/>
            </a:p>
          </p:txBody>
        </p:sp>
        <p:sp>
          <p:nvSpPr>
            <p:cNvPr id="34" name="TextBox 33"/>
            <p:cNvSpPr txBox="1"/>
            <p:nvPr/>
          </p:nvSpPr>
          <p:spPr>
            <a:xfrm>
              <a:off x="5152078" y="6348365"/>
              <a:ext cx="421931" cy="530689"/>
            </a:xfrm>
            <a:prstGeom prst="rect">
              <a:avLst/>
            </a:prstGeom>
            <a:noFill/>
          </p:spPr>
          <p:txBody>
            <a:bodyPr wrap="none" rtlCol="0">
              <a:spAutoFit/>
            </a:bodyPr>
            <a:lstStyle/>
            <a:p>
              <a:r>
                <a:rPr lang="en-US" dirty="0" smtClean="0"/>
                <a:t>5</a:t>
              </a:r>
              <a:endParaRPr lang="en-US" dirty="0"/>
            </a:p>
          </p:txBody>
        </p:sp>
        <p:sp>
          <p:nvSpPr>
            <p:cNvPr id="35" name="TextBox 34"/>
            <p:cNvSpPr txBox="1"/>
            <p:nvPr/>
          </p:nvSpPr>
          <p:spPr>
            <a:xfrm>
              <a:off x="2572681" y="5666786"/>
              <a:ext cx="421931" cy="530689"/>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74092" y="5232284"/>
              <a:ext cx="421931" cy="530689"/>
            </a:xfrm>
            <a:prstGeom prst="rect">
              <a:avLst/>
            </a:prstGeom>
            <a:noFill/>
          </p:spPr>
          <p:txBody>
            <a:bodyPr wrap="none" rtlCol="0">
              <a:spAutoFit/>
            </a:bodyPr>
            <a:lstStyle/>
            <a:p>
              <a:r>
                <a:rPr lang="en-US" dirty="0"/>
                <a:t>2</a:t>
              </a:r>
            </a:p>
          </p:txBody>
        </p:sp>
        <p:sp>
          <p:nvSpPr>
            <p:cNvPr id="37" name="TextBox 36"/>
            <p:cNvSpPr txBox="1"/>
            <p:nvPr/>
          </p:nvSpPr>
          <p:spPr>
            <a:xfrm>
              <a:off x="2572681" y="4876994"/>
              <a:ext cx="421931" cy="530689"/>
            </a:xfrm>
            <a:prstGeom prst="rect">
              <a:avLst/>
            </a:prstGeom>
            <a:noFill/>
          </p:spPr>
          <p:txBody>
            <a:bodyPr wrap="none" rtlCol="0">
              <a:spAutoFit/>
            </a:bodyPr>
            <a:lstStyle/>
            <a:p>
              <a:r>
                <a:rPr lang="en-US" dirty="0" smtClean="0"/>
                <a:t>3</a:t>
              </a:r>
              <a:endParaRPr lang="en-US" dirty="0"/>
            </a:p>
          </p:txBody>
        </p:sp>
        <p:sp>
          <p:nvSpPr>
            <p:cNvPr id="38" name="TextBox 37"/>
            <p:cNvSpPr txBox="1"/>
            <p:nvPr/>
          </p:nvSpPr>
          <p:spPr>
            <a:xfrm>
              <a:off x="2574092" y="4471278"/>
              <a:ext cx="421931" cy="530689"/>
            </a:xfrm>
            <a:prstGeom prst="rect">
              <a:avLst/>
            </a:prstGeom>
            <a:noFill/>
          </p:spPr>
          <p:txBody>
            <a:bodyPr wrap="none" rtlCol="0">
              <a:spAutoFit/>
            </a:bodyPr>
            <a:lstStyle/>
            <a:p>
              <a:r>
                <a:rPr lang="en-US" dirty="0" smtClean="0"/>
                <a:t>4</a:t>
              </a:r>
              <a:endParaRPr lang="en-US" dirty="0"/>
            </a:p>
          </p:txBody>
        </p:sp>
        <p:sp>
          <p:nvSpPr>
            <p:cNvPr id="39" name="TextBox 38"/>
            <p:cNvSpPr txBox="1"/>
            <p:nvPr/>
          </p:nvSpPr>
          <p:spPr>
            <a:xfrm>
              <a:off x="2588627" y="4047185"/>
              <a:ext cx="421931" cy="530689"/>
            </a:xfrm>
            <a:prstGeom prst="rect">
              <a:avLst/>
            </a:prstGeom>
            <a:noFill/>
          </p:spPr>
          <p:txBody>
            <a:bodyPr wrap="none" rtlCol="0">
              <a:spAutoFit/>
            </a:bodyPr>
            <a:lstStyle/>
            <a:p>
              <a:r>
                <a:rPr lang="en-US" dirty="0" smtClean="0"/>
                <a:t>5</a:t>
              </a:r>
              <a:endParaRPr lang="en-US" dirty="0"/>
            </a:p>
          </p:txBody>
        </p:sp>
        <p:sp>
          <p:nvSpPr>
            <p:cNvPr id="40" name="TextBox 39"/>
            <p:cNvSpPr txBox="1"/>
            <p:nvPr/>
          </p:nvSpPr>
          <p:spPr>
            <a:xfrm>
              <a:off x="2601364" y="3642286"/>
              <a:ext cx="421931" cy="530689"/>
            </a:xfrm>
            <a:prstGeom prst="rect">
              <a:avLst/>
            </a:prstGeom>
            <a:noFill/>
          </p:spPr>
          <p:txBody>
            <a:bodyPr wrap="none" rtlCol="0">
              <a:spAutoFit/>
            </a:bodyPr>
            <a:lstStyle/>
            <a:p>
              <a:r>
                <a:rPr lang="en-US" dirty="0" smtClean="0"/>
                <a:t>6</a:t>
              </a:r>
              <a:endParaRPr lang="en-US" dirty="0"/>
            </a:p>
          </p:txBody>
        </p:sp>
        <p:sp>
          <p:nvSpPr>
            <p:cNvPr id="41" name="TextBox 40"/>
            <p:cNvSpPr txBox="1"/>
            <p:nvPr/>
          </p:nvSpPr>
          <p:spPr>
            <a:xfrm>
              <a:off x="2605774" y="3237387"/>
              <a:ext cx="421931" cy="530689"/>
            </a:xfrm>
            <a:prstGeom prst="rect">
              <a:avLst/>
            </a:prstGeom>
            <a:noFill/>
          </p:spPr>
          <p:txBody>
            <a:bodyPr wrap="none" rtlCol="0">
              <a:spAutoFit/>
            </a:bodyPr>
            <a:lstStyle/>
            <a:p>
              <a:r>
                <a:rPr lang="en-US" dirty="0" smtClean="0"/>
                <a:t>7</a:t>
              </a:r>
              <a:endParaRPr lang="en-US" dirty="0"/>
            </a:p>
          </p:txBody>
        </p:sp>
        <p:sp>
          <p:nvSpPr>
            <p:cNvPr id="42" name="TextBox 41"/>
            <p:cNvSpPr txBox="1"/>
            <p:nvPr/>
          </p:nvSpPr>
          <p:spPr>
            <a:xfrm>
              <a:off x="2600513" y="2822873"/>
              <a:ext cx="421931" cy="530689"/>
            </a:xfrm>
            <a:prstGeom prst="rect">
              <a:avLst/>
            </a:prstGeom>
            <a:noFill/>
          </p:spPr>
          <p:txBody>
            <a:bodyPr wrap="none" rtlCol="0">
              <a:spAutoFit/>
            </a:bodyPr>
            <a:lstStyle/>
            <a:p>
              <a:r>
                <a:rPr lang="en-US" dirty="0" smtClean="0"/>
                <a:t>8</a:t>
              </a:r>
              <a:endParaRPr lang="en-US" dirty="0"/>
            </a:p>
          </p:txBody>
        </p:sp>
        <p:sp>
          <p:nvSpPr>
            <p:cNvPr id="44" name="Freeform 43"/>
            <p:cNvSpPr/>
            <p:nvPr/>
          </p:nvSpPr>
          <p:spPr>
            <a:xfrm>
              <a:off x="3004223"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Economic Profit</a:t>
            </a:r>
            <a:endParaRPr lang="en-US" dirty="0"/>
          </a:p>
        </p:txBody>
      </p:sp>
      <p:sp>
        <p:nvSpPr>
          <p:cNvPr id="57" name="Content Placeholder 56"/>
          <p:cNvSpPr>
            <a:spLocks noGrp="1"/>
          </p:cNvSpPr>
          <p:nvPr>
            <p:ph sz="half" idx="1"/>
          </p:nvPr>
        </p:nvSpPr>
        <p:spPr/>
        <p:txBody>
          <a:bodyPr/>
          <a:lstStyle/>
          <a:p>
            <a:pPr marL="0" indent="0">
              <a:buNone/>
            </a:pPr>
            <a:r>
              <a:rPr lang="en-US" dirty="0" smtClean="0"/>
              <a:t>Given the cost curves to the right and that the price of a sandwich is $5, calculate the following</a:t>
            </a:r>
          </a:p>
          <a:p>
            <a:pPr lvl="1"/>
            <a:r>
              <a:rPr lang="en-US" dirty="0" smtClean="0"/>
              <a:t>Total Revenue</a:t>
            </a:r>
          </a:p>
          <a:p>
            <a:pPr lvl="1"/>
            <a:r>
              <a:rPr lang="en-US" dirty="0" smtClean="0"/>
              <a:t>Total Cost</a:t>
            </a:r>
          </a:p>
          <a:p>
            <a:pPr lvl="1"/>
            <a:r>
              <a:rPr lang="en-US" dirty="0" smtClean="0"/>
              <a:t>Total Profit</a:t>
            </a:r>
            <a:endParaRPr lang="en-US" dirty="0"/>
          </a:p>
        </p:txBody>
      </p:sp>
      <p:cxnSp>
        <p:nvCxnSpPr>
          <p:cNvPr id="7" name="Straight Connector 6"/>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cxnSp>
        <p:nvCxnSpPr>
          <p:cNvPr id="26" name="Straight Connector 25"/>
          <p:cNvCxnSpPr/>
          <p:nvPr/>
        </p:nvCxnSpPr>
        <p:spPr>
          <a:xfrm>
            <a:off x="6454025" y="4313974"/>
            <a:ext cx="0" cy="197919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5092568" y="4312530"/>
            <a:ext cx="342827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TextBox 54"/>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56" name="TextBox 55"/>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sp>
        <p:nvSpPr>
          <p:cNvPr id="51" name="TextBox 50"/>
          <p:cNvSpPr txBox="1"/>
          <p:nvPr/>
        </p:nvSpPr>
        <p:spPr>
          <a:xfrm>
            <a:off x="1117600" y="5377934"/>
            <a:ext cx="2824586" cy="369332"/>
          </a:xfrm>
          <a:prstGeom prst="rect">
            <a:avLst/>
          </a:prstGeom>
          <a:noFill/>
        </p:spPr>
        <p:txBody>
          <a:bodyPr wrap="none" rtlCol="0">
            <a:spAutoFit/>
          </a:bodyPr>
          <a:lstStyle/>
          <a:p>
            <a:r>
              <a:rPr lang="en-US" dirty="0" smtClean="0"/>
              <a:t>TR = TC, therefore π = 0 </a:t>
            </a:r>
            <a:endParaRPr lang="en-US" dirty="0"/>
          </a:p>
        </p:txBody>
      </p:sp>
      <p:sp>
        <p:nvSpPr>
          <p:cNvPr id="59" name="TextBox 58"/>
          <p:cNvSpPr txBox="1"/>
          <p:nvPr/>
        </p:nvSpPr>
        <p:spPr>
          <a:xfrm>
            <a:off x="8521167" y="4127864"/>
            <a:ext cx="321272" cy="369332"/>
          </a:xfrm>
          <a:prstGeom prst="rect">
            <a:avLst/>
          </a:prstGeom>
          <a:noFill/>
        </p:spPr>
        <p:txBody>
          <a:bodyPr wrap="none" rtlCol="0">
            <a:spAutoFit/>
          </a:bodyPr>
          <a:lstStyle/>
          <a:p>
            <a:r>
              <a:rPr lang="en-US" dirty="0"/>
              <a:t>P</a:t>
            </a:r>
          </a:p>
        </p:txBody>
      </p:sp>
    </p:spTree>
    <p:extLst>
      <p:ext uri="{BB962C8B-B14F-4D97-AF65-F5344CB8AC3E}">
        <p14:creationId xmlns:p14="http://schemas.microsoft.com/office/powerpoint/2010/main" val="1281878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dissolve">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 Supply Curve</a:t>
            </a:r>
            <a:endParaRPr lang="en-US" dirty="0"/>
          </a:p>
        </p:txBody>
      </p:sp>
      <p:sp>
        <p:nvSpPr>
          <p:cNvPr id="5" name="Content Placeholder 4"/>
          <p:cNvSpPr>
            <a:spLocks noGrp="1"/>
          </p:cNvSpPr>
          <p:nvPr>
            <p:ph sz="half" idx="1"/>
          </p:nvPr>
        </p:nvSpPr>
        <p:spPr/>
        <p:txBody>
          <a:bodyPr/>
          <a:lstStyle/>
          <a:p>
            <a:pPr marL="0" indent="0">
              <a:buNone/>
            </a:pPr>
            <a:endParaRPr lang="en-US" dirty="0" smtClean="0"/>
          </a:p>
          <a:p>
            <a:r>
              <a:rPr lang="en-US" dirty="0" smtClean="0">
                <a:solidFill>
                  <a:srgbClr val="008000"/>
                </a:solidFill>
              </a:rPr>
              <a:t>P &gt; ATC </a:t>
            </a:r>
            <a:r>
              <a:rPr lang="en-US" dirty="0" smtClean="0">
                <a:solidFill>
                  <a:srgbClr val="008000"/>
                </a:solidFill>
                <a:sym typeface="Wingdings"/>
              </a:rPr>
              <a:t> Economic Profit</a:t>
            </a:r>
            <a:endParaRPr lang="en-US" dirty="0">
              <a:solidFill>
                <a:srgbClr val="008000"/>
              </a:solidFill>
            </a:endParaRPr>
          </a:p>
          <a:p>
            <a:r>
              <a:rPr lang="en-US" dirty="0" smtClean="0">
                <a:solidFill>
                  <a:schemeClr val="accent3">
                    <a:lumMod val="60000"/>
                    <a:lumOff val="40000"/>
                  </a:schemeClr>
                </a:solidFill>
              </a:rPr>
              <a:t>AVC &lt; P &lt; ATC </a:t>
            </a:r>
            <a:r>
              <a:rPr lang="en-US" dirty="0" smtClean="0">
                <a:solidFill>
                  <a:schemeClr val="accent3">
                    <a:lumMod val="60000"/>
                    <a:lumOff val="40000"/>
                  </a:schemeClr>
                </a:solidFill>
                <a:sym typeface="Wingdings"/>
              </a:rPr>
              <a:t> Produce to minimize loss</a:t>
            </a:r>
          </a:p>
          <a:p>
            <a:r>
              <a:rPr lang="en-US" dirty="0" smtClean="0">
                <a:solidFill>
                  <a:srgbClr val="FF0000"/>
                </a:solidFill>
                <a:sym typeface="Wingdings"/>
              </a:rPr>
              <a:t>P &lt; AVC  Shut down to minimize loss</a:t>
            </a:r>
            <a:endParaRPr lang="en-US" dirty="0" smtClean="0">
              <a:solidFill>
                <a:srgbClr val="FF0000"/>
              </a:solidFill>
            </a:endParaRPr>
          </a:p>
        </p:txBody>
      </p:sp>
      <p:sp>
        <p:nvSpPr>
          <p:cNvPr id="46" name="TextBox 45"/>
          <p:cNvSpPr txBox="1"/>
          <p:nvPr/>
        </p:nvSpPr>
        <p:spPr>
          <a:xfrm>
            <a:off x="4664183" y="2374822"/>
            <a:ext cx="433646" cy="530689"/>
          </a:xfrm>
          <a:prstGeom prst="rect">
            <a:avLst/>
          </a:prstGeom>
          <a:noFill/>
        </p:spPr>
        <p:txBody>
          <a:bodyPr wrap="none" rtlCol="0">
            <a:spAutoFit/>
          </a:bodyPr>
          <a:lstStyle/>
          <a:p>
            <a:r>
              <a:rPr lang="en-US" dirty="0" smtClean="0"/>
              <a:t>P</a:t>
            </a:r>
            <a:endParaRPr lang="en-US" dirty="0"/>
          </a:p>
        </p:txBody>
      </p:sp>
      <p:sp>
        <p:nvSpPr>
          <p:cNvPr id="47" name="TextBox 46"/>
          <p:cNvSpPr txBox="1"/>
          <p:nvPr/>
        </p:nvSpPr>
        <p:spPr>
          <a:xfrm>
            <a:off x="8500756" y="6331752"/>
            <a:ext cx="385744" cy="369332"/>
          </a:xfrm>
          <a:prstGeom prst="rect">
            <a:avLst/>
          </a:prstGeom>
          <a:noFill/>
        </p:spPr>
        <p:txBody>
          <a:bodyPr wrap="none" rtlCol="0">
            <a:spAutoFit/>
          </a:bodyPr>
          <a:lstStyle/>
          <a:p>
            <a:r>
              <a:rPr lang="en-US" dirty="0" smtClean="0"/>
              <a:t>Q</a:t>
            </a:r>
          </a:p>
        </p:txBody>
      </p:sp>
      <p:sp>
        <p:nvSpPr>
          <p:cNvPr id="61" name="TextBox 60"/>
          <p:cNvSpPr txBox="1"/>
          <p:nvPr/>
        </p:nvSpPr>
        <p:spPr>
          <a:xfrm>
            <a:off x="5377704" y="6331752"/>
            <a:ext cx="421931" cy="530689"/>
          </a:xfrm>
          <a:prstGeom prst="rect">
            <a:avLst/>
          </a:prstGeom>
          <a:noFill/>
        </p:spPr>
        <p:txBody>
          <a:bodyPr wrap="none" rtlCol="0">
            <a:spAutoFit/>
          </a:bodyPr>
          <a:lstStyle/>
          <a:p>
            <a:r>
              <a:rPr lang="en-US" dirty="0" smtClean="0"/>
              <a:t>1</a:t>
            </a:r>
            <a:endParaRPr lang="en-US" dirty="0"/>
          </a:p>
        </p:txBody>
      </p:sp>
      <p:sp>
        <p:nvSpPr>
          <p:cNvPr id="62" name="TextBox 61"/>
          <p:cNvSpPr txBox="1"/>
          <p:nvPr/>
        </p:nvSpPr>
        <p:spPr>
          <a:xfrm>
            <a:off x="5832958" y="6331752"/>
            <a:ext cx="421931" cy="530689"/>
          </a:xfrm>
          <a:prstGeom prst="rect">
            <a:avLst/>
          </a:prstGeom>
          <a:noFill/>
        </p:spPr>
        <p:txBody>
          <a:bodyPr wrap="none" rtlCol="0">
            <a:spAutoFit/>
          </a:bodyPr>
          <a:lstStyle/>
          <a:p>
            <a:r>
              <a:rPr lang="en-US" dirty="0"/>
              <a:t>2</a:t>
            </a:r>
          </a:p>
        </p:txBody>
      </p:sp>
      <p:sp>
        <p:nvSpPr>
          <p:cNvPr id="63" name="TextBox 62"/>
          <p:cNvSpPr txBox="1"/>
          <p:nvPr/>
        </p:nvSpPr>
        <p:spPr>
          <a:xfrm>
            <a:off x="6290641" y="6331752"/>
            <a:ext cx="421931" cy="530689"/>
          </a:xfrm>
          <a:prstGeom prst="rect">
            <a:avLst/>
          </a:prstGeom>
          <a:noFill/>
        </p:spPr>
        <p:txBody>
          <a:bodyPr wrap="none" rtlCol="0">
            <a:spAutoFit/>
          </a:bodyPr>
          <a:lstStyle/>
          <a:p>
            <a:r>
              <a:rPr lang="en-US" dirty="0" smtClean="0"/>
              <a:t>3</a:t>
            </a:r>
            <a:endParaRPr lang="en-US" dirty="0"/>
          </a:p>
        </p:txBody>
      </p:sp>
      <p:sp>
        <p:nvSpPr>
          <p:cNvPr id="64" name="TextBox 63"/>
          <p:cNvSpPr txBox="1"/>
          <p:nvPr/>
        </p:nvSpPr>
        <p:spPr>
          <a:xfrm>
            <a:off x="6766948" y="6331751"/>
            <a:ext cx="421931" cy="530689"/>
          </a:xfrm>
          <a:prstGeom prst="rect">
            <a:avLst/>
          </a:prstGeom>
          <a:noFill/>
        </p:spPr>
        <p:txBody>
          <a:bodyPr wrap="none" rtlCol="0">
            <a:spAutoFit/>
          </a:bodyPr>
          <a:lstStyle/>
          <a:p>
            <a:r>
              <a:rPr lang="en-US" dirty="0" smtClean="0"/>
              <a:t>4</a:t>
            </a:r>
            <a:endParaRPr lang="en-US" dirty="0"/>
          </a:p>
        </p:txBody>
      </p:sp>
      <p:sp>
        <p:nvSpPr>
          <p:cNvPr id="65" name="TextBox 64"/>
          <p:cNvSpPr txBox="1"/>
          <p:nvPr/>
        </p:nvSpPr>
        <p:spPr>
          <a:xfrm>
            <a:off x="8132711" y="6331752"/>
            <a:ext cx="421931" cy="530689"/>
          </a:xfrm>
          <a:prstGeom prst="rect">
            <a:avLst/>
          </a:prstGeom>
          <a:noFill/>
        </p:spPr>
        <p:txBody>
          <a:bodyPr wrap="none" rtlCol="0">
            <a:spAutoFit/>
          </a:bodyPr>
          <a:lstStyle/>
          <a:p>
            <a:r>
              <a:rPr lang="en-US" dirty="0" smtClean="0"/>
              <a:t>7</a:t>
            </a:r>
            <a:endParaRPr lang="en-US" dirty="0"/>
          </a:p>
        </p:txBody>
      </p:sp>
      <p:sp>
        <p:nvSpPr>
          <p:cNvPr id="66" name="TextBox 65"/>
          <p:cNvSpPr txBox="1"/>
          <p:nvPr/>
        </p:nvSpPr>
        <p:spPr>
          <a:xfrm>
            <a:off x="7691774" y="6348365"/>
            <a:ext cx="421931" cy="530689"/>
          </a:xfrm>
          <a:prstGeom prst="rect">
            <a:avLst/>
          </a:prstGeom>
          <a:noFill/>
        </p:spPr>
        <p:txBody>
          <a:bodyPr wrap="none" rtlCol="0">
            <a:spAutoFit/>
          </a:bodyPr>
          <a:lstStyle/>
          <a:p>
            <a:r>
              <a:rPr lang="en-US" dirty="0" smtClean="0"/>
              <a:t>6</a:t>
            </a:r>
            <a:endParaRPr lang="en-US" dirty="0"/>
          </a:p>
        </p:txBody>
      </p:sp>
      <p:sp>
        <p:nvSpPr>
          <p:cNvPr id="67" name="TextBox 66"/>
          <p:cNvSpPr txBox="1"/>
          <p:nvPr/>
        </p:nvSpPr>
        <p:spPr>
          <a:xfrm>
            <a:off x="7222202" y="6348365"/>
            <a:ext cx="421931" cy="530689"/>
          </a:xfrm>
          <a:prstGeom prst="rect">
            <a:avLst/>
          </a:prstGeom>
          <a:noFill/>
        </p:spPr>
        <p:txBody>
          <a:bodyPr wrap="none" rtlCol="0">
            <a:spAutoFit/>
          </a:bodyPr>
          <a:lstStyle/>
          <a:p>
            <a:r>
              <a:rPr lang="en-US" dirty="0" smtClean="0"/>
              <a:t>5</a:t>
            </a:r>
            <a:endParaRPr lang="en-US" dirty="0"/>
          </a:p>
        </p:txBody>
      </p:sp>
      <p:sp>
        <p:nvSpPr>
          <p:cNvPr id="68" name="TextBox 67"/>
          <p:cNvSpPr txBox="1"/>
          <p:nvPr/>
        </p:nvSpPr>
        <p:spPr>
          <a:xfrm>
            <a:off x="4642805" y="5666786"/>
            <a:ext cx="421931" cy="530689"/>
          </a:xfrm>
          <a:prstGeom prst="rect">
            <a:avLst/>
          </a:prstGeom>
          <a:noFill/>
        </p:spPr>
        <p:txBody>
          <a:bodyPr wrap="none" rtlCol="0">
            <a:spAutoFit/>
          </a:bodyPr>
          <a:lstStyle/>
          <a:p>
            <a:r>
              <a:rPr lang="en-US" dirty="0" smtClean="0"/>
              <a:t>1</a:t>
            </a:r>
            <a:endParaRPr lang="en-US" dirty="0"/>
          </a:p>
        </p:txBody>
      </p:sp>
      <p:sp>
        <p:nvSpPr>
          <p:cNvPr id="69" name="TextBox 68"/>
          <p:cNvSpPr txBox="1"/>
          <p:nvPr/>
        </p:nvSpPr>
        <p:spPr>
          <a:xfrm>
            <a:off x="4644216" y="5232284"/>
            <a:ext cx="421931" cy="530689"/>
          </a:xfrm>
          <a:prstGeom prst="rect">
            <a:avLst/>
          </a:prstGeom>
          <a:noFill/>
        </p:spPr>
        <p:txBody>
          <a:bodyPr wrap="none" rtlCol="0">
            <a:spAutoFit/>
          </a:bodyPr>
          <a:lstStyle/>
          <a:p>
            <a:r>
              <a:rPr lang="en-US" dirty="0"/>
              <a:t>2</a:t>
            </a:r>
          </a:p>
        </p:txBody>
      </p:sp>
      <p:sp>
        <p:nvSpPr>
          <p:cNvPr id="70" name="TextBox 69"/>
          <p:cNvSpPr txBox="1"/>
          <p:nvPr/>
        </p:nvSpPr>
        <p:spPr>
          <a:xfrm>
            <a:off x="4642805" y="4876994"/>
            <a:ext cx="421931" cy="530689"/>
          </a:xfrm>
          <a:prstGeom prst="rect">
            <a:avLst/>
          </a:prstGeom>
          <a:noFill/>
        </p:spPr>
        <p:txBody>
          <a:bodyPr wrap="none" rtlCol="0">
            <a:spAutoFit/>
          </a:bodyPr>
          <a:lstStyle/>
          <a:p>
            <a:r>
              <a:rPr lang="en-US" dirty="0" smtClean="0"/>
              <a:t>3</a:t>
            </a:r>
            <a:endParaRPr lang="en-US" dirty="0"/>
          </a:p>
        </p:txBody>
      </p:sp>
      <p:sp>
        <p:nvSpPr>
          <p:cNvPr id="71" name="TextBox 70"/>
          <p:cNvSpPr txBox="1"/>
          <p:nvPr/>
        </p:nvSpPr>
        <p:spPr>
          <a:xfrm>
            <a:off x="4644216" y="4471278"/>
            <a:ext cx="421931" cy="530689"/>
          </a:xfrm>
          <a:prstGeom prst="rect">
            <a:avLst/>
          </a:prstGeom>
          <a:noFill/>
        </p:spPr>
        <p:txBody>
          <a:bodyPr wrap="none" rtlCol="0">
            <a:spAutoFit/>
          </a:bodyPr>
          <a:lstStyle/>
          <a:p>
            <a:r>
              <a:rPr lang="en-US" dirty="0" smtClean="0"/>
              <a:t>4</a:t>
            </a:r>
            <a:endParaRPr lang="en-US" dirty="0"/>
          </a:p>
        </p:txBody>
      </p:sp>
      <p:sp>
        <p:nvSpPr>
          <p:cNvPr id="72" name="TextBox 71"/>
          <p:cNvSpPr txBox="1"/>
          <p:nvPr/>
        </p:nvSpPr>
        <p:spPr>
          <a:xfrm>
            <a:off x="4658751" y="4047185"/>
            <a:ext cx="421931" cy="530689"/>
          </a:xfrm>
          <a:prstGeom prst="rect">
            <a:avLst/>
          </a:prstGeom>
          <a:noFill/>
        </p:spPr>
        <p:txBody>
          <a:bodyPr wrap="none" rtlCol="0">
            <a:spAutoFit/>
          </a:bodyPr>
          <a:lstStyle/>
          <a:p>
            <a:r>
              <a:rPr lang="en-US" dirty="0" smtClean="0"/>
              <a:t>5</a:t>
            </a:r>
            <a:endParaRPr lang="en-US" dirty="0"/>
          </a:p>
        </p:txBody>
      </p:sp>
      <p:sp>
        <p:nvSpPr>
          <p:cNvPr id="73" name="TextBox 72"/>
          <p:cNvSpPr txBox="1"/>
          <p:nvPr/>
        </p:nvSpPr>
        <p:spPr>
          <a:xfrm>
            <a:off x="4671488" y="3642286"/>
            <a:ext cx="421931" cy="530689"/>
          </a:xfrm>
          <a:prstGeom prst="rect">
            <a:avLst/>
          </a:prstGeom>
          <a:noFill/>
        </p:spPr>
        <p:txBody>
          <a:bodyPr wrap="none" rtlCol="0">
            <a:spAutoFit/>
          </a:bodyPr>
          <a:lstStyle/>
          <a:p>
            <a:r>
              <a:rPr lang="en-US" dirty="0" smtClean="0"/>
              <a:t>6</a:t>
            </a:r>
            <a:endParaRPr lang="en-US" dirty="0"/>
          </a:p>
        </p:txBody>
      </p:sp>
      <p:sp>
        <p:nvSpPr>
          <p:cNvPr id="74" name="TextBox 73"/>
          <p:cNvSpPr txBox="1"/>
          <p:nvPr/>
        </p:nvSpPr>
        <p:spPr>
          <a:xfrm>
            <a:off x="4675898" y="3237387"/>
            <a:ext cx="421931" cy="530689"/>
          </a:xfrm>
          <a:prstGeom prst="rect">
            <a:avLst/>
          </a:prstGeom>
          <a:noFill/>
        </p:spPr>
        <p:txBody>
          <a:bodyPr wrap="none" rtlCol="0">
            <a:spAutoFit/>
          </a:bodyPr>
          <a:lstStyle/>
          <a:p>
            <a:r>
              <a:rPr lang="en-US" dirty="0" smtClean="0"/>
              <a:t>7</a:t>
            </a:r>
            <a:endParaRPr lang="en-US" dirty="0"/>
          </a:p>
        </p:txBody>
      </p:sp>
      <p:sp>
        <p:nvSpPr>
          <p:cNvPr id="75" name="TextBox 74"/>
          <p:cNvSpPr txBox="1"/>
          <p:nvPr/>
        </p:nvSpPr>
        <p:spPr>
          <a:xfrm>
            <a:off x="4670637" y="2822873"/>
            <a:ext cx="421931" cy="530689"/>
          </a:xfrm>
          <a:prstGeom prst="rect">
            <a:avLst/>
          </a:prstGeom>
          <a:noFill/>
        </p:spPr>
        <p:txBody>
          <a:bodyPr wrap="none" rtlCol="0">
            <a:spAutoFit/>
          </a:bodyPr>
          <a:lstStyle/>
          <a:p>
            <a:r>
              <a:rPr lang="en-US" dirty="0" smtClean="0"/>
              <a:t>8</a:t>
            </a:r>
            <a:endParaRPr lang="en-US" dirty="0"/>
          </a:p>
        </p:txBody>
      </p:sp>
      <p:sp>
        <p:nvSpPr>
          <p:cNvPr id="77" name="TextBox 76"/>
          <p:cNvSpPr txBox="1"/>
          <p:nvPr/>
        </p:nvSpPr>
        <p:spPr>
          <a:xfrm>
            <a:off x="7033059" y="2712390"/>
            <a:ext cx="584452" cy="369332"/>
          </a:xfrm>
          <a:prstGeom prst="rect">
            <a:avLst/>
          </a:prstGeom>
          <a:noFill/>
        </p:spPr>
        <p:txBody>
          <a:bodyPr wrap="none" rtlCol="0">
            <a:spAutoFit/>
          </a:bodyPr>
          <a:lstStyle/>
          <a:p>
            <a:r>
              <a:rPr lang="en-US" dirty="0" smtClean="0">
                <a:solidFill>
                  <a:schemeClr val="accent2"/>
                </a:solidFill>
              </a:rPr>
              <a:t>MC</a:t>
            </a:r>
            <a:endParaRPr lang="en-US" dirty="0">
              <a:solidFill>
                <a:schemeClr val="accent2"/>
              </a:solidFill>
            </a:endParaRPr>
          </a:p>
        </p:txBody>
      </p:sp>
      <p:sp>
        <p:nvSpPr>
          <p:cNvPr id="78" name="Freeform 77"/>
          <p:cNvSpPr/>
          <p:nvPr/>
        </p:nvSpPr>
        <p:spPr>
          <a:xfrm>
            <a:off x="5532013" y="3237388"/>
            <a:ext cx="1861419" cy="1076586"/>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a:off x="5045641" y="4312530"/>
            <a:ext cx="1848250" cy="809798"/>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Freeform 79"/>
          <p:cNvSpPr/>
          <p:nvPr/>
        </p:nvSpPr>
        <p:spPr>
          <a:xfrm>
            <a:off x="5308635" y="5506422"/>
            <a:ext cx="473729" cy="272761"/>
          </a:xfrm>
          <a:custGeom>
            <a:avLst/>
            <a:gdLst>
              <a:gd name="connsiteX0" fmla="*/ 0 w 1861419"/>
              <a:gd name="connsiteY0" fmla="*/ 0 h 817567"/>
              <a:gd name="connsiteX1" fmla="*/ 939408 w 1861419"/>
              <a:gd name="connsiteY1" fmla="*/ 817567 h 817567"/>
              <a:gd name="connsiteX2" fmla="*/ 1861419 w 1861419"/>
              <a:gd name="connsiteY2" fmla="*/ 0 h 817567"/>
            </a:gdLst>
            <a:ahLst/>
            <a:cxnLst>
              <a:cxn ang="0">
                <a:pos x="connsiteX0" y="connsiteY0"/>
              </a:cxn>
              <a:cxn ang="0">
                <a:pos x="connsiteX1" y="connsiteY1"/>
              </a:cxn>
              <a:cxn ang="0">
                <a:pos x="connsiteX2" y="connsiteY2"/>
              </a:cxn>
            </a:cxnLst>
            <a:rect l="l" t="t" r="r" b="b"/>
            <a:pathLst>
              <a:path w="1861419" h="817567">
                <a:moveTo>
                  <a:pt x="0" y="0"/>
                </a:moveTo>
                <a:cubicBezTo>
                  <a:pt x="314586" y="408783"/>
                  <a:pt x="629172" y="817567"/>
                  <a:pt x="939408" y="817567"/>
                </a:cubicBezTo>
                <a:cubicBezTo>
                  <a:pt x="1249644" y="817567"/>
                  <a:pt x="1861419" y="0"/>
                  <a:pt x="1861419" y="0"/>
                </a:cubicBezTo>
              </a:path>
            </a:pathLst>
          </a:custGeom>
          <a:ln>
            <a:solidFill>
              <a:srgbClr val="E0760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TextBox 80"/>
          <p:cNvSpPr txBox="1"/>
          <p:nvPr/>
        </p:nvSpPr>
        <p:spPr>
          <a:xfrm>
            <a:off x="7325285" y="3544595"/>
            <a:ext cx="622661" cy="369332"/>
          </a:xfrm>
          <a:prstGeom prst="rect">
            <a:avLst/>
          </a:prstGeom>
          <a:noFill/>
        </p:spPr>
        <p:txBody>
          <a:bodyPr wrap="none" rtlCol="0">
            <a:spAutoFit/>
          </a:bodyPr>
          <a:lstStyle/>
          <a:p>
            <a:r>
              <a:rPr lang="en-US" dirty="0" smtClean="0">
                <a:solidFill>
                  <a:schemeClr val="accent1"/>
                </a:solidFill>
              </a:rPr>
              <a:t>ATC</a:t>
            </a:r>
            <a:endParaRPr lang="en-US" dirty="0">
              <a:solidFill>
                <a:schemeClr val="accent1"/>
              </a:solidFill>
            </a:endParaRPr>
          </a:p>
        </p:txBody>
      </p:sp>
      <p:sp>
        <p:nvSpPr>
          <p:cNvPr id="82" name="TextBox 81"/>
          <p:cNvSpPr txBox="1"/>
          <p:nvPr/>
        </p:nvSpPr>
        <p:spPr>
          <a:xfrm>
            <a:off x="6816337" y="4348097"/>
            <a:ext cx="676988" cy="369332"/>
          </a:xfrm>
          <a:prstGeom prst="rect">
            <a:avLst/>
          </a:prstGeom>
          <a:noFill/>
        </p:spPr>
        <p:txBody>
          <a:bodyPr wrap="none" rtlCol="0">
            <a:spAutoFit/>
          </a:bodyPr>
          <a:lstStyle/>
          <a:p>
            <a:r>
              <a:rPr lang="en-US" dirty="0" smtClean="0">
                <a:solidFill>
                  <a:schemeClr val="accent4"/>
                </a:solidFill>
              </a:rPr>
              <a:t>AVC</a:t>
            </a:r>
            <a:endParaRPr lang="en-US" dirty="0">
              <a:solidFill>
                <a:schemeClr val="accent4"/>
              </a:solidFill>
            </a:endParaRPr>
          </a:p>
        </p:txBody>
      </p:sp>
      <p:cxnSp>
        <p:nvCxnSpPr>
          <p:cNvPr id="83" name="Straight Connector 82"/>
          <p:cNvCxnSpPr/>
          <p:nvPr/>
        </p:nvCxnSpPr>
        <p:spPr>
          <a:xfrm flipV="1">
            <a:off x="5747572" y="3097832"/>
            <a:ext cx="1407259" cy="246476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a:off x="5080682" y="3353562"/>
            <a:ext cx="3420074"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056911" y="4577874"/>
            <a:ext cx="3420074" cy="0"/>
          </a:xfrm>
          <a:prstGeom prst="line">
            <a:avLst/>
          </a:prstGeom>
          <a:ln>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080433" y="5322680"/>
            <a:ext cx="342007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76" name="Freeform 75"/>
          <p:cNvSpPr/>
          <p:nvPr/>
        </p:nvSpPr>
        <p:spPr>
          <a:xfrm>
            <a:off x="5074347" y="2807493"/>
            <a:ext cx="3428272" cy="3524259"/>
          </a:xfrm>
          <a:custGeom>
            <a:avLst/>
            <a:gdLst>
              <a:gd name="connsiteX0" fmla="*/ 0 w 2539879"/>
              <a:gd name="connsiteY0" fmla="*/ 0 h 2452703"/>
              <a:gd name="connsiteX1" fmla="*/ 0 w 2539879"/>
              <a:gd name="connsiteY1" fmla="*/ 2452703 h 2452703"/>
              <a:gd name="connsiteX2" fmla="*/ 2539879 w 2539879"/>
              <a:gd name="connsiteY2" fmla="*/ 2452703 h 2452703"/>
            </a:gdLst>
            <a:ahLst/>
            <a:cxnLst>
              <a:cxn ang="0">
                <a:pos x="connsiteX0" y="connsiteY0"/>
              </a:cxn>
              <a:cxn ang="0">
                <a:pos x="connsiteX1" y="connsiteY1"/>
              </a:cxn>
              <a:cxn ang="0">
                <a:pos x="connsiteX2" y="connsiteY2"/>
              </a:cxn>
            </a:cxnLst>
            <a:rect l="l" t="t" r="r" b="b"/>
            <a:pathLst>
              <a:path w="2539879" h="2452703">
                <a:moveTo>
                  <a:pt x="0" y="0"/>
                </a:moveTo>
                <a:lnTo>
                  <a:pt x="0" y="2452703"/>
                </a:lnTo>
                <a:lnTo>
                  <a:pt x="2539879" y="245270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3813720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Profit at Various Prices</a:t>
            </a:r>
            <a:endParaRPr lang="en-US" dirty="0"/>
          </a:p>
        </p:txBody>
      </p:sp>
      <p:sp>
        <p:nvSpPr>
          <p:cNvPr id="6" name="Content Placeholder 5"/>
          <p:cNvSpPr>
            <a:spLocks noGrp="1"/>
          </p:cNvSpPr>
          <p:nvPr>
            <p:ph idx="1"/>
          </p:nvPr>
        </p:nvSpPr>
        <p:spPr/>
        <p:txBody>
          <a:bodyPr>
            <a:normAutofit lnSpcReduction="10000"/>
          </a:bodyPr>
          <a:lstStyle/>
          <a:p>
            <a:r>
              <a:rPr lang="en-US" dirty="0" smtClean="0"/>
              <a:t>When P &gt; ATC, a firm earns positive economic profit where π = TR – TC</a:t>
            </a:r>
          </a:p>
          <a:p>
            <a:r>
              <a:rPr lang="en-US" dirty="0" smtClean="0"/>
              <a:t>When P = ATC, a firm earns zero economic profit</a:t>
            </a:r>
          </a:p>
          <a:p>
            <a:r>
              <a:rPr lang="en-US" dirty="0" smtClean="0"/>
              <a:t>When AVC &lt; P &lt; ATC, a firm can cover their production costs (variable costs), but not their fixed costs. By producing, they cover part of their fixed costs and earn negative economic profit where </a:t>
            </a:r>
            <a:r>
              <a:rPr lang="en-US" dirty="0"/>
              <a:t>π = </a:t>
            </a:r>
            <a:r>
              <a:rPr lang="en-US" dirty="0" smtClean="0"/>
              <a:t>TR – TC</a:t>
            </a:r>
          </a:p>
          <a:p>
            <a:r>
              <a:rPr lang="en-US" dirty="0" smtClean="0"/>
              <a:t>When P &lt; AVC, a firm cannot cover their production costs or their fixed costs. They will not produce and earn negative economic profit where </a:t>
            </a:r>
            <a:r>
              <a:rPr lang="en-US" dirty="0"/>
              <a:t>π </a:t>
            </a:r>
            <a:r>
              <a:rPr lang="en-US" dirty="0" smtClean="0"/>
              <a:t>= -TFC</a:t>
            </a:r>
          </a:p>
        </p:txBody>
      </p:sp>
    </p:spTree>
    <p:extLst>
      <p:ext uri="{BB962C8B-B14F-4D97-AF65-F5344CB8AC3E}">
        <p14:creationId xmlns:p14="http://schemas.microsoft.com/office/powerpoint/2010/main" val="100022834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Production Cost Experiment</a:t>
            </a:r>
            <a:endParaRPr lang="en-US" dirty="0"/>
          </a:p>
        </p:txBody>
      </p:sp>
      <p:sp>
        <p:nvSpPr>
          <p:cNvPr id="3" name="Content Placeholder 2"/>
          <p:cNvSpPr>
            <a:spLocks noGrp="1"/>
          </p:cNvSpPr>
          <p:nvPr>
            <p:ph type="subTitle" idx="1"/>
          </p:nvPr>
        </p:nvSpPr>
        <p:spPr/>
        <p:txBody>
          <a:bodyPr/>
          <a:lstStyle/>
          <a:p>
            <a:r>
              <a:rPr lang="en-US" dirty="0" smtClean="0"/>
              <a:t>Divide class into two even teams of 6</a:t>
            </a:r>
            <a:endParaRPr lang="en-US" dirty="0"/>
          </a:p>
        </p:txBody>
      </p:sp>
    </p:spTree>
    <p:extLst>
      <p:ext uri="{BB962C8B-B14F-4D97-AF65-F5344CB8AC3E}">
        <p14:creationId xmlns:p14="http://schemas.microsoft.com/office/powerpoint/2010/main" val="33654825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Produce as many popsicle stick squares as you can at the lowest cost you can.</a:t>
            </a:r>
          </a:p>
          <a:p>
            <a:r>
              <a:rPr lang="en-US" dirty="0" smtClean="0"/>
              <a:t>The team with the highest level of profit wins!</a:t>
            </a:r>
            <a:endParaRPr lang="en-US" dirty="0"/>
          </a:p>
        </p:txBody>
      </p:sp>
      <p:pic>
        <p:nvPicPr>
          <p:cNvPr id="4" name="Picture 3" descr="IMG_0133-1.jpg"/>
          <p:cNvPicPr>
            <a:picLocks noChangeAspect="1"/>
          </p:cNvPicPr>
          <p:nvPr/>
        </p:nvPicPr>
        <p:blipFill>
          <a:blip r:embed="rId2">
            <a:extLst>
              <a:ext uri="{BEBA8EAE-BF5A-486C-A8C5-ECC9F3942E4B}">
                <a14:imgProps xmlns:a14="http://schemas.microsoft.com/office/drawing/2010/main">
                  <a14:imgLayer r:embed="rId3">
                    <a14:imgEffect>
                      <a14:backgroundRemoval t="3474" b="97519" l="2167" r="98167">
                        <a14:foregroundMark x1="59667" y1="60546" x2="94000" y2="56328"/>
                        <a14:foregroundMark x1="56667" y1="12903" x2="58667" y2="13896"/>
                        <a14:foregroundMark x1="14667" y1="33995" x2="8667" y2="82382"/>
                        <a14:foregroundMark x1="43167" y1="37469" x2="37333" y2="90819"/>
                        <a14:foregroundMark x1="13833" y1="78660" x2="33167" y2="84864"/>
                        <a14:foregroundMark x1="6000" y1="75186" x2="5667" y2="79404"/>
                        <a14:foregroundMark x1="46833" y1="41935" x2="48333" y2="46154"/>
                        <a14:foregroundMark x1="10667" y1="34243" x2="10833" y2="37469"/>
                        <a14:foregroundMark x1="84833" y1="5955" x2="87167" y2="10918"/>
                        <a14:backgroundMark x1="63833" y1="29280" x2="82833" y2="45161"/>
                      </a14:backgroundRemoval>
                    </a14:imgEffect>
                  </a14:imgLayer>
                </a14:imgProps>
              </a:ext>
              <a:ext uri="{28A0092B-C50C-407E-A947-70E740481C1C}">
                <a14:useLocalDpi xmlns:a14="http://schemas.microsoft.com/office/drawing/2010/main" val="0"/>
              </a:ext>
            </a:extLst>
          </a:blip>
          <a:stretch>
            <a:fillRect/>
          </a:stretch>
        </p:blipFill>
        <p:spPr>
          <a:xfrm>
            <a:off x="2861692" y="3899740"/>
            <a:ext cx="3523458" cy="2366589"/>
          </a:xfrm>
          <a:prstGeom prst="rect">
            <a:avLst/>
          </a:prstGeom>
        </p:spPr>
      </p:pic>
    </p:spTree>
    <p:extLst>
      <p:ext uri="{BB962C8B-B14F-4D97-AF65-F5344CB8AC3E}">
        <p14:creationId xmlns:p14="http://schemas.microsoft.com/office/powerpoint/2010/main" val="1646685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Costs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6178648"/>
              </p:ext>
            </p:extLst>
          </p:nvPr>
        </p:nvGraphicFramePr>
        <p:xfrm>
          <a:off x="1114425" y="2595563"/>
          <a:ext cx="7610476" cy="2225040"/>
        </p:xfrm>
        <a:graphic>
          <a:graphicData uri="http://schemas.openxmlformats.org/drawingml/2006/table">
            <a:tbl>
              <a:tblPr firstRow="1" bandRow="1">
                <a:tableStyleId>{5C22544A-7EE6-4342-B048-85BDC9FD1C3A}</a:tableStyleId>
              </a:tblPr>
              <a:tblGrid>
                <a:gridCol w="3805238"/>
                <a:gridCol w="3805238"/>
              </a:tblGrid>
              <a:tr h="370840">
                <a:tc>
                  <a:txBody>
                    <a:bodyPr/>
                    <a:lstStyle/>
                    <a:p>
                      <a:pPr algn="ctr"/>
                      <a:r>
                        <a:rPr lang="en-US" dirty="0" smtClean="0"/>
                        <a:t>Material</a:t>
                      </a:r>
                      <a:endParaRPr lang="en-US" dirty="0"/>
                    </a:p>
                  </a:txBody>
                  <a:tcPr/>
                </a:tc>
                <a:tc>
                  <a:txBody>
                    <a:bodyPr/>
                    <a:lstStyle/>
                    <a:p>
                      <a:pPr algn="ctr"/>
                      <a:r>
                        <a:rPr lang="en-US" dirty="0" smtClean="0"/>
                        <a:t>Price ($)</a:t>
                      </a:r>
                      <a:endParaRPr lang="en-US" dirty="0"/>
                    </a:p>
                  </a:txBody>
                  <a:tcPr/>
                </a:tc>
              </a:tr>
              <a:tr h="370840">
                <a:tc>
                  <a:txBody>
                    <a:bodyPr/>
                    <a:lstStyle/>
                    <a:p>
                      <a:pPr algn="ctr"/>
                      <a:r>
                        <a:rPr lang="en-US" dirty="0" smtClean="0"/>
                        <a:t>Pair</a:t>
                      </a:r>
                      <a:r>
                        <a:rPr lang="en-US" baseline="0" dirty="0" smtClean="0"/>
                        <a:t> of Scissors</a:t>
                      </a:r>
                      <a:endParaRPr lang="en-US" dirty="0"/>
                    </a:p>
                  </a:txBody>
                  <a:tcPr/>
                </a:tc>
                <a:tc>
                  <a:txBody>
                    <a:bodyPr/>
                    <a:lstStyle/>
                    <a:p>
                      <a:pPr algn="ctr"/>
                      <a:r>
                        <a:rPr lang="en-US" dirty="0" smtClean="0"/>
                        <a:t>0.50</a:t>
                      </a:r>
                      <a:endParaRPr lang="en-US" dirty="0"/>
                    </a:p>
                  </a:txBody>
                  <a:tcPr/>
                </a:tc>
              </a:tr>
              <a:tr h="370840">
                <a:tc>
                  <a:txBody>
                    <a:bodyPr/>
                    <a:lstStyle/>
                    <a:p>
                      <a:pPr algn="ctr"/>
                      <a:r>
                        <a:rPr lang="en-US" dirty="0" smtClean="0"/>
                        <a:t>Desk</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Stick</a:t>
                      </a:r>
                      <a:endParaRPr lang="en-US" dirty="0"/>
                    </a:p>
                  </a:txBody>
                  <a:tcPr/>
                </a:tc>
                <a:tc>
                  <a:txBody>
                    <a:bodyPr/>
                    <a:lstStyle/>
                    <a:p>
                      <a:pPr algn="ctr"/>
                      <a:r>
                        <a:rPr lang="en-US" dirty="0" smtClean="0"/>
                        <a:t>0.10</a:t>
                      </a:r>
                      <a:endParaRPr lang="en-US" dirty="0"/>
                    </a:p>
                  </a:txBody>
                  <a:tcPr/>
                </a:tc>
              </a:tr>
              <a:tr h="370840">
                <a:tc>
                  <a:txBody>
                    <a:bodyPr/>
                    <a:lstStyle/>
                    <a:p>
                      <a:pPr algn="ctr"/>
                      <a:r>
                        <a:rPr lang="en-US" dirty="0" smtClean="0"/>
                        <a:t>Inch of tape</a:t>
                      </a:r>
                      <a:endParaRPr lang="en-US" dirty="0"/>
                    </a:p>
                  </a:txBody>
                  <a:tcPr/>
                </a:tc>
                <a:tc>
                  <a:txBody>
                    <a:bodyPr/>
                    <a:lstStyle/>
                    <a:p>
                      <a:pPr algn="ctr"/>
                      <a:r>
                        <a:rPr lang="en-US" dirty="0" smtClean="0"/>
                        <a:t>0.05</a:t>
                      </a:r>
                      <a:endParaRPr lang="en-US" dirty="0"/>
                    </a:p>
                  </a:txBody>
                  <a:tcPr/>
                </a:tc>
              </a:tr>
              <a:tr h="370840">
                <a:tc>
                  <a:txBody>
                    <a:bodyPr/>
                    <a:lstStyle/>
                    <a:p>
                      <a:pPr algn="ctr"/>
                      <a:r>
                        <a:rPr lang="en-US" dirty="0" smtClean="0"/>
                        <a:t>Worker</a:t>
                      </a:r>
                      <a:endParaRPr lang="en-US" dirty="0"/>
                    </a:p>
                  </a:txBody>
                  <a:tcPr/>
                </a:tc>
                <a:tc>
                  <a:txBody>
                    <a:bodyPr/>
                    <a:lstStyle/>
                    <a:p>
                      <a:pPr algn="ctr"/>
                      <a:r>
                        <a:rPr lang="en-US" dirty="0" smtClean="0"/>
                        <a:t>0.40</a:t>
                      </a:r>
                      <a:endParaRPr lang="en-US" dirty="0"/>
                    </a:p>
                  </a:txBody>
                  <a:tcPr/>
                </a:tc>
              </a:tr>
            </a:tbl>
          </a:graphicData>
        </a:graphic>
      </p:graphicFrame>
      <p:sp>
        <p:nvSpPr>
          <p:cNvPr id="5" name="TextBox 4"/>
          <p:cNvSpPr txBox="1"/>
          <p:nvPr/>
        </p:nvSpPr>
        <p:spPr>
          <a:xfrm>
            <a:off x="1114425" y="5440930"/>
            <a:ext cx="4052912" cy="369332"/>
          </a:xfrm>
          <a:prstGeom prst="rect">
            <a:avLst/>
          </a:prstGeom>
          <a:noFill/>
        </p:spPr>
        <p:txBody>
          <a:bodyPr wrap="none" rtlCol="0">
            <a:spAutoFit/>
          </a:bodyPr>
          <a:lstStyle/>
          <a:p>
            <a:r>
              <a:rPr lang="en-US" dirty="0" smtClean="0"/>
              <a:t>*Costs are constant and per round</a:t>
            </a:r>
          </a:p>
        </p:txBody>
      </p:sp>
      <p:graphicFrame>
        <p:nvGraphicFramePr>
          <p:cNvPr id="6" name="Table 5"/>
          <p:cNvGraphicFramePr>
            <a:graphicFrameLocks noGrp="1"/>
          </p:cNvGraphicFramePr>
          <p:nvPr>
            <p:extLst>
              <p:ext uri="{D42A27DB-BD31-4B8C-83A1-F6EECF244321}">
                <p14:modId xmlns:p14="http://schemas.microsoft.com/office/powerpoint/2010/main" val="3974300657"/>
              </p:ext>
            </p:extLst>
          </p:nvPr>
        </p:nvGraphicFramePr>
        <p:xfrm>
          <a:off x="1114425" y="4867643"/>
          <a:ext cx="7610476" cy="370840"/>
        </p:xfrm>
        <a:graphic>
          <a:graphicData uri="http://schemas.openxmlformats.org/drawingml/2006/table">
            <a:tbl>
              <a:tblPr firstRow="1" bandRow="1">
                <a:tableStyleId>{9DCAF9ED-07DC-4A11-8D7F-57B35C25682E}</a:tableStyleId>
              </a:tblPr>
              <a:tblGrid>
                <a:gridCol w="3805238"/>
                <a:gridCol w="3805238"/>
              </a:tblGrid>
              <a:tr h="370840">
                <a:tc>
                  <a:txBody>
                    <a:bodyPr/>
                    <a:lstStyle/>
                    <a:p>
                      <a:pPr algn="ctr"/>
                      <a:r>
                        <a:rPr lang="en-US" dirty="0" smtClean="0"/>
                        <a:t>Popsicle</a:t>
                      </a:r>
                      <a:r>
                        <a:rPr lang="en-US" baseline="0" dirty="0" smtClean="0"/>
                        <a:t> Square</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424551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Constraint Shifters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EX: You have $200. You only buy food and fun. Food costs $5. Fun costs $10.</a:t>
            </a:r>
          </a:p>
          <a:p>
            <a:r>
              <a:rPr lang="en-US" dirty="0" smtClean="0"/>
              <a:t>Income Changes</a:t>
            </a:r>
          </a:p>
          <a:p>
            <a:pPr lvl="1"/>
            <a:r>
              <a:rPr lang="en-US" dirty="0" smtClean="0">
                <a:solidFill>
                  <a:schemeClr val="accent2"/>
                </a:solidFill>
              </a:rPr>
              <a:t>Increase: $300</a:t>
            </a:r>
          </a:p>
          <a:p>
            <a:pPr lvl="1"/>
            <a:r>
              <a:rPr lang="en-US" dirty="0" smtClean="0"/>
              <a:t>Decrease</a:t>
            </a:r>
          </a:p>
          <a:p>
            <a:pPr lvl="1"/>
            <a:endParaRPr lang="en-US" dirty="0"/>
          </a:p>
          <a:p>
            <a:r>
              <a:rPr lang="en-US" dirty="0" smtClean="0"/>
              <a:t>Price Changes</a:t>
            </a:r>
          </a:p>
          <a:p>
            <a:pPr lvl="1"/>
            <a:r>
              <a:rPr lang="en-US" dirty="0" smtClean="0"/>
              <a:t>Increase</a:t>
            </a:r>
          </a:p>
          <a:p>
            <a:pPr lvl="1"/>
            <a:r>
              <a:rPr lang="en-US" dirty="0" smtClean="0"/>
              <a:t>Decrease</a:t>
            </a:r>
          </a:p>
          <a:p>
            <a:pPr marL="349250" lvl="1" indent="0">
              <a:buNone/>
            </a:pPr>
            <a:r>
              <a:rPr lang="en-US" dirty="0">
                <a:solidFill>
                  <a:schemeClr val="bg1"/>
                </a:solidFill>
              </a:rPr>
              <a:t> </a:t>
            </a:r>
            <a:endParaRPr lang="en-US" dirty="0" smtClean="0">
              <a:solidFill>
                <a:schemeClr val="bg1"/>
              </a:solidFill>
            </a:endParaRPr>
          </a:p>
          <a:p>
            <a:endParaRPr lang="en-US" dirty="0"/>
          </a:p>
        </p:txBody>
      </p:sp>
      <p:sp>
        <p:nvSpPr>
          <p:cNvPr id="5" name="Freeform 4"/>
          <p:cNvSpPr/>
          <p:nvPr/>
        </p:nvSpPr>
        <p:spPr>
          <a:xfrm>
            <a:off x="4997759"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436955"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156800" y="6092309"/>
            <a:ext cx="577690" cy="369332"/>
          </a:xfrm>
          <a:prstGeom prst="rect">
            <a:avLst/>
          </a:prstGeom>
          <a:noFill/>
        </p:spPr>
        <p:txBody>
          <a:bodyPr wrap="none" rtlCol="0">
            <a:spAutoFit/>
          </a:bodyPr>
          <a:lstStyle/>
          <a:p>
            <a:r>
              <a:rPr lang="en-US" dirty="0" smtClean="0"/>
              <a:t>Fun</a:t>
            </a:r>
            <a:endParaRPr lang="en-US" dirty="0"/>
          </a:p>
        </p:txBody>
      </p:sp>
      <p:cxnSp>
        <p:nvCxnSpPr>
          <p:cNvPr id="9" name="Straight Connector 8"/>
          <p:cNvCxnSpPr/>
          <p:nvPr/>
        </p:nvCxnSpPr>
        <p:spPr>
          <a:xfrm>
            <a:off x="4997759" y="3645503"/>
            <a:ext cx="1566953" cy="2408342"/>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89355" y="3443974"/>
            <a:ext cx="440520" cy="369332"/>
          </a:xfrm>
          <a:prstGeom prst="rect">
            <a:avLst/>
          </a:prstGeom>
          <a:noFill/>
        </p:spPr>
        <p:txBody>
          <a:bodyPr wrap="none" rtlCol="0">
            <a:spAutoFit/>
          </a:bodyPr>
          <a:lstStyle/>
          <a:p>
            <a:r>
              <a:rPr lang="en-US" dirty="0" smtClean="0"/>
              <a:t>40</a:t>
            </a:r>
            <a:endParaRPr lang="en-US" dirty="0"/>
          </a:p>
        </p:txBody>
      </p:sp>
      <p:sp>
        <p:nvSpPr>
          <p:cNvPr id="11" name="TextBox 10"/>
          <p:cNvSpPr txBox="1"/>
          <p:nvPr/>
        </p:nvSpPr>
        <p:spPr>
          <a:xfrm>
            <a:off x="6344452" y="6009477"/>
            <a:ext cx="440520" cy="369332"/>
          </a:xfrm>
          <a:prstGeom prst="rect">
            <a:avLst/>
          </a:prstGeom>
          <a:noFill/>
        </p:spPr>
        <p:txBody>
          <a:bodyPr wrap="none" rtlCol="0">
            <a:spAutoFit/>
          </a:bodyPr>
          <a:lstStyle/>
          <a:p>
            <a:r>
              <a:rPr lang="en-US" dirty="0"/>
              <a:t>2</a:t>
            </a:r>
            <a:r>
              <a:rPr lang="en-US" dirty="0" smtClean="0"/>
              <a:t>0</a:t>
            </a:r>
            <a:endParaRPr lang="en-US" dirty="0"/>
          </a:p>
        </p:txBody>
      </p:sp>
      <p:cxnSp>
        <p:nvCxnSpPr>
          <p:cNvPr id="12" name="Straight Connector 11"/>
          <p:cNvCxnSpPr/>
          <p:nvPr/>
        </p:nvCxnSpPr>
        <p:spPr>
          <a:xfrm>
            <a:off x="5029875" y="2989624"/>
            <a:ext cx="1980181" cy="3064221"/>
          </a:xfrm>
          <a:prstGeom prst="line">
            <a:avLst/>
          </a:prstGeom>
          <a:ln>
            <a:solidFill>
              <a:srgbClr val="E07602"/>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93309" y="2738634"/>
            <a:ext cx="440520" cy="369332"/>
          </a:xfrm>
          <a:prstGeom prst="rect">
            <a:avLst/>
          </a:prstGeom>
          <a:noFill/>
        </p:spPr>
        <p:txBody>
          <a:bodyPr wrap="none" rtlCol="0">
            <a:spAutoFit/>
          </a:bodyPr>
          <a:lstStyle/>
          <a:p>
            <a:r>
              <a:rPr lang="en-US" dirty="0"/>
              <a:t>6</a:t>
            </a:r>
            <a:r>
              <a:rPr lang="en-US" dirty="0" smtClean="0"/>
              <a:t>0</a:t>
            </a:r>
            <a:endParaRPr lang="en-US" dirty="0"/>
          </a:p>
        </p:txBody>
      </p:sp>
      <p:sp>
        <p:nvSpPr>
          <p:cNvPr id="15" name="TextBox 14"/>
          <p:cNvSpPr txBox="1"/>
          <p:nvPr/>
        </p:nvSpPr>
        <p:spPr>
          <a:xfrm>
            <a:off x="6832565" y="5996552"/>
            <a:ext cx="440520" cy="369332"/>
          </a:xfrm>
          <a:prstGeom prst="rect">
            <a:avLst/>
          </a:prstGeom>
          <a:noFill/>
        </p:spPr>
        <p:txBody>
          <a:bodyPr wrap="none" rtlCol="0">
            <a:spAutoFit/>
          </a:bodyPr>
          <a:lstStyle/>
          <a:p>
            <a:r>
              <a:rPr lang="en-US" dirty="0" smtClean="0"/>
              <a:t>30</a:t>
            </a:r>
            <a:endParaRPr lang="en-US" dirty="0"/>
          </a:p>
        </p:txBody>
      </p:sp>
    </p:spTree>
    <p:extLst>
      <p:ext uri="{BB962C8B-B14F-4D97-AF65-F5344CB8AC3E}">
        <p14:creationId xmlns:p14="http://schemas.microsoft.com/office/powerpoint/2010/main" val="2494704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dissolv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Must construct as many popsicle stick squares as possible within 3 minutes</a:t>
            </a:r>
          </a:p>
          <a:p>
            <a:r>
              <a:rPr lang="en-US" dirty="0" smtClean="0"/>
              <a:t>Tape must not be visible from the exposed side (but may be hidden on the bottom side)</a:t>
            </a:r>
          </a:p>
          <a:p>
            <a:r>
              <a:rPr lang="en-US" dirty="0" smtClean="0"/>
              <a:t>Must be able to transport squares from work space to front of room</a:t>
            </a:r>
          </a:p>
          <a:p>
            <a:r>
              <a:rPr lang="en-US" dirty="0" smtClean="0"/>
              <a:t>Each round is three minutes</a:t>
            </a:r>
          </a:p>
          <a:p>
            <a:r>
              <a:rPr lang="en-US" dirty="0" smtClean="0"/>
              <a:t>Materials from one round may not be carried over to the next round</a:t>
            </a:r>
          </a:p>
          <a:p>
            <a:r>
              <a:rPr lang="en-US" dirty="0" smtClean="0"/>
              <a:t>If a square is rejected by the inspector (me), you will incur costs without realizing a sale</a:t>
            </a:r>
          </a:p>
          <a:p>
            <a:endParaRPr lang="en-US" dirty="0"/>
          </a:p>
        </p:txBody>
      </p:sp>
    </p:spTree>
    <p:extLst>
      <p:ext uri="{BB962C8B-B14F-4D97-AF65-F5344CB8AC3E}">
        <p14:creationId xmlns:p14="http://schemas.microsoft.com/office/powerpoint/2010/main" val="3079938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15 Minute Planning Time</a:t>
            </a:r>
            <a:endParaRPr lang="en-US" dirty="0"/>
          </a:p>
        </p:txBody>
      </p:sp>
      <p:sp>
        <p:nvSpPr>
          <p:cNvPr id="5" name="Subtitle 4"/>
          <p:cNvSpPr>
            <a:spLocks noGrp="1"/>
          </p:cNvSpPr>
          <p:nvPr>
            <p:ph type="subTitle" idx="1"/>
          </p:nvPr>
        </p:nvSpPr>
        <p:spPr/>
        <p:txBody>
          <a:bodyPr/>
          <a:lstStyle/>
          <a:p>
            <a:endParaRPr lang="en-US"/>
          </a:p>
        </p:txBody>
      </p:sp>
      <p:graphicFrame>
        <p:nvGraphicFramePr>
          <p:cNvPr id="7" name="Content Placeholder 3"/>
          <p:cNvGraphicFramePr>
            <a:graphicFrameLocks/>
          </p:cNvGraphicFramePr>
          <p:nvPr>
            <p:extLst>
              <p:ext uri="{D42A27DB-BD31-4B8C-83A1-F6EECF244321}">
                <p14:modId xmlns:p14="http://schemas.microsoft.com/office/powerpoint/2010/main" val="2193633580"/>
              </p:ext>
            </p:extLst>
          </p:nvPr>
        </p:nvGraphicFramePr>
        <p:xfrm>
          <a:off x="1114425" y="964853"/>
          <a:ext cx="7610476" cy="2225040"/>
        </p:xfrm>
        <a:graphic>
          <a:graphicData uri="http://schemas.openxmlformats.org/drawingml/2006/table">
            <a:tbl>
              <a:tblPr firstRow="1" bandRow="1">
                <a:tableStyleId>{5C22544A-7EE6-4342-B048-85BDC9FD1C3A}</a:tableStyleId>
              </a:tblPr>
              <a:tblGrid>
                <a:gridCol w="3805238"/>
                <a:gridCol w="3805238"/>
              </a:tblGrid>
              <a:tr h="370840">
                <a:tc>
                  <a:txBody>
                    <a:bodyPr/>
                    <a:lstStyle/>
                    <a:p>
                      <a:pPr algn="ctr"/>
                      <a:r>
                        <a:rPr lang="en-US" dirty="0" smtClean="0"/>
                        <a:t>Material</a:t>
                      </a:r>
                      <a:endParaRPr lang="en-US" dirty="0"/>
                    </a:p>
                  </a:txBody>
                  <a:tcPr/>
                </a:tc>
                <a:tc>
                  <a:txBody>
                    <a:bodyPr/>
                    <a:lstStyle/>
                    <a:p>
                      <a:pPr algn="ctr"/>
                      <a:r>
                        <a:rPr lang="en-US" dirty="0" smtClean="0"/>
                        <a:t>Price ($)</a:t>
                      </a:r>
                      <a:endParaRPr lang="en-US" dirty="0"/>
                    </a:p>
                  </a:txBody>
                  <a:tcPr/>
                </a:tc>
              </a:tr>
              <a:tr h="370840">
                <a:tc>
                  <a:txBody>
                    <a:bodyPr/>
                    <a:lstStyle/>
                    <a:p>
                      <a:pPr algn="ctr"/>
                      <a:r>
                        <a:rPr lang="en-US" dirty="0" smtClean="0"/>
                        <a:t>Pair</a:t>
                      </a:r>
                      <a:r>
                        <a:rPr lang="en-US" baseline="0" dirty="0" smtClean="0"/>
                        <a:t> of Scissors</a:t>
                      </a:r>
                      <a:endParaRPr lang="en-US" dirty="0"/>
                    </a:p>
                  </a:txBody>
                  <a:tcPr/>
                </a:tc>
                <a:tc>
                  <a:txBody>
                    <a:bodyPr/>
                    <a:lstStyle/>
                    <a:p>
                      <a:pPr algn="ctr"/>
                      <a:r>
                        <a:rPr lang="en-US" dirty="0" smtClean="0"/>
                        <a:t>0.50</a:t>
                      </a:r>
                      <a:endParaRPr lang="en-US" dirty="0"/>
                    </a:p>
                  </a:txBody>
                  <a:tcPr/>
                </a:tc>
              </a:tr>
              <a:tr h="370840">
                <a:tc>
                  <a:txBody>
                    <a:bodyPr/>
                    <a:lstStyle/>
                    <a:p>
                      <a:pPr algn="ctr"/>
                      <a:r>
                        <a:rPr lang="en-US" dirty="0" smtClean="0"/>
                        <a:t>Desk</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Stick</a:t>
                      </a:r>
                      <a:endParaRPr lang="en-US" dirty="0"/>
                    </a:p>
                  </a:txBody>
                  <a:tcPr/>
                </a:tc>
                <a:tc>
                  <a:txBody>
                    <a:bodyPr/>
                    <a:lstStyle/>
                    <a:p>
                      <a:pPr algn="ctr"/>
                      <a:r>
                        <a:rPr lang="en-US" dirty="0" smtClean="0"/>
                        <a:t>0.10</a:t>
                      </a:r>
                      <a:endParaRPr lang="en-US" dirty="0"/>
                    </a:p>
                  </a:txBody>
                  <a:tcPr/>
                </a:tc>
              </a:tr>
              <a:tr h="370840">
                <a:tc>
                  <a:txBody>
                    <a:bodyPr/>
                    <a:lstStyle/>
                    <a:p>
                      <a:pPr algn="ctr"/>
                      <a:r>
                        <a:rPr lang="en-US" dirty="0" smtClean="0"/>
                        <a:t>Inch of tape</a:t>
                      </a:r>
                      <a:endParaRPr lang="en-US" dirty="0"/>
                    </a:p>
                  </a:txBody>
                  <a:tcPr/>
                </a:tc>
                <a:tc>
                  <a:txBody>
                    <a:bodyPr/>
                    <a:lstStyle/>
                    <a:p>
                      <a:pPr algn="ctr"/>
                      <a:r>
                        <a:rPr lang="en-US" dirty="0" smtClean="0"/>
                        <a:t>0.05</a:t>
                      </a:r>
                      <a:endParaRPr lang="en-US" dirty="0"/>
                    </a:p>
                  </a:txBody>
                  <a:tcPr/>
                </a:tc>
              </a:tr>
              <a:tr h="370840">
                <a:tc>
                  <a:txBody>
                    <a:bodyPr/>
                    <a:lstStyle/>
                    <a:p>
                      <a:pPr algn="ctr"/>
                      <a:r>
                        <a:rPr lang="en-US" dirty="0" smtClean="0"/>
                        <a:t>Worker</a:t>
                      </a:r>
                      <a:endParaRPr lang="en-US" dirty="0"/>
                    </a:p>
                  </a:txBody>
                  <a:tcPr/>
                </a:tc>
                <a:tc>
                  <a:txBody>
                    <a:bodyPr/>
                    <a:lstStyle/>
                    <a:p>
                      <a:pPr algn="ctr"/>
                      <a:r>
                        <a:rPr lang="en-US" dirty="0" smtClean="0"/>
                        <a:t>0.40</a:t>
                      </a:r>
                      <a:endParaRPr lang="en-US" dirty="0"/>
                    </a:p>
                  </a:txBody>
                  <a:tcPr/>
                </a:tc>
              </a:tr>
            </a:tbl>
          </a:graphicData>
        </a:graphic>
      </p:graphicFrame>
      <p:sp>
        <p:nvSpPr>
          <p:cNvPr id="8" name="TextBox 7"/>
          <p:cNvSpPr txBox="1"/>
          <p:nvPr/>
        </p:nvSpPr>
        <p:spPr>
          <a:xfrm>
            <a:off x="1114425" y="3810220"/>
            <a:ext cx="4052912" cy="369332"/>
          </a:xfrm>
          <a:prstGeom prst="rect">
            <a:avLst/>
          </a:prstGeom>
          <a:noFill/>
        </p:spPr>
        <p:txBody>
          <a:bodyPr wrap="none" rtlCol="0">
            <a:spAutoFit/>
          </a:bodyPr>
          <a:lstStyle/>
          <a:p>
            <a:r>
              <a:rPr lang="en-US" dirty="0" smtClean="0"/>
              <a:t>*Costs are constant and per round</a:t>
            </a:r>
          </a:p>
        </p:txBody>
      </p:sp>
      <p:graphicFrame>
        <p:nvGraphicFramePr>
          <p:cNvPr id="9" name="Table 8"/>
          <p:cNvGraphicFramePr>
            <a:graphicFrameLocks noGrp="1"/>
          </p:cNvGraphicFramePr>
          <p:nvPr>
            <p:extLst>
              <p:ext uri="{D42A27DB-BD31-4B8C-83A1-F6EECF244321}">
                <p14:modId xmlns:p14="http://schemas.microsoft.com/office/powerpoint/2010/main" val="3470858901"/>
              </p:ext>
            </p:extLst>
          </p:nvPr>
        </p:nvGraphicFramePr>
        <p:xfrm>
          <a:off x="1114425" y="3236933"/>
          <a:ext cx="7610476" cy="370840"/>
        </p:xfrm>
        <a:graphic>
          <a:graphicData uri="http://schemas.openxmlformats.org/drawingml/2006/table">
            <a:tbl>
              <a:tblPr firstRow="1" bandRow="1">
                <a:tableStyleId>{9DCAF9ED-07DC-4A11-8D7F-57B35C25682E}</a:tableStyleId>
              </a:tblPr>
              <a:tblGrid>
                <a:gridCol w="3805238"/>
                <a:gridCol w="3805238"/>
              </a:tblGrid>
              <a:tr h="370840">
                <a:tc>
                  <a:txBody>
                    <a:bodyPr/>
                    <a:lstStyle/>
                    <a:p>
                      <a:pPr algn="ctr"/>
                      <a:r>
                        <a:rPr lang="en-US" dirty="0" smtClean="0"/>
                        <a:t>Popsicle</a:t>
                      </a:r>
                      <a:r>
                        <a:rPr lang="en-US" baseline="0" dirty="0" smtClean="0"/>
                        <a:t> Square</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3686664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Total Product (TP)</a:t>
            </a:r>
            <a:endParaRPr lang="en-US" dirty="0"/>
          </a:p>
        </p:txBody>
      </p:sp>
      <p:sp>
        <p:nvSpPr>
          <p:cNvPr id="6" name="Content Placeholder 5"/>
          <p:cNvSpPr>
            <a:spLocks noGrp="1"/>
          </p:cNvSpPr>
          <p:nvPr>
            <p:ph idx="1"/>
          </p:nvPr>
        </p:nvSpPr>
        <p:spPr/>
        <p:txBody>
          <a:bodyPr/>
          <a:lstStyle/>
          <a:p>
            <a:r>
              <a:rPr lang="en-US" dirty="0" smtClean="0"/>
              <a:t>The total quantity of a good or service produced with respect to labor</a:t>
            </a:r>
          </a:p>
          <a:p>
            <a:r>
              <a:rPr lang="en-US" dirty="0" smtClean="0"/>
              <a:t>Like a PPF, the TP curve shows the region of attainability. Everything outside the TP curve is unattainable.</a:t>
            </a:r>
            <a:endParaRPr lang="en-US" dirty="0"/>
          </a:p>
        </p:txBody>
      </p:sp>
      <p:grpSp>
        <p:nvGrpSpPr>
          <p:cNvPr id="11" name="Group 10"/>
          <p:cNvGrpSpPr/>
          <p:nvPr/>
        </p:nvGrpSpPr>
        <p:grpSpPr>
          <a:xfrm>
            <a:off x="2276207" y="4369774"/>
            <a:ext cx="4447830" cy="2333832"/>
            <a:chOff x="993793" y="4181887"/>
            <a:chExt cx="4971520" cy="2703164"/>
          </a:xfrm>
        </p:grpSpPr>
        <p:sp>
          <p:nvSpPr>
            <p:cNvPr id="7" name="Freeform 6"/>
            <p:cNvSpPr/>
            <p:nvPr/>
          </p:nvSpPr>
          <p:spPr>
            <a:xfrm>
              <a:off x="1962816" y="4338314"/>
              <a:ext cx="3711206" cy="2177405"/>
            </a:xfrm>
            <a:custGeom>
              <a:avLst/>
              <a:gdLst>
                <a:gd name="connsiteX0" fmla="*/ 16494 w 2721551"/>
                <a:gd name="connsiteY0" fmla="*/ 0 h 2177405"/>
                <a:gd name="connsiteX1" fmla="*/ 0 w 2721551"/>
                <a:gd name="connsiteY1" fmla="*/ 2177405 h 2177405"/>
                <a:gd name="connsiteX2" fmla="*/ 2721551 w 2721551"/>
                <a:gd name="connsiteY2" fmla="*/ 2177405 h 2177405"/>
              </a:gdLst>
              <a:ahLst/>
              <a:cxnLst>
                <a:cxn ang="0">
                  <a:pos x="connsiteX0" y="connsiteY0"/>
                </a:cxn>
                <a:cxn ang="0">
                  <a:pos x="connsiteX1" y="connsiteY1"/>
                </a:cxn>
                <a:cxn ang="0">
                  <a:pos x="connsiteX2" y="connsiteY2"/>
                </a:cxn>
              </a:cxnLst>
              <a:rect l="l" t="t" r="r" b="b"/>
              <a:pathLst>
                <a:path w="2721551" h="2177405">
                  <a:moveTo>
                    <a:pt x="16494" y="0"/>
                  </a:moveTo>
                  <a:lnTo>
                    <a:pt x="0" y="2177405"/>
                  </a:lnTo>
                  <a:lnTo>
                    <a:pt x="2721551" y="2177405"/>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1962816" y="4749165"/>
              <a:ext cx="3183390" cy="1750058"/>
            </a:xfrm>
            <a:custGeom>
              <a:avLst/>
              <a:gdLst>
                <a:gd name="connsiteX0" fmla="*/ 0 w 3183390"/>
                <a:gd name="connsiteY0" fmla="*/ 1750058 h 1750058"/>
                <a:gd name="connsiteX1" fmla="*/ 1171092 w 3183390"/>
                <a:gd name="connsiteY1" fmla="*/ 1271689 h 1750058"/>
                <a:gd name="connsiteX2" fmla="*/ 2424655 w 3183390"/>
                <a:gd name="connsiteY2" fmla="*/ 18032 h 1750058"/>
                <a:gd name="connsiteX3" fmla="*/ 3183390 w 3183390"/>
                <a:gd name="connsiteY3" fmla="*/ 496401 h 1750058"/>
              </a:gdLst>
              <a:ahLst/>
              <a:cxnLst>
                <a:cxn ang="0">
                  <a:pos x="connsiteX0" y="connsiteY0"/>
                </a:cxn>
                <a:cxn ang="0">
                  <a:pos x="connsiteX1" y="connsiteY1"/>
                </a:cxn>
                <a:cxn ang="0">
                  <a:pos x="connsiteX2" y="connsiteY2"/>
                </a:cxn>
                <a:cxn ang="0">
                  <a:pos x="connsiteX3" y="connsiteY3"/>
                </a:cxn>
              </a:cxnLst>
              <a:rect l="l" t="t" r="r" b="b"/>
              <a:pathLst>
                <a:path w="3183390" h="1750058">
                  <a:moveTo>
                    <a:pt x="0" y="1750058"/>
                  </a:moveTo>
                  <a:cubicBezTo>
                    <a:pt x="383491" y="1655209"/>
                    <a:pt x="766983" y="1560360"/>
                    <a:pt x="1171092" y="1271689"/>
                  </a:cubicBezTo>
                  <a:cubicBezTo>
                    <a:pt x="1575201" y="983018"/>
                    <a:pt x="2089272" y="147247"/>
                    <a:pt x="2424655" y="18032"/>
                  </a:cubicBezTo>
                  <a:cubicBezTo>
                    <a:pt x="2760038" y="-111183"/>
                    <a:pt x="3183390" y="496401"/>
                    <a:pt x="3183390" y="49640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5674022" y="6515719"/>
              <a:ext cx="291291" cy="369332"/>
            </a:xfrm>
            <a:prstGeom prst="rect">
              <a:avLst/>
            </a:prstGeom>
            <a:noFill/>
          </p:spPr>
          <p:txBody>
            <a:bodyPr wrap="none" rtlCol="0">
              <a:spAutoFit/>
            </a:bodyPr>
            <a:lstStyle/>
            <a:p>
              <a:r>
                <a:rPr lang="en-US" dirty="0" smtClean="0"/>
                <a:t>L</a:t>
              </a:r>
              <a:endParaRPr lang="en-US" dirty="0"/>
            </a:p>
          </p:txBody>
        </p:sp>
        <p:sp>
          <p:nvSpPr>
            <p:cNvPr id="10" name="TextBox 9"/>
            <p:cNvSpPr txBox="1"/>
            <p:nvPr/>
          </p:nvSpPr>
          <p:spPr>
            <a:xfrm>
              <a:off x="993793" y="4181887"/>
              <a:ext cx="969023" cy="369332"/>
            </a:xfrm>
            <a:prstGeom prst="rect">
              <a:avLst/>
            </a:prstGeom>
            <a:noFill/>
          </p:spPr>
          <p:txBody>
            <a:bodyPr wrap="none" rtlCol="0">
              <a:spAutoFit/>
            </a:bodyPr>
            <a:lstStyle/>
            <a:p>
              <a:r>
                <a:rPr lang="en-US" dirty="0" smtClean="0"/>
                <a:t>Q or TP</a:t>
              </a:r>
              <a:endParaRPr lang="en-US" dirty="0"/>
            </a:p>
          </p:txBody>
        </p:sp>
      </p:grpSp>
    </p:spTree>
    <p:extLst>
      <p:ext uri="{BB962C8B-B14F-4D97-AF65-F5344CB8AC3E}">
        <p14:creationId xmlns:p14="http://schemas.microsoft.com/office/powerpoint/2010/main" val="3672513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Product (MP)</a:t>
            </a:r>
            <a:endParaRPr lang="en-US" dirty="0"/>
          </a:p>
        </p:txBody>
      </p:sp>
      <p:sp>
        <p:nvSpPr>
          <p:cNvPr id="3" name="Content Placeholder 2"/>
          <p:cNvSpPr>
            <a:spLocks noGrp="1"/>
          </p:cNvSpPr>
          <p:nvPr>
            <p:ph idx="1"/>
          </p:nvPr>
        </p:nvSpPr>
        <p:spPr/>
        <p:txBody>
          <a:bodyPr/>
          <a:lstStyle/>
          <a:p>
            <a:r>
              <a:rPr lang="en-US" dirty="0" smtClean="0"/>
              <a:t>The change in total product</a:t>
            </a:r>
          </a:p>
          <a:p>
            <a:r>
              <a:rPr lang="en-US" dirty="0" smtClean="0"/>
              <a:t>MP = the additional quantity produced by the next worker</a:t>
            </a:r>
          </a:p>
          <a:p>
            <a:r>
              <a:rPr lang="en-US" dirty="0" smtClean="0"/>
              <a:t>MP = ΔTP / ΔL</a:t>
            </a:r>
          </a:p>
          <a:p>
            <a:r>
              <a:rPr lang="en-US" dirty="0" smtClean="0"/>
              <a:t>Increasing Marginal Returns: when the next worker yields greater output than the previous worker</a:t>
            </a:r>
          </a:p>
          <a:p>
            <a:r>
              <a:rPr lang="en-US" dirty="0" smtClean="0"/>
              <a:t>Decreasing Marginal Returns:  when the next worker yields less output than the previous worker</a:t>
            </a:r>
            <a:endParaRPr lang="en-US" dirty="0"/>
          </a:p>
        </p:txBody>
      </p:sp>
    </p:spTree>
    <p:extLst>
      <p:ext uri="{BB962C8B-B14F-4D97-AF65-F5344CB8AC3E}">
        <p14:creationId xmlns:p14="http://schemas.microsoft.com/office/powerpoint/2010/main" val="35457753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Returns to Scale</a:t>
            </a:r>
            <a:endParaRPr lang="en-US" dirty="0"/>
          </a:p>
        </p:txBody>
      </p:sp>
      <p:sp>
        <p:nvSpPr>
          <p:cNvPr id="10" name="Content Placeholder 9"/>
          <p:cNvSpPr>
            <a:spLocks noGrp="1"/>
          </p:cNvSpPr>
          <p:nvPr>
            <p:ph sz="half" idx="2"/>
          </p:nvPr>
        </p:nvSpPr>
        <p:spPr/>
        <p:txBody>
          <a:bodyPr>
            <a:normAutofit fontScale="77500" lnSpcReduction="20000"/>
          </a:bodyPr>
          <a:lstStyle/>
          <a:p>
            <a:r>
              <a:rPr lang="en-US" dirty="0" smtClean="0"/>
              <a:t>What region of the graph represents </a:t>
            </a:r>
            <a:r>
              <a:rPr lang="en-US" dirty="0" smtClean="0">
                <a:solidFill>
                  <a:srgbClr val="3366FF"/>
                </a:solidFill>
              </a:rPr>
              <a:t>increasing </a:t>
            </a:r>
            <a:r>
              <a:rPr lang="en-US" dirty="0">
                <a:solidFill>
                  <a:srgbClr val="3366FF"/>
                </a:solidFill>
              </a:rPr>
              <a:t>r</a:t>
            </a:r>
            <a:r>
              <a:rPr lang="en-US" dirty="0" smtClean="0">
                <a:solidFill>
                  <a:srgbClr val="3366FF"/>
                </a:solidFill>
              </a:rPr>
              <a:t>eturns to scale</a:t>
            </a:r>
            <a:r>
              <a:rPr lang="en-US" dirty="0" smtClean="0"/>
              <a:t>?</a:t>
            </a:r>
          </a:p>
          <a:p>
            <a:r>
              <a:rPr lang="en-US" dirty="0" smtClean="0"/>
              <a:t>What region of the graph represents </a:t>
            </a:r>
            <a:r>
              <a:rPr lang="en-US" dirty="0" smtClean="0">
                <a:solidFill>
                  <a:srgbClr val="FFCC66"/>
                </a:solidFill>
              </a:rPr>
              <a:t>decreasing returns to scale</a:t>
            </a:r>
            <a:r>
              <a:rPr lang="en-US" dirty="0" smtClean="0"/>
              <a:t>?</a:t>
            </a:r>
          </a:p>
          <a:p>
            <a:r>
              <a:rPr lang="en-US" dirty="0" smtClean="0"/>
              <a:t>What region of the graph represents </a:t>
            </a:r>
            <a:r>
              <a:rPr lang="en-US" dirty="0" smtClean="0">
                <a:solidFill>
                  <a:srgbClr val="FF0080"/>
                </a:solidFill>
              </a:rPr>
              <a:t>negative returns to scale</a:t>
            </a:r>
            <a:r>
              <a:rPr lang="en-US" dirty="0" smtClean="0"/>
              <a:t>?</a:t>
            </a:r>
          </a:p>
          <a:p>
            <a:r>
              <a:rPr lang="en-US" dirty="0" smtClean="0"/>
              <a:t>Note: decreasing and negative returns to scale are NOT the same</a:t>
            </a:r>
          </a:p>
          <a:p>
            <a:r>
              <a:rPr lang="en-US" dirty="0" smtClean="0"/>
              <a:t>Negative returns to scale are why the MC curve is u-shaped (MP and MC are closely related)</a:t>
            </a:r>
            <a:endParaRPr lang="en-US" dirty="0"/>
          </a:p>
        </p:txBody>
      </p:sp>
      <p:grpSp>
        <p:nvGrpSpPr>
          <p:cNvPr id="4" name="Group 3"/>
          <p:cNvGrpSpPr/>
          <p:nvPr/>
        </p:nvGrpSpPr>
        <p:grpSpPr>
          <a:xfrm>
            <a:off x="332690" y="2786207"/>
            <a:ext cx="4447830" cy="3490768"/>
            <a:chOff x="993793" y="4181887"/>
            <a:chExt cx="4971520" cy="2703164"/>
          </a:xfrm>
        </p:grpSpPr>
        <p:sp>
          <p:nvSpPr>
            <p:cNvPr id="5" name="Freeform 4"/>
            <p:cNvSpPr/>
            <p:nvPr/>
          </p:nvSpPr>
          <p:spPr>
            <a:xfrm>
              <a:off x="1962816" y="4338314"/>
              <a:ext cx="3711206" cy="2177405"/>
            </a:xfrm>
            <a:custGeom>
              <a:avLst/>
              <a:gdLst>
                <a:gd name="connsiteX0" fmla="*/ 16494 w 2721551"/>
                <a:gd name="connsiteY0" fmla="*/ 0 h 2177405"/>
                <a:gd name="connsiteX1" fmla="*/ 0 w 2721551"/>
                <a:gd name="connsiteY1" fmla="*/ 2177405 h 2177405"/>
                <a:gd name="connsiteX2" fmla="*/ 2721551 w 2721551"/>
                <a:gd name="connsiteY2" fmla="*/ 2177405 h 2177405"/>
              </a:gdLst>
              <a:ahLst/>
              <a:cxnLst>
                <a:cxn ang="0">
                  <a:pos x="connsiteX0" y="connsiteY0"/>
                </a:cxn>
                <a:cxn ang="0">
                  <a:pos x="connsiteX1" y="connsiteY1"/>
                </a:cxn>
                <a:cxn ang="0">
                  <a:pos x="connsiteX2" y="connsiteY2"/>
                </a:cxn>
              </a:cxnLst>
              <a:rect l="l" t="t" r="r" b="b"/>
              <a:pathLst>
                <a:path w="2721551" h="2177405">
                  <a:moveTo>
                    <a:pt x="16494" y="0"/>
                  </a:moveTo>
                  <a:lnTo>
                    <a:pt x="0" y="2177405"/>
                  </a:lnTo>
                  <a:lnTo>
                    <a:pt x="2721551" y="2177405"/>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5"/>
            <p:cNvSpPr/>
            <p:nvPr/>
          </p:nvSpPr>
          <p:spPr>
            <a:xfrm>
              <a:off x="1962816" y="4749165"/>
              <a:ext cx="3183390" cy="1750058"/>
            </a:xfrm>
            <a:custGeom>
              <a:avLst/>
              <a:gdLst>
                <a:gd name="connsiteX0" fmla="*/ 0 w 3183390"/>
                <a:gd name="connsiteY0" fmla="*/ 1750058 h 1750058"/>
                <a:gd name="connsiteX1" fmla="*/ 1171092 w 3183390"/>
                <a:gd name="connsiteY1" fmla="*/ 1271689 h 1750058"/>
                <a:gd name="connsiteX2" fmla="*/ 2424655 w 3183390"/>
                <a:gd name="connsiteY2" fmla="*/ 18032 h 1750058"/>
                <a:gd name="connsiteX3" fmla="*/ 3183390 w 3183390"/>
                <a:gd name="connsiteY3" fmla="*/ 496401 h 1750058"/>
              </a:gdLst>
              <a:ahLst/>
              <a:cxnLst>
                <a:cxn ang="0">
                  <a:pos x="connsiteX0" y="connsiteY0"/>
                </a:cxn>
                <a:cxn ang="0">
                  <a:pos x="connsiteX1" y="connsiteY1"/>
                </a:cxn>
                <a:cxn ang="0">
                  <a:pos x="connsiteX2" y="connsiteY2"/>
                </a:cxn>
                <a:cxn ang="0">
                  <a:pos x="connsiteX3" y="connsiteY3"/>
                </a:cxn>
              </a:cxnLst>
              <a:rect l="l" t="t" r="r" b="b"/>
              <a:pathLst>
                <a:path w="3183390" h="1750058">
                  <a:moveTo>
                    <a:pt x="0" y="1750058"/>
                  </a:moveTo>
                  <a:cubicBezTo>
                    <a:pt x="383491" y="1655209"/>
                    <a:pt x="766983" y="1560360"/>
                    <a:pt x="1171092" y="1271689"/>
                  </a:cubicBezTo>
                  <a:cubicBezTo>
                    <a:pt x="1575201" y="983018"/>
                    <a:pt x="2089272" y="147247"/>
                    <a:pt x="2424655" y="18032"/>
                  </a:cubicBezTo>
                  <a:cubicBezTo>
                    <a:pt x="2760038" y="-111183"/>
                    <a:pt x="3183390" y="496401"/>
                    <a:pt x="3183390" y="49640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5674022" y="6515719"/>
              <a:ext cx="291291" cy="369332"/>
            </a:xfrm>
            <a:prstGeom prst="rect">
              <a:avLst/>
            </a:prstGeom>
            <a:noFill/>
          </p:spPr>
          <p:txBody>
            <a:bodyPr wrap="none" rtlCol="0">
              <a:spAutoFit/>
            </a:bodyPr>
            <a:lstStyle/>
            <a:p>
              <a:r>
                <a:rPr lang="en-US" dirty="0" smtClean="0"/>
                <a:t>L</a:t>
              </a:r>
              <a:endParaRPr lang="en-US" dirty="0"/>
            </a:p>
          </p:txBody>
        </p:sp>
        <p:sp>
          <p:nvSpPr>
            <p:cNvPr id="8" name="TextBox 7"/>
            <p:cNvSpPr txBox="1"/>
            <p:nvPr/>
          </p:nvSpPr>
          <p:spPr>
            <a:xfrm>
              <a:off x="993793" y="4181887"/>
              <a:ext cx="969023" cy="369332"/>
            </a:xfrm>
            <a:prstGeom prst="rect">
              <a:avLst/>
            </a:prstGeom>
            <a:noFill/>
          </p:spPr>
          <p:txBody>
            <a:bodyPr wrap="none" rtlCol="0">
              <a:spAutoFit/>
            </a:bodyPr>
            <a:lstStyle/>
            <a:p>
              <a:r>
                <a:rPr lang="en-US" dirty="0" smtClean="0"/>
                <a:t>Q or TP</a:t>
              </a:r>
              <a:endParaRPr lang="en-US" dirty="0"/>
            </a:p>
          </p:txBody>
        </p:sp>
      </p:grpSp>
      <p:sp>
        <p:nvSpPr>
          <p:cNvPr id="11" name="Rectangle 10"/>
          <p:cNvSpPr/>
          <p:nvPr/>
        </p:nvSpPr>
        <p:spPr>
          <a:xfrm>
            <a:off x="1199638" y="2988211"/>
            <a:ext cx="1571396" cy="2790519"/>
          </a:xfrm>
          <a:prstGeom prst="rect">
            <a:avLst/>
          </a:prstGeom>
          <a:solidFill>
            <a:srgbClr val="3366FF">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771034" y="2988211"/>
            <a:ext cx="692759" cy="2790519"/>
          </a:xfrm>
          <a:prstGeom prst="rect">
            <a:avLst/>
          </a:prstGeom>
          <a:solidFill>
            <a:srgbClr val="FFCC66">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463793" y="2988211"/>
            <a:ext cx="583903" cy="2790519"/>
          </a:xfrm>
          <a:prstGeom prst="rect">
            <a:avLst/>
          </a:prstGeom>
          <a:solidFill>
            <a:srgbClr val="FF0080">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6877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Returns to Scale</a:t>
            </a:r>
            <a:endParaRPr lang="en-US" dirty="0"/>
          </a:p>
        </p:txBody>
      </p:sp>
      <p:sp>
        <p:nvSpPr>
          <p:cNvPr id="10" name="Content Placeholder 9"/>
          <p:cNvSpPr>
            <a:spLocks noGrp="1"/>
          </p:cNvSpPr>
          <p:nvPr>
            <p:ph sz="half" idx="2"/>
          </p:nvPr>
        </p:nvSpPr>
        <p:spPr/>
        <p:txBody>
          <a:bodyPr>
            <a:normAutofit fontScale="92500" lnSpcReduction="10000"/>
          </a:bodyPr>
          <a:lstStyle/>
          <a:p>
            <a:r>
              <a:rPr lang="en-US" dirty="0" smtClean="0"/>
              <a:t>In the blue region, MP increases</a:t>
            </a:r>
          </a:p>
          <a:p>
            <a:r>
              <a:rPr lang="en-US" dirty="0" smtClean="0"/>
              <a:t>In the yellow region, MP decreases, but is above the x-axis</a:t>
            </a:r>
          </a:p>
          <a:p>
            <a:r>
              <a:rPr lang="en-US" dirty="0" smtClean="0"/>
              <a:t>In the red region, MP decreases AND is below the x-axis</a:t>
            </a:r>
          </a:p>
          <a:p>
            <a:r>
              <a:rPr lang="en-US" dirty="0" smtClean="0"/>
              <a:t>MP is maximized at the inflection point (the point between the blue and yellow region)</a:t>
            </a:r>
            <a:endParaRPr lang="en-US" dirty="0"/>
          </a:p>
        </p:txBody>
      </p:sp>
      <p:grpSp>
        <p:nvGrpSpPr>
          <p:cNvPr id="4" name="Group 3"/>
          <p:cNvGrpSpPr/>
          <p:nvPr/>
        </p:nvGrpSpPr>
        <p:grpSpPr>
          <a:xfrm>
            <a:off x="332690" y="2786207"/>
            <a:ext cx="4447830" cy="3490768"/>
            <a:chOff x="993793" y="4181887"/>
            <a:chExt cx="4971520" cy="2703164"/>
          </a:xfrm>
        </p:grpSpPr>
        <p:sp>
          <p:nvSpPr>
            <p:cNvPr id="5" name="Freeform 4"/>
            <p:cNvSpPr/>
            <p:nvPr/>
          </p:nvSpPr>
          <p:spPr>
            <a:xfrm>
              <a:off x="1962816" y="4338314"/>
              <a:ext cx="3711206" cy="2177405"/>
            </a:xfrm>
            <a:custGeom>
              <a:avLst/>
              <a:gdLst>
                <a:gd name="connsiteX0" fmla="*/ 16494 w 2721551"/>
                <a:gd name="connsiteY0" fmla="*/ 0 h 2177405"/>
                <a:gd name="connsiteX1" fmla="*/ 0 w 2721551"/>
                <a:gd name="connsiteY1" fmla="*/ 2177405 h 2177405"/>
                <a:gd name="connsiteX2" fmla="*/ 2721551 w 2721551"/>
                <a:gd name="connsiteY2" fmla="*/ 2177405 h 2177405"/>
              </a:gdLst>
              <a:ahLst/>
              <a:cxnLst>
                <a:cxn ang="0">
                  <a:pos x="connsiteX0" y="connsiteY0"/>
                </a:cxn>
                <a:cxn ang="0">
                  <a:pos x="connsiteX1" y="connsiteY1"/>
                </a:cxn>
                <a:cxn ang="0">
                  <a:pos x="connsiteX2" y="connsiteY2"/>
                </a:cxn>
              </a:cxnLst>
              <a:rect l="l" t="t" r="r" b="b"/>
              <a:pathLst>
                <a:path w="2721551" h="2177405">
                  <a:moveTo>
                    <a:pt x="16494" y="0"/>
                  </a:moveTo>
                  <a:lnTo>
                    <a:pt x="0" y="2177405"/>
                  </a:lnTo>
                  <a:lnTo>
                    <a:pt x="2721551" y="2177405"/>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5"/>
            <p:cNvSpPr/>
            <p:nvPr/>
          </p:nvSpPr>
          <p:spPr>
            <a:xfrm>
              <a:off x="1962816" y="4749165"/>
              <a:ext cx="3183390" cy="1750058"/>
            </a:xfrm>
            <a:custGeom>
              <a:avLst/>
              <a:gdLst>
                <a:gd name="connsiteX0" fmla="*/ 0 w 3183390"/>
                <a:gd name="connsiteY0" fmla="*/ 1750058 h 1750058"/>
                <a:gd name="connsiteX1" fmla="*/ 1171092 w 3183390"/>
                <a:gd name="connsiteY1" fmla="*/ 1271689 h 1750058"/>
                <a:gd name="connsiteX2" fmla="*/ 2424655 w 3183390"/>
                <a:gd name="connsiteY2" fmla="*/ 18032 h 1750058"/>
                <a:gd name="connsiteX3" fmla="*/ 3183390 w 3183390"/>
                <a:gd name="connsiteY3" fmla="*/ 496401 h 1750058"/>
              </a:gdLst>
              <a:ahLst/>
              <a:cxnLst>
                <a:cxn ang="0">
                  <a:pos x="connsiteX0" y="connsiteY0"/>
                </a:cxn>
                <a:cxn ang="0">
                  <a:pos x="connsiteX1" y="connsiteY1"/>
                </a:cxn>
                <a:cxn ang="0">
                  <a:pos x="connsiteX2" y="connsiteY2"/>
                </a:cxn>
                <a:cxn ang="0">
                  <a:pos x="connsiteX3" y="connsiteY3"/>
                </a:cxn>
              </a:cxnLst>
              <a:rect l="l" t="t" r="r" b="b"/>
              <a:pathLst>
                <a:path w="3183390" h="1750058">
                  <a:moveTo>
                    <a:pt x="0" y="1750058"/>
                  </a:moveTo>
                  <a:cubicBezTo>
                    <a:pt x="383491" y="1655209"/>
                    <a:pt x="766983" y="1560360"/>
                    <a:pt x="1171092" y="1271689"/>
                  </a:cubicBezTo>
                  <a:cubicBezTo>
                    <a:pt x="1575201" y="983018"/>
                    <a:pt x="2089272" y="147247"/>
                    <a:pt x="2424655" y="18032"/>
                  </a:cubicBezTo>
                  <a:cubicBezTo>
                    <a:pt x="2760038" y="-111183"/>
                    <a:pt x="3183390" y="496401"/>
                    <a:pt x="3183390" y="49640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5674022" y="6515719"/>
              <a:ext cx="291291" cy="369332"/>
            </a:xfrm>
            <a:prstGeom prst="rect">
              <a:avLst/>
            </a:prstGeom>
            <a:noFill/>
          </p:spPr>
          <p:txBody>
            <a:bodyPr wrap="none" rtlCol="0">
              <a:spAutoFit/>
            </a:bodyPr>
            <a:lstStyle/>
            <a:p>
              <a:r>
                <a:rPr lang="en-US" dirty="0" smtClean="0"/>
                <a:t>L</a:t>
              </a:r>
              <a:endParaRPr lang="en-US" dirty="0"/>
            </a:p>
          </p:txBody>
        </p:sp>
        <p:sp>
          <p:nvSpPr>
            <p:cNvPr id="8" name="TextBox 7"/>
            <p:cNvSpPr txBox="1"/>
            <p:nvPr/>
          </p:nvSpPr>
          <p:spPr>
            <a:xfrm>
              <a:off x="993793" y="4181887"/>
              <a:ext cx="969023" cy="369332"/>
            </a:xfrm>
            <a:prstGeom prst="rect">
              <a:avLst/>
            </a:prstGeom>
            <a:noFill/>
          </p:spPr>
          <p:txBody>
            <a:bodyPr wrap="none" rtlCol="0">
              <a:spAutoFit/>
            </a:bodyPr>
            <a:lstStyle/>
            <a:p>
              <a:r>
                <a:rPr lang="en-US" dirty="0" smtClean="0"/>
                <a:t>Q or TP</a:t>
              </a:r>
              <a:endParaRPr lang="en-US" dirty="0"/>
            </a:p>
          </p:txBody>
        </p:sp>
      </p:grpSp>
      <p:sp>
        <p:nvSpPr>
          <p:cNvPr id="11" name="Rectangle 10"/>
          <p:cNvSpPr/>
          <p:nvPr/>
        </p:nvSpPr>
        <p:spPr>
          <a:xfrm>
            <a:off x="1199638" y="2988211"/>
            <a:ext cx="1571396" cy="2790519"/>
          </a:xfrm>
          <a:prstGeom prst="rect">
            <a:avLst/>
          </a:prstGeom>
          <a:solidFill>
            <a:srgbClr val="3366FF">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771034" y="2988211"/>
            <a:ext cx="692759" cy="2790519"/>
          </a:xfrm>
          <a:prstGeom prst="rect">
            <a:avLst/>
          </a:prstGeom>
          <a:solidFill>
            <a:srgbClr val="FFCC66">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463793" y="2988211"/>
            <a:ext cx="583903" cy="2790519"/>
          </a:xfrm>
          <a:prstGeom prst="rect">
            <a:avLst/>
          </a:prstGeom>
          <a:solidFill>
            <a:srgbClr val="FF0080">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109350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Law of Decreasing Returns to Scale</a:t>
            </a:r>
            <a:endParaRPr lang="en-US" dirty="0"/>
          </a:p>
        </p:txBody>
      </p:sp>
      <p:sp>
        <p:nvSpPr>
          <p:cNvPr id="6" name="Content Placeholder 5"/>
          <p:cNvSpPr>
            <a:spLocks noGrp="1"/>
          </p:cNvSpPr>
          <p:nvPr>
            <p:ph idx="1"/>
          </p:nvPr>
        </p:nvSpPr>
        <p:spPr/>
        <p:txBody>
          <a:bodyPr/>
          <a:lstStyle/>
          <a:p>
            <a:r>
              <a:rPr lang="en-US" dirty="0" smtClean="0"/>
              <a:t>Given a set of fixed factors of production (like work space), as a firm increases its variable factors of production (like labor), eventually the MP will begin to decreases.</a:t>
            </a:r>
            <a:endParaRPr lang="en-US" dirty="0"/>
          </a:p>
        </p:txBody>
      </p:sp>
    </p:spTree>
    <p:extLst>
      <p:ext uri="{BB962C8B-B14F-4D97-AF65-F5344CB8AC3E}">
        <p14:creationId xmlns:p14="http://schemas.microsoft.com/office/powerpoint/2010/main" val="992341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Total Product (ATP)</a:t>
            </a:r>
            <a:endParaRPr lang="en-US" dirty="0"/>
          </a:p>
        </p:txBody>
      </p:sp>
      <p:sp>
        <p:nvSpPr>
          <p:cNvPr id="3" name="Content Placeholder 2"/>
          <p:cNvSpPr>
            <a:spLocks noGrp="1"/>
          </p:cNvSpPr>
          <p:nvPr>
            <p:ph idx="1"/>
          </p:nvPr>
        </p:nvSpPr>
        <p:spPr/>
        <p:txBody>
          <a:bodyPr/>
          <a:lstStyle/>
          <a:p>
            <a:r>
              <a:rPr lang="en-US" dirty="0" smtClean="0"/>
              <a:t>The average quantity each worker can produce</a:t>
            </a:r>
          </a:p>
          <a:p>
            <a:r>
              <a:rPr lang="en-US" dirty="0" smtClean="0"/>
              <a:t>This idea is helpful because we know that there are increasing and decreasing returns to scale. Not everyone produces the same quantity. However, when we use ATP, we are able to generalize and say that if we have L workers, we can produce Q of a product.</a:t>
            </a:r>
            <a:endParaRPr lang="en-US" dirty="0"/>
          </a:p>
        </p:txBody>
      </p:sp>
    </p:spTree>
    <p:extLst>
      <p:ext uri="{BB962C8B-B14F-4D97-AF65-F5344CB8AC3E}">
        <p14:creationId xmlns:p14="http://schemas.microsoft.com/office/powerpoint/2010/main" val="16032861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Long-Run Cost v. Short-Run Cost</a:t>
            </a:r>
            <a:endParaRPr lang="en-US" dirty="0"/>
          </a:p>
        </p:txBody>
      </p:sp>
      <p:sp>
        <p:nvSpPr>
          <p:cNvPr id="3" name="Content Placeholder 2"/>
          <p:cNvSpPr>
            <a:spLocks noGrp="1"/>
          </p:cNvSpPr>
          <p:nvPr>
            <p:ph idx="1"/>
          </p:nvPr>
        </p:nvSpPr>
        <p:spPr/>
        <p:txBody>
          <a:bodyPr/>
          <a:lstStyle/>
          <a:p>
            <a:r>
              <a:rPr lang="en-US" dirty="0" smtClean="0"/>
              <a:t>In the short-run, a firm can only alter its variable costs, like labor</a:t>
            </a:r>
          </a:p>
          <a:p>
            <a:r>
              <a:rPr lang="en-US" dirty="0" smtClean="0"/>
              <a:t>In the long-run, a firm has time to invest its resources differently (invest in capital goods instead of consumption goods)</a:t>
            </a:r>
          </a:p>
          <a:p>
            <a:pPr lvl="1"/>
            <a:r>
              <a:rPr lang="en-US" dirty="0" smtClean="0"/>
              <a:t>This allows it to adjust its fixed costs by changing its plant size (factory size or amount of capital used)</a:t>
            </a:r>
          </a:p>
          <a:p>
            <a:pPr lvl="1"/>
            <a:r>
              <a:rPr lang="en-US" dirty="0" smtClean="0"/>
              <a:t>Results in changes to returns to scale</a:t>
            </a:r>
            <a:endParaRPr lang="en-US" dirty="0"/>
          </a:p>
        </p:txBody>
      </p:sp>
    </p:spTree>
    <p:extLst>
      <p:ext uri="{BB962C8B-B14F-4D97-AF65-F5344CB8AC3E}">
        <p14:creationId xmlns:p14="http://schemas.microsoft.com/office/powerpoint/2010/main" val="42111634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Returns to Scale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Economies of Scale: when a firm increases its plant size and labor by a certain percentage, it increases its output by a greater percentage.</a:t>
            </a:r>
          </a:p>
          <a:p>
            <a:r>
              <a:rPr lang="en-US" dirty="0" smtClean="0"/>
              <a:t>Diseconomies of Scale: when a firm increases its plant size and labor by a certain percentage, it increases its output by a smaller percentage.</a:t>
            </a:r>
          </a:p>
          <a:p>
            <a:r>
              <a:rPr lang="en-US" dirty="0" smtClean="0"/>
              <a:t>Constant Returns to Scale: when a firm increases its plant size and labor by a certain percentage, it increases its output by the same percentage.</a:t>
            </a:r>
          </a:p>
          <a:p>
            <a:r>
              <a:rPr lang="en-US" dirty="0" smtClean="0"/>
              <a:t>Economies of scale are seen in the decreasing region of the ATC, while diseconomies of scale are seen in the increasing region of the ATC. Constant returns to scale are seen at the minimum of ATC.</a:t>
            </a:r>
            <a:endParaRPr lang="en-US" dirty="0"/>
          </a:p>
        </p:txBody>
      </p:sp>
    </p:spTree>
    <p:extLst>
      <p:ext uri="{BB962C8B-B14F-4D97-AF65-F5344CB8AC3E}">
        <p14:creationId xmlns:p14="http://schemas.microsoft.com/office/powerpoint/2010/main" val="3518371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Constraint Shifters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EX: You have $200. You only buy food and fun. Food costs $5. Fun costs $10.</a:t>
            </a:r>
          </a:p>
          <a:p>
            <a:r>
              <a:rPr lang="en-US" dirty="0" smtClean="0"/>
              <a:t>Income Changes</a:t>
            </a:r>
          </a:p>
          <a:p>
            <a:pPr lvl="1"/>
            <a:r>
              <a:rPr lang="en-US" dirty="0" smtClean="0">
                <a:solidFill>
                  <a:schemeClr val="tx1"/>
                </a:solidFill>
              </a:rPr>
              <a:t>Increase</a:t>
            </a:r>
          </a:p>
          <a:p>
            <a:pPr lvl="1"/>
            <a:r>
              <a:rPr lang="en-US" dirty="0" smtClean="0">
                <a:solidFill>
                  <a:schemeClr val="accent4"/>
                </a:solidFill>
              </a:rPr>
              <a:t>Decrease: $100</a:t>
            </a:r>
            <a:endParaRPr lang="en-US" dirty="0">
              <a:solidFill>
                <a:schemeClr val="accent4"/>
              </a:solidFill>
            </a:endParaRPr>
          </a:p>
          <a:p>
            <a:pPr lvl="1"/>
            <a:r>
              <a:rPr lang="en-US" dirty="0" smtClean="0"/>
              <a:t>Shift the entire Budget Constraint</a:t>
            </a:r>
          </a:p>
          <a:p>
            <a:r>
              <a:rPr lang="en-US" dirty="0" smtClean="0"/>
              <a:t>Price Changes</a:t>
            </a:r>
          </a:p>
          <a:p>
            <a:pPr lvl="1"/>
            <a:r>
              <a:rPr lang="en-US" dirty="0" smtClean="0"/>
              <a:t>Increase</a:t>
            </a:r>
          </a:p>
          <a:p>
            <a:pPr lvl="1"/>
            <a:r>
              <a:rPr lang="en-US" dirty="0" smtClean="0"/>
              <a:t>Decrease</a:t>
            </a:r>
          </a:p>
          <a:p>
            <a:pPr marL="349250" lvl="1" indent="0">
              <a:buNone/>
            </a:pPr>
            <a:r>
              <a:rPr lang="en-US" dirty="0" smtClean="0"/>
              <a:t> </a:t>
            </a:r>
          </a:p>
          <a:p>
            <a:endParaRPr lang="en-US" dirty="0"/>
          </a:p>
        </p:txBody>
      </p:sp>
      <p:sp>
        <p:nvSpPr>
          <p:cNvPr id="5" name="Freeform 4"/>
          <p:cNvSpPr/>
          <p:nvPr/>
        </p:nvSpPr>
        <p:spPr>
          <a:xfrm>
            <a:off x="4997759"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436955"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156800" y="6092309"/>
            <a:ext cx="577690" cy="369332"/>
          </a:xfrm>
          <a:prstGeom prst="rect">
            <a:avLst/>
          </a:prstGeom>
          <a:noFill/>
        </p:spPr>
        <p:txBody>
          <a:bodyPr wrap="none" rtlCol="0">
            <a:spAutoFit/>
          </a:bodyPr>
          <a:lstStyle/>
          <a:p>
            <a:r>
              <a:rPr lang="en-US" dirty="0" smtClean="0"/>
              <a:t>Fun</a:t>
            </a:r>
            <a:endParaRPr lang="en-US" dirty="0"/>
          </a:p>
        </p:txBody>
      </p:sp>
      <p:cxnSp>
        <p:nvCxnSpPr>
          <p:cNvPr id="9" name="Straight Connector 8"/>
          <p:cNvCxnSpPr/>
          <p:nvPr/>
        </p:nvCxnSpPr>
        <p:spPr>
          <a:xfrm>
            <a:off x="4997759" y="3645503"/>
            <a:ext cx="1566953" cy="2408342"/>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89355" y="3443974"/>
            <a:ext cx="440520" cy="369332"/>
          </a:xfrm>
          <a:prstGeom prst="rect">
            <a:avLst/>
          </a:prstGeom>
          <a:noFill/>
        </p:spPr>
        <p:txBody>
          <a:bodyPr wrap="none" rtlCol="0">
            <a:spAutoFit/>
          </a:bodyPr>
          <a:lstStyle/>
          <a:p>
            <a:r>
              <a:rPr lang="en-US" dirty="0" smtClean="0"/>
              <a:t>40</a:t>
            </a:r>
            <a:endParaRPr lang="en-US" dirty="0"/>
          </a:p>
        </p:txBody>
      </p:sp>
      <p:sp>
        <p:nvSpPr>
          <p:cNvPr id="11" name="TextBox 10"/>
          <p:cNvSpPr txBox="1"/>
          <p:nvPr/>
        </p:nvSpPr>
        <p:spPr>
          <a:xfrm>
            <a:off x="6344452" y="6009477"/>
            <a:ext cx="440520" cy="369332"/>
          </a:xfrm>
          <a:prstGeom prst="rect">
            <a:avLst/>
          </a:prstGeom>
          <a:noFill/>
        </p:spPr>
        <p:txBody>
          <a:bodyPr wrap="none" rtlCol="0">
            <a:spAutoFit/>
          </a:bodyPr>
          <a:lstStyle/>
          <a:p>
            <a:r>
              <a:rPr lang="en-US" dirty="0"/>
              <a:t>2</a:t>
            </a:r>
            <a:r>
              <a:rPr lang="en-US" dirty="0" smtClean="0"/>
              <a:t>0</a:t>
            </a:r>
            <a:endParaRPr lang="en-US" dirty="0"/>
          </a:p>
        </p:txBody>
      </p:sp>
      <p:cxnSp>
        <p:nvCxnSpPr>
          <p:cNvPr id="8" name="Straight Connector 7"/>
          <p:cNvCxnSpPr/>
          <p:nvPr/>
        </p:nvCxnSpPr>
        <p:spPr>
          <a:xfrm>
            <a:off x="5029875" y="4338314"/>
            <a:ext cx="1105986" cy="1715531"/>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588506" y="4104163"/>
            <a:ext cx="440520" cy="369332"/>
          </a:xfrm>
          <a:prstGeom prst="rect">
            <a:avLst/>
          </a:prstGeom>
          <a:noFill/>
        </p:spPr>
        <p:txBody>
          <a:bodyPr wrap="none" rtlCol="0">
            <a:spAutoFit/>
          </a:bodyPr>
          <a:lstStyle/>
          <a:p>
            <a:r>
              <a:rPr lang="en-US" dirty="0"/>
              <a:t>2</a:t>
            </a:r>
            <a:r>
              <a:rPr lang="en-US" dirty="0" smtClean="0"/>
              <a:t>0</a:t>
            </a:r>
            <a:endParaRPr lang="en-US" dirty="0"/>
          </a:p>
        </p:txBody>
      </p:sp>
      <p:sp>
        <p:nvSpPr>
          <p:cNvPr id="17" name="TextBox 16"/>
          <p:cNvSpPr txBox="1"/>
          <p:nvPr/>
        </p:nvSpPr>
        <p:spPr>
          <a:xfrm>
            <a:off x="5903932" y="6004360"/>
            <a:ext cx="440520" cy="369332"/>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289756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normAutofit/>
          </a:bodyPr>
          <a:lstStyle/>
          <a:p>
            <a:r>
              <a:rPr lang="en-US" dirty="0" smtClean="0"/>
              <a:t>Next week is your April Vacation. You’ve decided to spend your free time going to the movies and go carting.</a:t>
            </a:r>
          </a:p>
          <a:p>
            <a:pPr lvl="1"/>
            <a:r>
              <a:rPr lang="en-US" dirty="0" smtClean="0"/>
              <a:t>Movies cost $10 per ticket.</a:t>
            </a:r>
          </a:p>
          <a:p>
            <a:pPr lvl="1"/>
            <a:r>
              <a:rPr lang="en-US" dirty="0" smtClean="0"/>
              <a:t>Go carting costs $5 for a 15 minutes race.</a:t>
            </a:r>
          </a:p>
          <a:p>
            <a:pPr lvl="1"/>
            <a:r>
              <a:rPr lang="en-US" dirty="0" smtClean="0"/>
              <a:t>If you only have $25, what combination of movies and go carts maximizes your utility given the following table.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6207521"/>
              </p:ext>
            </p:extLst>
          </p:nvPr>
        </p:nvGraphicFramePr>
        <p:xfrm>
          <a:off x="1507067" y="4743789"/>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 Times Going</a:t>
                      </a:r>
                      <a:endParaRPr lang="en-US" b="1" dirty="0"/>
                    </a:p>
                  </a:txBody>
                  <a:tcPr/>
                </a:tc>
                <a:tc>
                  <a:txBody>
                    <a:bodyPr/>
                    <a:lstStyle/>
                    <a:p>
                      <a:pPr algn="ctr"/>
                      <a:r>
                        <a:rPr lang="en-US" dirty="0" smtClean="0"/>
                        <a:t>TU (Movies)</a:t>
                      </a:r>
                      <a:endParaRPr lang="en-US" b="1" dirty="0"/>
                    </a:p>
                  </a:txBody>
                  <a:tcPr/>
                </a:tc>
                <a:tc>
                  <a:txBody>
                    <a:bodyPr/>
                    <a:lstStyle/>
                    <a:p>
                      <a:pPr algn="ctr"/>
                      <a:r>
                        <a:rPr lang="en-US" dirty="0" smtClean="0"/>
                        <a:t>TU (Go Carts)</a:t>
                      </a:r>
                      <a:endParaRPr lang="en-US" b="1" dirty="0"/>
                    </a:p>
                  </a:txBody>
                  <a:tcPr/>
                </a:tc>
              </a:tr>
              <a:tr h="370840">
                <a:tc>
                  <a:txBody>
                    <a:bodyPr/>
                    <a:lstStyle/>
                    <a:p>
                      <a:pPr algn="ctr"/>
                      <a:r>
                        <a:rPr lang="en-US" dirty="0" smtClean="0"/>
                        <a:t>1</a:t>
                      </a:r>
                      <a:endParaRPr lang="en-US" dirty="0"/>
                    </a:p>
                  </a:txBody>
                  <a:tcPr/>
                </a:tc>
                <a:tc>
                  <a:txBody>
                    <a:bodyPr/>
                    <a:lstStyle/>
                    <a:p>
                      <a:pPr algn="ctr"/>
                      <a:r>
                        <a:rPr lang="en-US" dirty="0" smtClean="0"/>
                        <a:t>30</a:t>
                      </a:r>
                      <a:endParaRPr lang="en-US" dirty="0"/>
                    </a:p>
                  </a:txBody>
                  <a:tcPr/>
                </a:tc>
                <a:tc>
                  <a:txBody>
                    <a:bodyPr/>
                    <a:lstStyle/>
                    <a:p>
                      <a:pPr algn="ctr"/>
                      <a:r>
                        <a:rPr lang="en-US" dirty="0" smtClean="0"/>
                        <a:t>10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65</a:t>
                      </a:r>
                      <a:endParaRPr lang="en-US" dirty="0"/>
                    </a:p>
                  </a:txBody>
                  <a:tcPr/>
                </a:tc>
                <a:tc>
                  <a:txBody>
                    <a:bodyPr/>
                    <a:lstStyle/>
                    <a:p>
                      <a:pPr algn="ctr"/>
                      <a:r>
                        <a:rPr lang="en-US" dirty="0" smtClean="0"/>
                        <a:t>18</a:t>
                      </a:r>
                      <a:endParaRPr lang="en-US" dirty="0"/>
                    </a:p>
                  </a:txBody>
                  <a:tcPr/>
                </a:tc>
              </a:tr>
            </a:tbl>
          </a:graphicData>
        </a:graphic>
      </p:graphicFrame>
    </p:spTree>
    <p:extLst>
      <p:ext uri="{BB962C8B-B14F-4D97-AF65-F5344CB8AC3E}">
        <p14:creationId xmlns:p14="http://schemas.microsoft.com/office/powerpoint/2010/main" val="6809441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Utility Maximization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7949493"/>
              </p:ext>
            </p:extLst>
          </p:nvPr>
        </p:nvGraphicFramePr>
        <p:xfrm>
          <a:off x="457201" y="2644920"/>
          <a:ext cx="8229600" cy="25908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sz="2000" dirty="0" smtClean="0"/>
                        <a:t># Times Going</a:t>
                      </a:r>
                      <a:endParaRPr lang="en-US" sz="2000" dirty="0"/>
                    </a:p>
                  </a:txBody>
                  <a:tcPr anchor="ctr"/>
                </a:tc>
                <a:tc>
                  <a:txBody>
                    <a:bodyPr/>
                    <a:lstStyle/>
                    <a:p>
                      <a:pPr algn="ctr"/>
                      <a:r>
                        <a:rPr lang="en-US" sz="2000" dirty="0" smtClean="0"/>
                        <a:t>Marginal Utility (Movies)</a:t>
                      </a:r>
                      <a:endParaRPr lang="en-US" sz="2000" dirty="0"/>
                    </a:p>
                  </a:txBody>
                  <a:tcPr anchor="ctr"/>
                </a:tc>
                <a:tc>
                  <a:txBody>
                    <a:bodyPr/>
                    <a:lstStyle/>
                    <a:p>
                      <a:pPr algn="ctr"/>
                      <a:r>
                        <a:rPr lang="en-US" sz="2000" u="sng" dirty="0" smtClean="0"/>
                        <a:t>MU</a:t>
                      </a:r>
                    </a:p>
                    <a:p>
                      <a:pPr algn="ctr"/>
                      <a:r>
                        <a:rPr lang="en-US" sz="2000" u="none" dirty="0" smtClean="0"/>
                        <a:t>P</a:t>
                      </a:r>
                      <a:endParaRPr lang="en-US" sz="2000" u="none" dirty="0"/>
                    </a:p>
                  </a:txBody>
                  <a:tcPr anchor="ctr"/>
                </a:tc>
                <a:tc>
                  <a:txBody>
                    <a:bodyPr/>
                    <a:lstStyle/>
                    <a:p>
                      <a:pPr algn="ctr"/>
                      <a:r>
                        <a:rPr lang="en-US" sz="2000" dirty="0" smtClean="0"/>
                        <a:t>Marginal Utility (Go Carts)</a:t>
                      </a:r>
                      <a:endParaRPr lang="en-US" sz="2000" dirty="0"/>
                    </a:p>
                  </a:txBody>
                  <a:tcPr anchor="ctr"/>
                </a:tc>
                <a:tc>
                  <a:txBody>
                    <a:bodyPr/>
                    <a:lstStyle/>
                    <a:p>
                      <a:pPr algn="ctr"/>
                      <a:r>
                        <a:rPr lang="en-US" sz="2000" u="sng" dirty="0" smtClean="0"/>
                        <a:t>MU</a:t>
                      </a:r>
                      <a:endParaRPr lang="en-US" sz="2000" u="none" dirty="0" smtClean="0"/>
                    </a:p>
                    <a:p>
                      <a:pPr algn="ctr"/>
                      <a:r>
                        <a:rPr lang="en-US" sz="2000" u="none" dirty="0" smtClean="0"/>
                        <a:t>P</a:t>
                      </a:r>
                      <a:endParaRPr lang="en-US" sz="2000" u="sng" dirty="0"/>
                    </a:p>
                  </a:txBody>
                  <a:tcPr anchor="ctr"/>
                </a:tc>
              </a:tr>
              <a:tr h="370840">
                <a:tc>
                  <a:txBody>
                    <a:bodyPr/>
                    <a:lstStyle/>
                    <a:p>
                      <a:pPr algn="ctr"/>
                      <a:r>
                        <a:rPr lang="en-US" sz="2000" dirty="0" smtClean="0"/>
                        <a:t>1</a:t>
                      </a:r>
                      <a:endParaRPr lang="en-US" sz="2000" dirty="0"/>
                    </a:p>
                  </a:txBody>
                  <a:tcPr anchor="ctr"/>
                </a:tc>
                <a:tc>
                  <a:txBody>
                    <a:bodyPr/>
                    <a:lstStyle/>
                    <a:p>
                      <a:pPr algn="ctr"/>
                      <a:r>
                        <a:rPr lang="en-US" sz="2000" dirty="0" smtClean="0"/>
                        <a:t>30</a:t>
                      </a:r>
                      <a:endParaRPr lang="en-US" sz="2000" dirty="0"/>
                    </a:p>
                  </a:txBody>
                  <a:tcPr anchor="ctr"/>
                </a:tc>
                <a:tc>
                  <a:txBody>
                    <a:bodyPr/>
                    <a:lstStyle/>
                    <a:p>
                      <a:pPr algn="ctr"/>
                      <a:r>
                        <a:rPr lang="en-US" sz="2000" dirty="0" smtClean="0"/>
                        <a:t>3</a:t>
                      </a:r>
                      <a:endParaRPr lang="en-US" sz="2000" dirty="0"/>
                    </a:p>
                  </a:txBody>
                  <a:tcPr anchor="ctr"/>
                </a:tc>
                <a:tc>
                  <a:txBody>
                    <a:bodyPr/>
                    <a:lstStyle/>
                    <a:p>
                      <a:pPr algn="ctr"/>
                      <a:r>
                        <a:rPr lang="en-US" sz="2000" dirty="0" smtClean="0"/>
                        <a:t>10</a:t>
                      </a:r>
                      <a:endParaRPr lang="en-US" sz="2000" dirty="0"/>
                    </a:p>
                  </a:txBody>
                  <a:tcPr anchor="ctr"/>
                </a:tc>
                <a:tc>
                  <a:txBody>
                    <a:bodyPr/>
                    <a:lstStyle/>
                    <a:p>
                      <a:pPr algn="ctr"/>
                      <a:r>
                        <a:rPr lang="en-US" sz="2000" dirty="0" smtClean="0"/>
                        <a:t>2</a:t>
                      </a:r>
                      <a:endParaRPr lang="en-US" sz="2000" dirty="0"/>
                    </a:p>
                  </a:txBody>
                  <a:tcPr anchor="ctr"/>
                </a:tc>
              </a:tr>
              <a:tr h="370840">
                <a:tc>
                  <a:txBody>
                    <a:bodyPr/>
                    <a:lstStyle/>
                    <a:p>
                      <a:pPr algn="ctr"/>
                      <a:r>
                        <a:rPr lang="en-US" sz="2000" dirty="0" smtClean="0"/>
                        <a:t>2</a:t>
                      </a:r>
                      <a:endParaRPr lang="en-US" sz="2000" dirty="0"/>
                    </a:p>
                  </a:txBody>
                  <a:tcPr anchor="ctr"/>
                </a:tc>
                <a:tc>
                  <a:txBody>
                    <a:bodyPr/>
                    <a:lstStyle/>
                    <a:p>
                      <a:pPr algn="ctr"/>
                      <a:r>
                        <a:rPr lang="en-US" sz="2000" dirty="0" smtClean="0"/>
                        <a:t>20</a:t>
                      </a:r>
                      <a:endParaRPr lang="en-US" sz="2000" dirty="0"/>
                    </a:p>
                  </a:txBody>
                  <a:tcPr anchor="ctr"/>
                </a:tc>
                <a:tc>
                  <a:txBody>
                    <a:bodyPr/>
                    <a:lstStyle/>
                    <a:p>
                      <a:pPr algn="ctr"/>
                      <a:r>
                        <a:rPr lang="en-US" sz="2000" dirty="0" smtClean="0"/>
                        <a:t>2</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1</a:t>
                      </a:r>
                      <a:endParaRPr lang="en-US" sz="2000" dirty="0"/>
                    </a:p>
                  </a:txBody>
                  <a:tcPr anchor="ctr"/>
                </a:tc>
              </a:tr>
              <a:tr h="370840">
                <a:tc>
                  <a:txBody>
                    <a:bodyPr/>
                    <a:lstStyle/>
                    <a:p>
                      <a:pPr algn="ctr"/>
                      <a:r>
                        <a:rPr lang="en-US" sz="2000" dirty="0" smtClean="0"/>
                        <a:t>3</a:t>
                      </a:r>
                      <a:endParaRPr lang="en-US" sz="2000" dirty="0"/>
                    </a:p>
                  </a:txBody>
                  <a:tcPr anchor="ctr"/>
                </a:tc>
                <a:tc>
                  <a:txBody>
                    <a:bodyPr/>
                    <a:lstStyle/>
                    <a:p>
                      <a:pPr algn="ctr"/>
                      <a:r>
                        <a:rPr lang="en-US" sz="2000" dirty="0" smtClean="0"/>
                        <a:t>10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2</a:t>
                      </a:r>
                      <a:endParaRPr lang="en-US" sz="2000" dirty="0"/>
                    </a:p>
                  </a:txBody>
                  <a:tcPr anchor="ctr"/>
                </a:tc>
                <a:tc>
                  <a:txBody>
                    <a:bodyPr/>
                    <a:lstStyle/>
                    <a:p>
                      <a:pPr algn="ctr"/>
                      <a:r>
                        <a:rPr lang="en-US" sz="2000" dirty="0" smtClean="0"/>
                        <a:t>.4</a:t>
                      </a:r>
                      <a:endParaRPr lang="en-US" sz="2000" dirty="0"/>
                    </a:p>
                  </a:txBody>
                  <a:tcPr anchor="ctr"/>
                </a:tc>
              </a:tr>
              <a:tr h="370840">
                <a:tc>
                  <a:txBody>
                    <a:bodyPr/>
                    <a:lstStyle/>
                    <a:p>
                      <a:pPr algn="ctr"/>
                      <a:r>
                        <a:rPr lang="en-US" sz="2000" dirty="0" smtClean="0"/>
                        <a:t>4</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.2</a:t>
                      </a:r>
                      <a:endParaRPr lang="en-US" sz="2000" dirty="0"/>
                    </a:p>
                  </a:txBody>
                  <a:tcPr anchor="ctr"/>
                </a:tc>
              </a:tr>
            </a:tbl>
          </a:graphicData>
        </a:graphic>
      </p:graphicFrame>
      <p:sp>
        <p:nvSpPr>
          <p:cNvPr id="7" name="TextBox 6"/>
          <p:cNvSpPr txBox="1"/>
          <p:nvPr/>
        </p:nvSpPr>
        <p:spPr>
          <a:xfrm>
            <a:off x="457201" y="5689800"/>
            <a:ext cx="8229600" cy="707886"/>
          </a:xfrm>
          <a:prstGeom prst="rect">
            <a:avLst/>
          </a:prstGeom>
          <a:noFill/>
        </p:spPr>
        <p:txBody>
          <a:bodyPr wrap="square" rtlCol="0">
            <a:spAutoFit/>
          </a:bodyPr>
          <a:lstStyle/>
          <a:p>
            <a:pPr algn="ctr"/>
            <a:r>
              <a:rPr lang="en-US" sz="2000" dirty="0" smtClean="0">
                <a:solidFill>
                  <a:schemeClr val="accent2"/>
                </a:solidFill>
              </a:rPr>
              <a:t>If you only have $25, what combination of movies and go carts maximizes your utility?</a:t>
            </a:r>
            <a:endParaRPr lang="en-US" sz="2000" dirty="0">
              <a:solidFill>
                <a:schemeClr val="accent2"/>
              </a:solidFill>
            </a:endParaRPr>
          </a:p>
        </p:txBody>
      </p:sp>
    </p:spTree>
    <p:extLst>
      <p:ext uri="{BB962C8B-B14F-4D97-AF65-F5344CB8AC3E}">
        <p14:creationId xmlns:p14="http://schemas.microsoft.com/office/powerpoint/2010/main" val="15778088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Least-Cost Rule (Cost Minimization)</a:t>
            </a:r>
            <a:endParaRPr lang="en-US" sz="3200" dirty="0"/>
          </a:p>
        </p:txBody>
      </p:sp>
      <p:sp>
        <p:nvSpPr>
          <p:cNvPr id="3" name="Content Placeholder 2"/>
          <p:cNvSpPr>
            <a:spLocks noGrp="1"/>
          </p:cNvSpPr>
          <p:nvPr>
            <p:ph idx="1"/>
          </p:nvPr>
        </p:nvSpPr>
        <p:spPr>
          <a:xfrm>
            <a:off x="1114424" y="2211186"/>
            <a:ext cx="7610476" cy="3670767"/>
          </a:xfrm>
        </p:spPr>
        <p:txBody>
          <a:bodyPr>
            <a:normAutofit/>
          </a:bodyPr>
          <a:lstStyle/>
          <a:p>
            <a:r>
              <a:rPr lang="en-US" sz="1800" dirty="0" smtClean="0"/>
              <a:t>A producer of gadgets pays $5 for each hour of labor and $10 for each hour of capital employed. The table below describes the total products of each at various levels of employment. Told that you must produce Q = 360 gadgets, find the least-cost combination of labor and capital.</a:t>
            </a:r>
          </a:p>
        </p:txBody>
      </p:sp>
      <p:graphicFrame>
        <p:nvGraphicFramePr>
          <p:cNvPr id="4" name="Table 3"/>
          <p:cNvGraphicFramePr>
            <a:graphicFrameLocks noGrp="1"/>
          </p:cNvGraphicFramePr>
          <p:nvPr>
            <p:extLst>
              <p:ext uri="{D42A27DB-BD31-4B8C-83A1-F6EECF244321}">
                <p14:modId xmlns:p14="http://schemas.microsoft.com/office/powerpoint/2010/main" val="2283893418"/>
              </p:ext>
            </p:extLst>
          </p:nvPr>
        </p:nvGraphicFramePr>
        <p:xfrm>
          <a:off x="1975143" y="3785264"/>
          <a:ext cx="6096000" cy="28041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1600" dirty="0" smtClean="0"/>
                        <a:t># of L Employed</a:t>
                      </a:r>
                      <a:endParaRPr lang="en-US" sz="1600" dirty="0"/>
                    </a:p>
                  </a:txBody>
                  <a:tcPr anchor="ctr"/>
                </a:tc>
                <a:tc>
                  <a:txBody>
                    <a:bodyPr/>
                    <a:lstStyle/>
                    <a:p>
                      <a:pPr algn="ctr"/>
                      <a:r>
                        <a:rPr lang="en-US" sz="1600" dirty="0" smtClean="0"/>
                        <a:t>TP Labor</a:t>
                      </a:r>
                      <a:endParaRPr lang="en-US" sz="1600" dirty="0"/>
                    </a:p>
                  </a:txBody>
                  <a:tcPr anchor="ctr"/>
                </a:tc>
                <a:tc>
                  <a:txBody>
                    <a:bodyPr/>
                    <a:lstStyle/>
                    <a:p>
                      <a:pPr algn="ctr"/>
                      <a:r>
                        <a:rPr lang="en-US" sz="1600" dirty="0" smtClean="0"/>
                        <a:t># of K Employed</a:t>
                      </a:r>
                      <a:endParaRPr lang="en-US" sz="1600" dirty="0"/>
                    </a:p>
                  </a:txBody>
                  <a:tcPr anchor="ctr"/>
                </a:tc>
                <a:tc>
                  <a:txBody>
                    <a:bodyPr/>
                    <a:lstStyle/>
                    <a:p>
                      <a:pPr algn="ctr"/>
                      <a:r>
                        <a:rPr lang="en-US" sz="1600" dirty="0" smtClean="0"/>
                        <a:t>TP Capital</a:t>
                      </a:r>
                      <a:endParaRPr lang="en-US" sz="1600" dirty="0"/>
                    </a:p>
                  </a:txBody>
                  <a:tcPr anchor="ctr"/>
                </a:tc>
              </a:tr>
              <a:tr h="370840">
                <a:tc>
                  <a:txBody>
                    <a:bodyPr/>
                    <a:lstStyle/>
                    <a:p>
                      <a:pPr algn="ctr"/>
                      <a:r>
                        <a:rPr lang="en-US" sz="1600" dirty="0" smtClean="0"/>
                        <a:t>1</a:t>
                      </a:r>
                      <a:endParaRPr lang="en-US" sz="1600" dirty="0"/>
                    </a:p>
                  </a:txBody>
                  <a:tcPr anchor="ctr"/>
                </a:tc>
                <a:tc>
                  <a:txBody>
                    <a:bodyPr/>
                    <a:lstStyle/>
                    <a:p>
                      <a:pPr algn="ctr"/>
                      <a:r>
                        <a:rPr lang="en-US" sz="1600" dirty="0" smtClean="0"/>
                        <a:t>50</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100</a:t>
                      </a:r>
                      <a:endParaRPr lang="en-US" sz="1600" dirty="0"/>
                    </a:p>
                  </a:txBody>
                  <a:tcPr anchor="ctr"/>
                </a:tc>
              </a:tr>
              <a:tr h="370840">
                <a:tc>
                  <a:txBody>
                    <a:bodyPr/>
                    <a:lstStyle/>
                    <a:p>
                      <a:pPr algn="ctr"/>
                      <a:r>
                        <a:rPr lang="en-US" sz="1600" dirty="0" smtClean="0"/>
                        <a:t>2</a:t>
                      </a:r>
                      <a:endParaRPr lang="en-US" sz="1600" dirty="0"/>
                    </a:p>
                  </a:txBody>
                  <a:tcPr anchor="ctr"/>
                </a:tc>
                <a:tc>
                  <a:txBody>
                    <a:bodyPr/>
                    <a:lstStyle/>
                    <a:p>
                      <a:pPr algn="ctr"/>
                      <a:r>
                        <a:rPr lang="en-US" sz="1600" dirty="0" smtClean="0"/>
                        <a:t>90</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190</a:t>
                      </a:r>
                      <a:endParaRPr lang="en-US" sz="1600" dirty="0"/>
                    </a:p>
                  </a:txBody>
                  <a:tcPr anchor="ctr"/>
                </a:tc>
              </a:tr>
              <a:tr h="370840">
                <a:tc>
                  <a:txBody>
                    <a:bodyPr/>
                    <a:lstStyle/>
                    <a:p>
                      <a:pPr algn="ctr"/>
                      <a:r>
                        <a:rPr lang="en-US" sz="1600" dirty="0" smtClean="0"/>
                        <a:t>3</a:t>
                      </a:r>
                      <a:endParaRPr lang="en-US" sz="1600" dirty="0"/>
                    </a:p>
                  </a:txBody>
                  <a:tcPr anchor="ctr"/>
                </a:tc>
                <a:tc>
                  <a:txBody>
                    <a:bodyPr/>
                    <a:lstStyle/>
                    <a:p>
                      <a:pPr algn="ctr"/>
                      <a:r>
                        <a:rPr lang="en-US" sz="1600" dirty="0" smtClean="0"/>
                        <a:t>120</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270</a:t>
                      </a:r>
                      <a:endParaRPr lang="en-US" sz="1600" dirty="0"/>
                    </a:p>
                  </a:txBody>
                  <a:tcPr anchor="ctr"/>
                </a:tc>
              </a:tr>
              <a:tr h="370840">
                <a:tc>
                  <a:txBody>
                    <a:bodyPr/>
                    <a:lstStyle/>
                    <a:p>
                      <a:pPr algn="ctr"/>
                      <a:r>
                        <a:rPr lang="en-US" sz="1600" dirty="0" smtClean="0"/>
                        <a:t>4</a:t>
                      </a:r>
                      <a:endParaRPr lang="en-US" sz="1600" dirty="0"/>
                    </a:p>
                  </a:txBody>
                  <a:tcPr anchor="ctr"/>
                </a:tc>
                <a:tc>
                  <a:txBody>
                    <a:bodyPr/>
                    <a:lstStyle/>
                    <a:p>
                      <a:pPr algn="ctr"/>
                      <a:r>
                        <a:rPr lang="en-US" sz="1600" dirty="0" smtClean="0"/>
                        <a:t>140</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330</a:t>
                      </a:r>
                      <a:endParaRPr lang="en-US" sz="1600" dirty="0"/>
                    </a:p>
                  </a:txBody>
                  <a:tcPr anchor="ctr"/>
                </a:tc>
              </a:tr>
              <a:tr h="370840">
                <a:tc>
                  <a:txBody>
                    <a:bodyPr/>
                    <a:lstStyle/>
                    <a:p>
                      <a:pPr algn="ctr"/>
                      <a:r>
                        <a:rPr lang="en-US" sz="1600" dirty="0" smtClean="0"/>
                        <a:t>5</a:t>
                      </a:r>
                      <a:endParaRPr lang="en-US" sz="1600" dirty="0"/>
                    </a:p>
                  </a:txBody>
                  <a:tcPr anchor="ctr"/>
                </a:tc>
                <a:tc>
                  <a:txBody>
                    <a:bodyPr/>
                    <a:lstStyle/>
                    <a:p>
                      <a:pPr algn="ctr"/>
                      <a:r>
                        <a:rPr lang="en-US" sz="1600" dirty="0" smtClean="0"/>
                        <a:t>150</a:t>
                      </a:r>
                      <a:endParaRPr lang="en-US" sz="1600" dirty="0"/>
                    </a:p>
                  </a:txBody>
                  <a:tcPr anchor="ctr"/>
                </a:tc>
                <a:tc>
                  <a:txBody>
                    <a:bodyPr/>
                    <a:lstStyle/>
                    <a:p>
                      <a:pPr algn="ctr"/>
                      <a:r>
                        <a:rPr lang="en-US" sz="1600" dirty="0" smtClean="0"/>
                        <a:t>5</a:t>
                      </a:r>
                      <a:endParaRPr lang="en-US" sz="1600" dirty="0"/>
                    </a:p>
                  </a:txBody>
                  <a:tcPr anchor="ctr"/>
                </a:tc>
                <a:tc>
                  <a:txBody>
                    <a:bodyPr/>
                    <a:lstStyle/>
                    <a:p>
                      <a:pPr algn="ctr"/>
                      <a:r>
                        <a:rPr lang="en-US" sz="1600" dirty="0" smtClean="0"/>
                        <a:t>375</a:t>
                      </a:r>
                      <a:endParaRPr lang="en-US" sz="1600" dirty="0"/>
                    </a:p>
                  </a:txBody>
                  <a:tcPr anchor="ctr"/>
                </a:tc>
              </a:tr>
              <a:tr h="370840">
                <a:tc>
                  <a:txBody>
                    <a:bodyPr/>
                    <a:lstStyle/>
                    <a:p>
                      <a:pPr algn="ctr"/>
                      <a:r>
                        <a:rPr lang="en-US" sz="1600" dirty="0" smtClean="0"/>
                        <a:t>6</a:t>
                      </a:r>
                      <a:endParaRPr lang="en-US" sz="1600" dirty="0"/>
                    </a:p>
                  </a:txBody>
                  <a:tcPr anchor="ctr"/>
                </a:tc>
                <a:tc>
                  <a:txBody>
                    <a:bodyPr/>
                    <a:lstStyle/>
                    <a:p>
                      <a:pPr algn="ctr"/>
                      <a:r>
                        <a:rPr lang="en-US" sz="1600" dirty="0" smtClean="0"/>
                        <a:t>155</a:t>
                      </a:r>
                      <a:endParaRPr lang="en-US" sz="1600" dirty="0"/>
                    </a:p>
                  </a:txBody>
                  <a:tcPr anchor="ctr"/>
                </a:tc>
                <a:tc>
                  <a:txBody>
                    <a:bodyPr/>
                    <a:lstStyle/>
                    <a:p>
                      <a:pPr algn="ctr"/>
                      <a:r>
                        <a:rPr lang="en-US" sz="1600" dirty="0" smtClean="0"/>
                        <a:t>6</a:t>
                      </a:r>
                      <a:endParaRPr lang="en-US" sz="1600" dirty="0"/>
                    </a:p>
                  </a:txBody>
                  <a:tcPr anchor="ctr"/>
                </a:tc>
                <a:tc>
                  <a:txBody>
                    <a:bodyPr/>
                    <a:lstStyle/>
                    <a:p>
                      <a:pPr algn="ctr"/>
                      <a:r>
                        <a:rPr lang="en-US" sz="1600" dirty="0" smtClean="0"/>
                        <a:t>405</a:t>
                      </a:r>
                      <a:endParaRPr lang="en-US" sz="1600" dirty="0"/>
                    </a:p>
                  </a:txBody>
                  <a:tcPr anchor="ctr"/>
                </a:tc>
              </a:tr>
            </a:tbl>
          </a:graphicData>
        </a:graphic>
      </p:graphicFrame>
    </p:spTree>
    <p:extLst>
      <p:ext uri="{BB962C8B-B14F-4D97-AF65-F5344CB8AC3E}">
        <p14:creationId xmlns:p14="http://schemas.microsoft.com/office/powerpoint/2010/main" val="38077396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Cost Rule</a:t>
            </a:r>
            <a:endParaRPr lang="en-US" dirty="0"/>
          </a:p>
        </p:txBody>
      </p:sp>
      <p:sp>
        <p:nvSpPr>
          <p:cNvPr id="3" name="Content Placeholder 2"/>
          <p:cNvSpPr>
            <a:spLocks noGrp="1"/>
          </p:cNvSpPr>
          <p:nvPr>
            <p:ph idx="1"/>
          </p:nvPr>
        </p:nvSpPr>
        <p:spPr/>
        <p:txBody>
          <a:bodyPr/>
          <a:lstStyle/>
          <a:p>
            <a:r>
              <a:rPr lang="en-US" dirty="0" smtClean="0"/>
              <a:t>Two Ways to Phrase the Question:</a:t>
            </a:r>
          </a:p>
          <a:p>
            <a:pPr lvl="1"/>
            <a:r>
              <a:rPr lang="en-US" dirty="0" smtClean="0"/>
              <a:t>You can produce Q* units of output, now find the least-cost way of doing so.</a:t>
            </a:r>
          </a:p>
          <a:p>
            <a:pPr lvl="1"/>
            <a:r>
              <a:rPr lang="en-US" dirty="0" smtClean="0"/>
              <a:t>You can only spend $TC, find the highest level of output (Q*).</a:t>
            </a:r>
          </a:p>
          <a:p>
            <a:r>
              <a:rPr lang="en-US" dirty="0" smtClean="0"/>
              <a:t>The only way to satisfy either of these constraints is to produce at a combination of two resources in which</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69465660"/>
              </p:ext>
            </p:extLst>
          </p:nvPr>
        </p:nvGraphicFramePr>
        <p:xfrm>
          <a:off x="5200593" y="5197230"/>
          <a:ext cx="2371108" cy="1300285"/>
        </p:xfrm>
        <a:graphic>
          <a:graphicData uri="http://schemas.openxmlformats.org/presentationml/2006/ole">
            <mc:AlternateContent xmlns:mc="http://schemas.openxmlformats.org/markup-compatibility/2006">
              <mc:Choice xmlns:v="urn:schemas-microsoft-com:vml" Requires="v">
                <p:oleObj spid="_x0000_s1055" name="Equation" r:id="rId3" imgW="787400" imgH="431800" progId="Equation.3">
                  <p:embed/>
                </p:oleObj>
              </mc:Choice>
              <mc:Fallback>
                <p:oleObj name="Equation" r:id="rId3" imgW="787400" imgH="431800" progId="Equation.3">
                  <p:embed/>
                  <p:pic>
                    <p:nvPicPr>
                      <p:cNvPr id="0" name=""/>
                      <p:cNvPicPr/>
                      <p:nvPr/>
                    </p:nvPicPr>
                    <p:blipFill>
                      <a:blip r:embed="rId4"/>
                      <a:stretch>
                        <a:fillRect/>
                      </a:stretch>
                    </p:blipFill>
                    <p:spPr>
                      <a:xfrm>
                        <a:off x="5200593" y="5197230"/>
                        <a:ext cx="2371108" cy="1300285"/>
                      </a:xfrm>
                      <a:prstGeom prst="rect">
                        <a:avLst/>
                      </a:prstGeom>
                    </p:spPr>
                  </p:pic>
                </p:oleObj>
              </mc:Fallback>
            </mc:AlternateContent>
          </a:graphicData>
        </a:graphic>
      </p:graphicFrame>
    </p:spTree>
    <p:extLst>
      <p:ext uri="{BB962C8B-B14F-4D97-AF65-F5344CB8AC3E}">
        <p14:creationId xmlns:p14="http://schemas.microsoft.com/office/powerpoint/2010/main" val="5513004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Firms Behave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895903"/>
              </p:ext>
            </p:extLst>
          </p:nvPr>
        </p:nvGraphicFramePr>
        <p:xfrm>
          <a:off x="453296" y="2851638"/>
          <a:ext cx="8229600" cy="30175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sz="1800" dirty="0" smtClean="0"/>
                        <a:t>Situation</a:t>
                      </a:r>
                      <a:endParaRPr lang="en-US" sz="1800" dirty="0"/>
                    </a:p>
                  </a:txBody>
                  <a:tcPr anchor="ctr"/>
                </a:tc>
                <a:tc>
                  <a:txBody>
                    <a:bodyPr/>
                    <a:lstStyle/>
                    <a:p>
                      <a:pPr algn="ctr"/>
                      <a:r>
                        <a:rPr lang="en-US" sz="1800" dirty="0" smtClean="0"/>
                        <a:t>Firm Will…</a:t>
                      </a:r>
                      <a:endParaRPr lang="en-US" sz="1800" dirty="0"/>
                    </a:p>
                  </a:txBody>
                  <a:tcPr anchor="ctr"/>
                </a:tc>
                <a:tc>
                  <a:txBody>
                    <a:bodyPr/>
                    <a:lstStyle/>
                    <a:p>
                      <a:pPr algn="ctr"/>
                      <a:r>
                        <a:rPr lang="en-US" sz="1800" dirty="0" smtClean="0"/>
                        <a:t>Which Causes…</a:t>
                      </a:r>
                      <a:endParaRPr lang="en-US" sz="1800" dirty="0"/>
                    </a:p>
                  </a:txBody>
                  <a:tcPr anchor="ctr"/>
                </a:tc>
                <a:tc>
                  <a:txBody>
                    <a:bodyPr/>
                    <a:lstStyle/>
                    <a:p>
                      <a:pPr algn="ctr"/>
                      <a:r>
                        <a:rPr lang="en-US" sz="1800" dirty="0" smtClean="0"/>
                        <a:t>And…</a:t>
                      </a:r>
                      <a:endParaRPr lang="en-US" sz="1800" dirty="0"/>
                    </a:p>
                  </a:txBody>
                  <a:tcPr anchor="ctr"/>
                </a:tc>
                <a:tc>
                  <a:txBody>
                    <a:bodyPr/>
                    <a:lstStyle/>
                    <a:p>
                      <a:pPr algn="ctr"/>
                      <a:r>
                        <a:rPr lang="en-US" sz="1800" dirty="0" smtClean="0"/>
                        <a:t>Until</a:t>
                      </a:r>
                      <a:endParaRPr lang="en-US" sz="1800" dirty="0"/>
                    </a:p>
                  </a:txBody>
                  <a:tcPr anchor="ctr"/>
                </a:tc>
              </a:tr>
              <a:tr h="370840">
                <a:tc>
                  <a:txBody>
                    <a:bodyPr/>
                    <a:lstStyle/>
                    <a:p>
                      <a:pPr algn="ctr"/>
                      <a:endParaRPr lang="en-US" sz="1800" dirty="0" smtClean="0"/>
                    </a:p>
                    <a:p>
                      <a:pPr algn="ctr"/>
                      <a:endParaRPr lang="en-US" sz="1800" dirty="0" smtClean="0"/>
                    </a:p>
                    <a:p>
                      <a:pPr algn="ctr"/>
                      <a:endParaRPr lang="en-US" sz="1800" dirty="0" smtClean="0"/>
                    </a:p>
                    <a:p>
                      <a:pPr algn="ctr"/>
                      <a:endParaRPr lang="en-US" sz="1800" dirty="0"/>
                    </a:p>
                  </a:txBody>
                  <a:tcPr anchor="ctr"/>
                </a:tc>
                <a:tc>
                  <a:txBody>
                    <a:bodyPr/>
                    <a:lstStyle/>
                    <a:p>
                      <a:pPr algn="ctr"/>
                      <a:r>
                        <a:rPr lang="en-US" sz="1800" dirty="0" smtClean="0">
                          <a:sym typeface="Wingdings"/>
                        </a:rPr>
                        <a:t>L</a:t>
                      </a:r>
                    </a:p>
                    <a:p>
                      <a:pPr algn="ctr"/>
                      <a:r>
                        <a:rPr lang="en-US" sz="1800" dirty="0" smtClean="0">
                          <a:sym typeface="Wingdings"/>
                        </a:rPr>
                        <a:t>K</a:t>
                      </a:r>
                      <a:endParaRPr lang="en-US" sz="18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ym typeface="Wingdings"/>
                        </a:rPr>
                        <a:t>           </a:t>
                      </a:r>
                      <a:endParaRPr lang="en-US" sz="1800" dirty="0" smtClean="0"/>
                    </a:p>
                  </a:txBody>
                  <a:tcPr anchor="ctr"/>
                </a:tc>
                <a:tc>
                  <a:txBody>
                    <a:bodyPr/>
                    <a:lstStyle/>
                    <a:p>
                      <a:pPr algn="ctr"/>
                      <a:r>
                        <a:rPr lang="en-US" sz="1800" dirty="0" smtClean="0">
                          <a:sym typeface="Wingdings"/>
                        </a:rPr>
                        <a:t>            </a:t>
                      </a:r>
                      <a:endParaRPr lang="en-US" sz="1800" dirty="0"/>
                    </a:p>
                  </a:txBody>
                  <a:tcPr anchor="ctr"/>
                </a:tc>
                <a:tc>
                  <a:txBody>
                    <a:bodyPr/>
                    <a:lstStyle/>
                    <a:p>
                      <a:pPr algn="ctr"/>
                      <a:endParaRPr lang="en-US" sz="1800"/>
                    </a:p>
                  </a:txBody>
                  <a:tcPr anchor="ctr"/>
                </a:tc>
              </a:tr>
              <a:tr h="370840">
                <a:tc>
                  <a:txBody>
                    <a:bodyPr/>
                    <a:lstStyle/>
                    <a:p>
                      <a:pPr algn="ctr"/>
                      <a:endParaRPr lang="en-US" sz="1800" dirty="0" smtClean="0"/>
                    </a:p>
                    <a:p>
                      <a:pPr algn="ctr"/>
                      <a:endParaRPr lang="en-US" sz="1800" dirty="0" smtClean="0"/>
                    </a:p>
                    <a:p>
                      <a:pPr algn="ctr"/>
                      <a:endParaRPr lang="en-US" sz="1800" dirty="0" smtClean="0"/>
                    </a:p>
                    <a:p>
                      <a:pPr algn="ctr"/>
                      <a:endParaRPr lang="en-US" sz="1800" dirty="0"/>
                    </a:p>
                  </a:txBody>
                  <a:tcPr anchor="ctr"/>
                </a:tc>
                <a:tc>
                  <a:txBody>
                    <a:bodyPr/>
                    <a:lstStyle/>
                    <a:p>
                      <a:pPr algn="ctr"/>
                      <a:r>
                        <a:rPr lang="en-US" sz="1800" dirty="0" smtClean="0">
                          <a:sym typeface="Wingdings"/>
                        </a:rPr>
                        <a:t>K</a:t>
                      </a:r>
                    </a:p>
                    <a:p>
                      <a:pPr algn="ctr"/>
                      <a:r>
                        <a:rPr lang="en-US" sz="1800" dirty="0" smtClean="0">
                          <a:sym typeface="Wingdings"/>
                        </a:rPr>
                        <a:t>L</a:t>
                      </a:r>
                      <a:endParaRPr lang="en-US" sz="1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ym typeface="Wingdings"/>
                        </a:rPr>
                        <a:t>           </a:t>
                      </a:r>
                      <a:endParaRPr lang="en-US" sz="1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ym typeface="Wingdings"/>
                        </a:rPr>
                        <a:t>           </a:t>
                      </a:r>
                      <a:endParaRPr lang="en-US" sz="1800" dirty="0" smtClean="0"/>
                    </a:p>
                  </a:txBody>
                  <a:tcPr anchor="ctr"/>
                </a:tc>
                <a:tc>
                  <a:txBody>
                    <a:bodyPr/>
                    <a:lstStyle/>
                    <a:p>
                      <a:pPr algn="ctr"/>
                      <a:endParaRPr lang="en-US" sz="1800" dirty="0"/>
                    </a:p>
                  </a:txBody>
                  <a:tcPr anchor="ct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36319896"/>
              </p:ext>
            </p:extLst>
          </p:nvPr>
        </p:nvGraphicFramePr>
        <p:xfrm>
          <a:off x="457200" y="3566764"/>
          <a:ext cx="1590832" cy="872392"/>
        </p:xfrm>
        <a:graphic>
          <a:graphicData uri="http://schemas.openxmlformats.org/presentationml/2006/ole">
            <mc:AlternateContent xmlns:mc="http://schemas.openxmlformats.org/markup-compatibility/2006">
              <mc:Choice xmlns:v="urn:schemas-microsoft-com:vml" Requires="v">
                <p:oleObj spid="_x0000_s2261" name="Equation" r:id="rId3" imgW="787400" imgH="431800" progId="Equation.3">
                  <p:embed/>
                </p:oleObj>
              </mc:Choice>
              <mc:Fallback>
                <p:oleObj name="Equation" r:id="rId3" imgW="787400" imgH="431800" progId="Equation.3">
                  <p:embed/>
                  <p:pic>
                    <p:nvPicPr>
                      <p:cNvPr id="0" name=""/>
                      <p:cNvPicPr/>
                      <p:nvPr/>
                    </p:nvPicPr>
                    <p:blipFill>
                      <a:blip r:embed="rId4"/>
                      <a:stretch>
                        <a:fillRect/>
                      </a:stretch>
                    </p:blipFill>
                    <p:spPr>
                      <a:xfrm>
                        <a:off x="457200" y="3566764"/>
                        <a:ext cx="1590832" cy="87239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84067606"/>
              </p:ext>
            </p:extLst>
          </p:nvPr>
        </p:nvGraphicFramePr>
        <p:xfrm>
          <a:off x="4009827" y="3775788"/>
          <a:ext cx="811823" cy="541215"/>
        </p:xfrm>
        <a:graphic>
          <a:graphicData uri="http://schemas.openxmlformats.org/presentationml/2006/ole">
            <mc:AlternateContent xmlns:mc="http://schemas.openxmlformats.org/markup-compatibility/2006">
              <mc:Choice xmlns:v="urn:schemas-microsoft-com:vml" Requires="v">
                <p:oleObj spid="_x0000_s2262" name="Equation" r:id="rId5" imgW="304800" imgH="203200" progId="Equation.3">
                  <p:embed/>
                </p:oleObj>
              </mc:Choice>
              <mc:Fallback>
                <p:oleObj name="Equation" r:id="rId5" imgW="304800" imgH="203200" progId="Equation.3">
                  <p:embed/>
                  <p:pic>
                    <p:nvPicPr>
                      <p:cNvPr id="0" name=""/>
                      <p:cNvPicPr/>
                      <p:nvPr/>
                    </p:nvPicPr>
                    <p:blipFill>
                      <a:blip r:embed="rId6"/>
                      <a:stretch>
                        <a:fillRect/>
                      </a:stretch>
                    </p:blipFill>
                    <p:spPr>
                      <a:xfrm>
                        <a:off x="4009827" y="3775788"/>
                        <a:ext cx="811823" cy="54121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04759728"/>
              </p:ext>
            </p:extLst>
          </p:nvPr>
        </p:nvGraphicFramePr>
        <p:xfrm>
          <a:off x="5740751" y="3842758"/>
          <a:ext cx="844550" cy="541337"/>
        </p:xfrm>
        <a:graphic>
          <a:graphicData uri="http://schemas.openxmlformats.org/presentationml/2006/ole">
            <mc:AlternateContent xmlns:mc="http://schemas.openxmlformats.org/markup-compatibility/2006">
              <mc:Choice xmlns:v="urn:schemas-microsoft-com:vml" Requires="v">
                <p:oleObj spid="_x0000_s2263" name="Equation" r:id="rId7" imgW="317500" imgH="203200" progId="Equation.3">
                  <p:embed/>
                </p:oleObj>
              </mc:Choice>
              <mc:Fallback>
                <p:oleObj name="Equation" r:id="rId7" imgW="317500" imgH="203200" progId="Equation.3">
                  <p:embed/>
                  <p:pic>
                    <p:nvPicPr>
                      <p:cNvPr id="0" name=""/>
                      <p:cNvPicPr/>
                      <p:nvPr/>
                    </p:nvPicPr>
                    <p:blipFill>
                      <a:blip r:embed="rId8"/>
                      <a:stretch>
                        <a:fillRect/>
                      </a:stretch>
                    </p:blipFill>
                    <p:spPr>
                      <a:xfrm>
                        <a:off x="5740751" y="3842758"/>
                        <a:ext cx="844550" cy="5413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12917633"/>
              </p:ext>
            </p:extLst>
          </p:nvPr>
        </p:nvGraphicFramePr>
        <p:xfrm>
          <a:off x="7095968" y="3703950"/>
          <a:ext cx="1590832" cy="872392"/>
        </p:xfrm>
        <a:graphic>
          <a:graphicData uri="http://schemas.openxmlformats.org/presentationml/2006/ole">
            <mc:AlternateContent xmlns:mc="http://schemas.openxmlformats.org/markup-compatibility/2006">
              <mc:Choice xmlns:v="urn:schemas-microsoft-com:vml" Requires="v">
                <p:oleObj spid="_x0000_s2264" name="Equation" r:id="rId9" imgW="787400" imgH="431800" progId="Equation.3">
                  <p:embed/>
                </p:oleObj>
              </mc:Choice>
              <mc:Fallback>
                <p:oleObj name="Equation" r:id="rId9" imgW="787400" imgH="431800" progId="Equation.3">
                  <p:embed/>
                  <p:pic>
                    <p:nvPicPr>
                      <p:cNvPr id="0" name=""/>
                      <p:cNvPicPr/>
                      <p:nvPr/>
                    </p:nvPicPr>
                    <p:blipFill>
                      <a:blip r:embed="rId10"/>
                      <a:stretch>
                        <a:fillRect/>
                      </a:stretch>
                    </p:blipFill>
                    <p:spPr>
                      <a:xfrm>
                        <a:off x="7095968" y="3703950"/>
                        <a:ext cx="1590832" cy="87239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52561849"/>
              </p:ext>
            </p:extLst>
          </p:nvPr>
        </p:nvGraphicFramePr>
        <p:xfrm>
          <a:off x="453296" y="4891444"/>
          <a:ext cx="1590832" cy="872392"/>
        </p:xfrm>
        <a:graphic>
          <a:graphicData uri="http://schemas.openxmlformats.org/presentationml/2006/ole">
            <mc:AlternateContent xmlns:mc="http://schemas.openxmlformats.org/markup-compatibility/2006">
              <mc:Choice xmlns:v="urn:schemas-microsoft-com:vml" Requires="v">
                <p:oleObj spid="_x0000_s2265" name="Equation" r:id="rId11" imgW="787400" imgH="431800" progId="Equation.3">
                  <p:embed/>
                </p:oleObj>
              </mc:Choice>
              <mc:Fallback>
                <p:oleObj name="Equation" r:id="rId11" imgW="787400" imgH="431800" progId="Equation.3">
                  <p:embed/>
                  <p:pic>
                    <p:nvPicPr>
                      <p:cNvPr id="0" name=""/>
                      <p:cNvPicPr/>
                      <p:nvPr/>
                    </p:nvPicPr>
                    <p:blipFill>
                      <a:blip r:embed="rId12"/>
                      <a:stretch>
                        <a:fillRect/>
                      </a:stretch>
                    </p:blipFill>
                    <p:spPr>
                      <a:xfrm>
                        <a:off x="453296" y="4891444"/>
                        <a:ext cx="1590832" cy="872392"/>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074252440"/>
              </p:ext>
            </p:extLst>
          </p:nvPr>
        </p:nvGraphicFramePr>
        <p:xfrm>
          <a:off x="5736847" y="5092160"/>
          <a:ext cx="811823" cy="541215"/>
        </p:xfrm>
        <a:graphic>
          <a:graphicData uri="http://schemas.openxmlformats.org/presentationml/2006/ole">
            <mc:AlternateContent xmlns:mc="http://schemas.openxmlformats.org/markup-compatibility/2006">
              <mc:Choice xmlns:v="urn:schemas-microsoft-com:vml" Requires="v">
                <p:oleObj spid="_x0000_s2266" name="Equation" r:id="rId13" imgW="304800" imgH="203200" progId="Equation.3">
                  <p:embed/>
                </p:oleObj>
              </mc:Choice>
              <mc:Fallback>
                <p:oleObj name="Equation" r:id="rId13" imgW="304800" imgH="203200" progId="Equation.3">
                  <p:embed/>
                  <p:pic>
                    <p:nvPicPr>
                      <p:cNvPr id="0" name=""/>
                      <p:cNvPicPr/>
                      <p:nvPr/>
                    </p:nvPicPr>
                    <p:blipFill>
                      <a:blip r:embed="rId6"/>
                      <a:stretch>
                        <a:fillRect/>
                      </a:stretch>
                    </p:blipFill>
                    <p:spPr>
                      <a:xfrm>
                        <a:off x="5736847" y="5092160"/>
                        <a:ext cx="811823" cy="54121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41449294"/>
              </p:ext>
            </p:extLst>
          </p:nvPr>
        </p:nvGraphicFramePr>
        <p:xfrm>
          <a:off x="4009827" y="4997865"/>
          <a:ext cx="844550" cy="541337"/>
        </p:xfrm>
        <a:graphic>
          <a:graphicData uri="http://schemas.openxmlformats.org/presentationml/2006/ole">
            <mc:AlternateContent xmlns:mc="http://schemas.openxmlformats.org/markup-compatibility/2006">
              <mc:Choice xmlns:v="urn:schemas-microsoft-com:vml" Requires="v">
                <p:oleObj spid="_x0000_s2267" name="Equation" r:id="rId14" imgW="317500" imgH="203200" progId="Equation.3">
                  <p:embed/>
                </p:oleObj>
              </mc:Choice>
              <mc:Fallback>
                <p:oleObj name="Equation" r:id="rId14" imgW="317500" imgH="203200" progId="Equation.3">
                  <p:embed/>
                  <p:pic>
                    <p:nvPicPr>
                      <p:cNvPr id="0" name=""/>
                      <p:cNvPicPr/>
                      <p:nvPr/>
                    </p:nvPicPr>
                    <p:blipFill>
                      <a:blip r:embed="rId8"/>
                      <a:stretch>
                        <a:fillRect/>
                      </a:stretch>
                    </p:blipFill>
                    <p:spPr>
                      <a:xfrm>
                        <a:off x="4009827" y="4997865"/>
                        <a:ext cx="844550" cy="541337"/>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936409695"/>
              </p:ext>
            </p:extLst>
          </p:nvPr>
        </p:nvGraphicFramePr>
        <p:xfrm>
          <a:off x="7092064" y="4861510"/>
          <a:ext cx="1590832" cy="872392"/>
        </p:xfrm>
        <a:graphic>
          <a:graphicData uri="http://schemas.openxmlformats.org/presentationml/2006/ole">
            <mc:AlternateContent xmlns:mc="http://schemas.openxmlformats.org/markup-compatibility/2006">
              <mc:Choice xmlns:v="urn:schemas-microsoft-com:vml" Requires="v">
                <p:oleObj spid="_x0000_s2268" name="Equation" r:id="rId15" imgW="787400" imgH="431800" progId="Equation.3">
                  <p:embed/>
                </p:oleObj>
              </mc:Choice>
              <mc:Fallback>
                <p:oleObj name="Equation" r:id="rId15" imgW="787400" imgH="431800" progId="Equation.3">
                  <p:embed/>
                  <p:pic>
                    <p:nvPicPr>
                      <p:cNvPr id="0" name=""/>
                      <p:cNvPicPr/>
                      <p:nvPr/>
                    </p:nvPicPr>
                    <p:blipFill>
                      <a:blip r:embed="rId10"/>
                      <a:stretch>
                        <a:fillRect/>
                      </a:stretch>
                    </p:blipFill>
                    <p:spPr>
                      <a:xfrm>
                        <a:off x="7092064" y="4861510"/>
                        <a:ext cx="1590832" cy="872392"/>
                      </a:xfrm>
                      <a:prstGeom prst="rect">
                        <a:avLst/>
                      </a:prstGeom>
                    </p:spPr>
                  </p:pic>
                </p:oleObj>
              </mc:Fallback>
            </mc:AlternateContent>
          </a:graphicData>
        </a:graphic>
      </p:graphicFrame>
    </p:spTree>
    <p:extLst>
      <p:ext uri="{BB962C8B-B14F-4D97-AF65-F5344CB8AC3E}">
        <p14:creationId xmlns:p14="http://schemas.microsoft.com/office/powerpoint/2010/main" val="16722596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Least-Cost Rule (Cost Minimization)</a:t>
            </a:r>
            <a:endParaRPr lang="en-US" dirty="0"/>
          </a:p>
        </p:txBody>
      </p:sp>
      <p:sp>
        <p:nvSpPr>
          <p:cNvPr id="3" name="Content Placeholder 2"/>
          <p:cNvSpPr>
            <a:spLocks noGrp="1"/>
          </p:cNvSpPr>
          <p:nvPr>
            <p:ph idx="1"/>
          </p:nvPr>
        </p:nvSpPr>
        <p:spPr>
          <a:xfrm>
            <a:off x="1114424" y="2261322"/>
            <a:ext cx="7610476" cy="3670767"/>
          </a:xfrm>
        </p:spPr>
        <p:txBody>
          <a:bodyPr>
            <a:normAutofit/>
          </a:bodyPr>
          <a:lstStyle/>
          <a:p>
            <a:r>
              <a:rPr lang="en-US" sz="1800" dirty="0" smtClean="0"/>
              <a:t>A producer of gadgets pays $5 for each hour of labor and $10 for each hour of capital employed. The table below describes the total products of each at various levels of employment. Told that you must produce Q = 360 gadgets, find the least-cost combination of labor and capital.</a:t>
            </a:r>
          </a:p>
        </p:txBody>
      </p:sp>
      <p:graphicFrame>
        <p:nvGraphicFramePr>
          <p:cNvPr id="4" name="Table 3"/>
          <p:cNvGraphicFramePr>
            <a:graphicFrameLocks noGrp="1"/>
          </p:cNvGraphicFramePr>
          <p:nvPr>
            <p:extLst>
              <p:ext uri="{D42A27DB-BD31-4B8C-83A1-F6EECF244321}">
                <p14:modId xmlns:p14="http://schemas.microsoft.com/office/powerpoint/2010/main" val="4047469330"/>
              </p:ext>
            </p:extLst>
          </p:nvPr>
        </p:nvGraphicFramePr>
        <p:xfrm>
          <a:off x="2008561" y="3835400"/>
          <a:ext cx="6096000" cy="28651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 of L Employed</a:t>
                      </a:r>
                      <a:endParaRPr lang="en-US" dirty="0"/>
                    </a:p>
                  </a:txBody>
                  <a:tcPr anchor="ctr"/>
                </a:tc>
                <a:tc>
                  <a:txBody>
                    <a:bodyPr/>
                    <a:lstStyle/>
                    <a:p>
                      <a:pPr algn="ctr"/>
                      <a:r>
                        <a:rPr lang="en-US" dirty="0" smtClean="0"/>
                        <a:t>TP Labor</a:t>
                      </a:r>
                      <a:endParaRPr lang="en-US" dirty="0"/>
                    </a:p>
                  </a:txBody>
                  <a:tcPr anchor="ctr"/>
                </a:tc>
                <a:tc>
                  <a:txBody>
                    <a:bodyPr/>
                    <a:lstStyle/>
                    <a:p>
                      <a:pPr algn="ctr"/>
                      <a:r>
                        <a:rPr lang="en-US" dirty="0" smtClean="0"/>
                        <a:t># of K Employed</a:t>
                      </a:r>
                      <a:endParaRPr lang="en-US" dirty="0"/>
                    </a:p>
                  </a:txBody>
                  <a:tcPr anchor="ctr"/>
                </a:tc>
                <a:tc>
                  <a:txBody>
                    <a:bodyPr/>
                    <a:lstStyle/>
                    <a:p>
                      <a:pPr algn="ctr"/>
                      <a:r>
                        <a:rPr lang="en-US" dirty="0" smtClean="0"/>
                        <a:t>TP Capital</a:t>
                      </a:r>
                      <a:endParaRPr lang="en-US"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50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100</a:t>
                      </a:r>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dirty="0" smtClean="0"/>
                        <a:t>90</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190</a:t>
                      </a:r>
                      <a:endParaRPr lang="en-US" dirty="0"/>
                    </a:p>
                  </a:txBody>
                  <a:tcPr anchor="ctr"/>
                </a:tc>
              </a:tr>
              <a:tr h="370840">
                <a:tc>
                  <a:txBody>
                    <a:bodyPr/>
                    <a:lstStyle/>
                    <a:p>
                      <a:pPr algn="ctr"/>
                      <a:r>
                        <a:rPr lang="en-US" dirty="0" smtClean="0"/>
                        <a:t>3</a:t>
                      </a:r>
                      <a:endParaRPr lang="en-US" dirty="0"/>
                    </a:p>
                  </a:txBody>
                  <a:tcPr anchor="ctr"/>
                </a:tc>
                <a:tc>
                  <a:txBody>
                    <a:bodyPr/>
                    <a:lstStyle/>
                    <a:p>
                      <a:pPr algn="ctr"/>
                      <a:r>
                        <a:rPr lang="en-US" dirty="0" smtClean="0"/>
                        <a:t>120</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270</a:t>
                      </a:r>
                      <a:endParaRPr lang="en-US" dirty="0"/>
                    </a:p>
                  </a:txBody>
                  <a:tcPr anchor="ctr"/>
                </a:tc>
              </a:tr>
              <a:tr h="370840">
                <a:tc>
                  <a:txBody>
                    <a:bodyPr/>
                    <a:lstStyle/>
                    <a:p>
                      <a:pPr algn="ctr"/>
                      <a:r>
                        <a:rPr lang="en-US" dirty="0" smtClean="0"/>
                        <a:t>4</a:t>
                      </a:r>
                      <a:endParaRPr lang="en-US" dirty="0"/>
                    </a:p>
                  </a:txBody>
                  <a:tcPr anchor="ctr"/>
                </a:tc>
                <a:tc>
                  <a:txBody>
                    <a:bodyPr/>
                    <a:lstStyle/>
                    <a:p>
                      <a:pPr algn="ctr"/>
                      <a:r>
                        <a:rPr lang="en-US" dirty="0" smtClean="0"/>
                        <a:t>140</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330</a:t>
                      </a:r>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dirty="0" smtClean="0"/>
                        <a:t>150</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375</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dirty="0" smtClean="0"/>
                        <a:t>155</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405</a:t>
                      </a:r>
                      <a:endParaRPr lang="en-US" dirty="0"/>
                    </a:p>
                  </a:txBody>
                  <a:tcPr anchor="ctr"/>
                </a:tc>
              </a:tr>
            </a:tbl>
          </a:graphicData>
        </a:graphic>
      </p:graphicFrame>
    </p:spTree>
    <p:extLst>
      <p:ext uri="{BB962C8B-B14F-4D97-AF65-F5344CB8AC3E}">
        <p14:creationId xmlns:p14="http://schemas.microsoft.com/office/powerpoint/2010/main" val="1820141173"/>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60870904"/>
              </p:ext>
            </p:extLst>
          </p:nvPr>
        </p:nvGraphicFramePr>
        <p:xfrm>
          <a:off x="1524000" y="3696240"/>
          <a:ext cx="6096000" cy="28651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 of L Employed</a:t>
                      </a:r>
                      <a:endParaRPr lang="en-US" dirty="0"/>
                    </a:p>
                  </a:txBody>
                  <a:tcPr anchor="ctr"/>
                </a:tc>
                <a:tc>
                  <a:txBody>
                    <a:bodyPr/>
                    <a:lstStyle/>
                    <a:p>
                      <a:pPr algn="ctr"/>
                      <a:r>
                        <a:rPr lang="en-US" dirty="0" smtClean="0"/>
                        <a:t>TP Labor</a:t>
                      </a:r>
                      <a:endParaRPr lang="en-US" dirty="0"/>
                    </a:p>
                  </a:txBody>
                  <a:tcPr anchor="ctr"/>
                </a:tc>
                <a:tc>
                  <a:txBody>
                    <a:bodyPr/>
                    <a:lstStyle/>
                    <a:p>
                      <a:pPr algn="ctr"/>
                      <a:r>
                        <a:rPr lang="en-US" dirty="0" smtClean="0"/>
                        <a:t># of K Employed</a:t>
                      </a:r>
                      <a:endParaRPr lang="en-US" dirty="0"/>
                    </a:p>
                  </a:txBody>
                  <a:tcPr anchor="ctr"/>
                </a:tc>
                <a:tc>
                  <a:txBody>
                    <a:bodyPr/>
                    <a:lstStyle/>
                    <a:p>
                      <a:pPr algn="ctr"/>
                      <a:r>
                        <a:rPr lang="en-US" dirty="0" smtClean="0"/>
                        <a:t>TP Capital</a:t>
                      </a:r>
                      <a:endParaRPr lang="en-US"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150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70</a:t>
                      </a:r>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dirty="0" smtClean="0"/>
                        <a:t>250</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130</a:t>
                      </a:r>
                      <a:endParaRPr lang="en-US" dirty="0"/>
                    </a:p>
                  </a:txBody>
                  <a:tcPr anchor="ctr"/>
                </a:tc>
              </a:tr>
              <a:tr h="370840">
                <a:tc>
                  <a:txBody>
                    <a:bodyPr/>
                    <a:lstStyle/>
                    <a:p>
                      <a:pPr algn="ctr"/>
                      <a:r>
                        <a:rPr lang="en-US" dirty="0" smtClean="0"/>
                        <a:t>3</a:t>
                      </a:r>
                      <a:endParaRPr lang="en-US" dirty="0"/>
                    </a:p>
                  </a:txBody>
                  <a:tcPr anchor="ctr"/>
                </a:tc>
                <a:tc>
                  <a:txBody>
                    <a:bodyPr/>
                    <a:lstStyle/>
                    <a:p>
                      <a:pPr algn="ctr"/>
                      <a:r>
                        <a:rPr lang="en-US" dirty="0" smtClean="0"/>
                        <a:t>330</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180</a:t>
                      </a:r>
                      <a:endParaRPr lang="en-US" dirty="0"/>
                    </a:p>
                  </a:txBody>
                  <a:tcPr anchor="ctr"/>
                </a:tc>
              </a:tr>
              <a:tr h="370840">
                <a:tc>
                  <a:txBody>
                    <a:bodyPr/>
                    <a:lstStyle/>
                    <a:p>
                      <a:pPr algn="ctr"/>
                      <a:r>
                        <a:rPr lang="en-US" dirty="0" smtClean="0"/>
                        <a:t>4</a:t>
                      </a:r>
                      <a:endParaRPr lang="en-US" dirty="0"/>
                    </a:p>
                  </a:txBody>
                  <a:tcPr anchor="ctr"/>
                </a:tc>
                <a:tc>
                  <a:txBody>
                    <a:bodyPr/>
                    <a:lstStyle/>
                    <a:p>
                      <a:pPr algn="ctr"/>
                      <a:r>
                        <a:rPr lang="en-US" dirty="0" smtClean="0"/>
                        <a:t>370</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220</a:t>
                      </a:r>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dirty="0" smtClean="0"/>
                        <a:t>400</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250</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dirty="0" smtClean="0"/>
                        <a:t>410</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270</a:t>
                      </a:r>
                      <a:endParaRPr lang="en-US" dirty="0"/>
                    </a:p>
                  </a:txBody>
                  <a:tcPr anchor="ctr"/>
                </a:tc>
              </a:tr>
            </a:tbl>
          </a:graphicData>
        </a:graphic>
      </p:graphicFrame>
      <p:sp>
        <p:nvSpPr>
          <p:cNvPr id="5" name="Content Placeholder 2"/>
          <p:cNvSpPr>
            <a:spLocks noGrp="1"/>
          </p:cNvSpPr>
          <p:nvPr>
            <p:ph idx="1"/>
          </p:nvPr>
        </p:nvSpPr>
        <p:spPr>
          <a:xfrm>
            <a:off x="457200" y="2122050"/>
            <a:ext cx="8229600" cy="4525963"/>
          </a:xfrm>
        </p:spPr>
        <p:txBody>
          <a:bodyPr>
            <a:normAutofit/>
          </a:bodyPr>
          <a:lstStyle/>
          <a:p>
            <a:r>
              <a:rPr lang="en-US" sz="1800" dirty="0" smtClean="0"/>
              <a:t>A producer of gadgets pays $10 for each hour of labor and $</a:t>
            </a:r>
            <a:r>
              <a:rPr lang="en-US" sz="1800" dirty="0"/>
              <a:t>5</a:t>
            </a:r>
            <a:r>
              <a:rPr lang="en-US" sz="1800" dirty="0" smtClean="0"/>
              <a:t> for each hour of capital employed. The table below describes the total products of each at various levels of employment. Told that you must produce Q = 550 gadgets, find the least-cost combination of labor and capital.</a:t>
            </a:r>
          </a:p>
        </p:txBody>
      </p:sp>
      <p:graphicFrame>
        <p:nvGraphicFramePr>
          <p:cNvPr id="6" name="Table 5"/>
          <p:cNvGraphicFramePr>
            <a:graphicFrameLocks noGrp="1"/>
          </p:cNvGraphicFramePr>
          <p:nvPr>
            <p:extLst>
              <p:ext uri="{D42A27DB-BD31-4B8C-83A1-F6EECF244321}">
                <p14:modId xmlns:p14="http://schemas.microsoft.com/office/powerpoint/2010/main" val="2310696158"/>
              </p:ext>
            </p:extLst>
          </p:nvPr>
        </p:nvGraphicFramePr>
        <p:xfrm>
          <a:off x="-6096000" y="654539"/>
          <a:ext cx="6096000" cy="286512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r>
                        <a:rPr lang="en-US" dirty="0" smtClean="0"/>
                        <a:t>#L</a:t>
                      </a:r>
                      <a:endParaRPr lang="en-US" dirty="0"/>
                    </a:p>
                  </a:txBody>
                  <a:tcPr/>
                </a:tc>
                <a:tc>
                  <a:txBody>
                    <a:bodyPr/>
                    <a:lstStyle/>
                    <a:p>
                      <a:r>
                        <a:rPr lang="en-US" dirty="0" smtClean="0"/>
                        <a:t>MPL</a:t>
                      </a:r>
                      <a:endParaRPr lang="en-US" dirty="0"/>
                    </a:p>
                  </a:txBody>
                  <a:tcPr/>
                </a:tc>
                <a:tc>
                  <a:txBody>
                    <a:bodyPr/>
                    <a:lstStyle/>
                    <a:p>
                      <a:r>
                        <a:rPr lang="en-US" dirty="0" smtClean="0"/>
                        <a:t>MPL/PL</a:t>
                      </a:r>
                      <a:endParaRPr lang="en-US" dirty="0"/>
                    </a:p>
                  </a:txBody>
                  <a:tcPr/>
                </a:tc>
                <a:tc>
                  <a:txBody>
                    <a:bodyPr/>
                    <a:lstStyle/>
                    <a:p>
                      <a:r>
                        <a:rPr lang="en-US" dirty="0" smtClean="0"/>
                        <a:t>#K</a:t>
                      </a:r>
                      <a:endParaRPr lang="en-US" dirty="0"/>
                    </a:p>
                  </a:txBody>
                  <a:tcPr/>
                </a:tc>
                <a:tc>
                  <a:txBody>
                    <a:bodyPr/>
                    <a:lstStyle/>
                    <a:p>
                      <a:r>
                        <a:rPr lang="en-US" dirty="0" smtClean="0"/>
                        <a:t>MPK</a:t>
                      </a:r>
                      <a:endParaRPr lang="en-US" dirty="0"/>
                    </a:p>
                  </a:txBody>
                  <a:tcPr/>
                </a:tc>
                <a:tc>
                  <a:txBody>
                    <a:bodyPr/>
                    <a:lstStyle/>
                    <a:p>
                      <a:r>
                        <a:rPr lang="en-US" dirty="0" smtClean="0"/>
                        <a:t>MPK/PK</a:t>
                      </a:r>
                      <a:endParaRPr lang="en-US" dirty="0"/>
                    </a:p>
                  </a:txBody>
                  <a:tcPr/>
                </a:tc>
              </a:tr>
              <a:tr h="370840">
                <a:tc>
                  <a:txBody>
                    <a:bodyPr/>
                    <a:lstStyle/>
                    <a:p>
                      <a:r>
                        <a:rPr lang="en-US" dirty="0" smtClean="0"/>
                        <a:t>1</a:t>
                      </a:r>
                      <a:endParaRPr lang="en-US" dirty="0"/>
                    </a:p>
                  </a:txBody>
                  <a:tcPr/>
                </a:tc>
                <a:tc>
                  <a:txBody>
                    <a:bodyPr/>
                    <a:lstStyle/>
                    <a:p>
                      <a:r>
                        <a:rPr lang="en-US" dirty="0" smtClean="0"/>
                        <a:t>150</a:t>
                      </a:r>
                    </a:p>
                  </a:txBody>
                  <a:tcPr/>
                </a:tc>
                <a:tc>
                  <a:txBody>
                    <a:bodyPr/>
                    <a:lstStyle/>
                    <a:p>
                      <a:r>
                        <a:rPr lang="en-US" dirty="0" smtClean="0"/>
                        <a:t>15</a:t>
                      </a:r>
                      <a:endParaRPr lang="en-US" dirty="0"/>
                    </a:p>
                  </a:txBody>
                  <a:tcPr/>
                </a:tc>
                <a:tc>
                  <a:txBody>
                    <a:bodyPr/>
                    <a:lstStyle/>
                    <a:p>
                      <a:r>
                        <a:rPr lang="en-US" dirty="0" smtClean="0"/>
                        <a:t>1</a:t>
                      </a:r>
                      <a:endParaRPr lang="en-US" dirty="0"/>
                    </a:p>
                  </a:txBody>
                  <a:tcPr/>
                </a:tc>
                <a:tc>
                  <a:txBody>
                    <a:bodyPr/>
                    <a:lstStyle/>
                    <a:p>
                      <a:r>
                        <a:rPr lang="en-US" dirty="0" smtClean="0"/>
                        <a:t>70</a:t>
                      </a:r>
                      <a:endParaRPr lang="en-US" dirty="0"/>
                    </a:p>
                  </a:txBody>
                  <a:tcPr/>
                </a:tc>
                <a:tc>
                  <a:txBody>
                    <a:bodyPr/>
                    <a:lstStyle/>
                    <a:p>
                      <a:r>
                        <a:rPr lang="en-US" dirty="0" smtClean="0"/>
                        <a:t>14</a:t>
                      </a:r>
                      <a:endParaRPr lang="en-US" dirty="0"/>
                    </a:p>
                  </a:txBody>
                  <a:tcPr/>
                </a:tc>
              </a:tr>
              <a:tr h="370840">
                <a:tc>
                  <a:txBody>
                    <a:bodyPr/>
                    <a:lstStyle/>
                    <a:p>
                      <a:r>
                        <a:rPr lang="en-US" dirty="0" smtClean="0"/>
                        <a:t>2</a:t>
                      </a:r>
                      <a:endParaRPr lang="en-US" dirty="0"/>
                    </a:p>
                  </a:txBody>
                  <a:tcPr/>
                </a:tc>
                <a:tc>
                  <a:txBody>
                    <a:bodyPr/>
                    <a:lstStyle/>
                    <a:p>
                      <a:r>
                        <a:rPr lang="en-US" dirty="0" smtClean="0"/>
                        <a:t>100</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60</a:t>
                      </a:r>
                      <a:endParaRPr lang="en-US" dirty="0"/>
                    </a:p>
                  </a:txBody>
                  <a:tcPr/>
                </a:tc>
                <a:tc>
                  <a:txBody>
                    <a:bodyPr/>
                    <a:lstStyle/>
                    <a:p>
                      <a:r>
                        <a:rPr lang="en-US" dirty="0" smtClean="0"/>
                        <a:t>12</a:t>
                      </a:r>
                      <a:endParaRPr lang="en-US" dirty="0"/>
                    </a:p>
                  </a:txBody>
                  <a:tcPr/>
                </a:tc>
              </a:tr>
              <a:tr h="370840">
                <a:tc>
                  <a:txBody>
                    <a:bodyPr/>
                    <a:lstStyle/>
                    <a:p>
                      <a:r>
                        <a:rPr lang="en-US" dirty="0" smtClean="0"/>
                        <a:t>3</a:t>
                      </a:r>
                      <a:endParaRPr lang="en-US" dirty="0"/>
                    </a:p>
                  </a:txBody>
                  <a:tcPr/>
                </a:tc>
                <a:tc>
                  <a:txBody>
                    <a:bodyPr/>
                    <a:lstStyle/>
                    <a:p>
                      <a:r>
                        <a:rPr lang="en-US" dirty="0" smtClean="0"/>
                        <a:t>80</a:t>
                      </a:r>
                      <a:endParaRPr lang="en-US" dirty="0"/>
                    </a:p>
                  </a:txBody>
                  <a:tcPr/>
                </a:tc>
                <a:tc>
                  <a:txBody>
                    <a:bodyPr/>
                    <a:lstStyle/>
                    <a:p>
                      <a:r>
                        <a:rPr lang="en-US" dirty="0" smtClean="0"/>
                        <a:t>8</a:t>
                      </a:r>
                      <a:endParaRPr lang="en-US" dirty="0"/>
                    </a:p>
                  </a:txBody>
                  <a:tcPr/>
                </a:tc>
                <a:tc>
                  <a:txBody>
                    <a:bodyPr/>
                    <a:lstStyle/>
                    <a:p>
                      <a:r>
                        <a:rPr lang="en-US" dirty="0" smtClean="0"/>
                        <a:t>3</a:t>
                      </a:r>
                      <a:endParaRPr lang="en-US" dirty="0"/>
                    </a:p>
                  </a:txBody>
                  <a:tcPr/>
                </a:tc>
                <a:tc>
                  <a:txBody>
                    <a:bodyPr/>
                    <a:lstStyle/>
                    <a:p>
                      <a:r>
                        <a:rPr lang="en-US" dirty="0" smtClean="0"/>
                        <a:t>50</a:t>
                      </a:r>
                      <a:endParaRPr lang="en-US" dirty="0"/>
                    </a:p>
                  </a:txBody>
                  <a:tcPr/>
                </a:tc>
                <a:tc>
                  <a:txBody>
                    <a:bodyPr/>
                    <a:lstStyle/>
                    <a:p>
                      <a:r>
                        <a:rPr lang="en-US" dirty="0" smtClean="0"/>
                        <a:t>10</a:t>
                      </a:r>
                      <a:endParaRPr lang="en-US" dirty="0"/>
                    </a:p>
                  </a:txBody>
                  <a:tcPr/>
                </a:tc>
              </a:tr>
              <a:tr h="370840">
                <a:tc>
                  <a:txBody>
                    <a:bodyPr/>
                    <a:lstStyle/>
                    <a:p>
                      <a:r>
                        <a:rPr lang="en-US" dirty="0" smtClean="0"/>
                        <a:t>4</a:t>
                      </a:r>
                      <a:endParaRPr lang="en-US" dirty="0"/>
                    </a:p>
                  </a:txBody>
                  <a:tcPr/>
                </a:tc>
                <a:tc>
                  <a:txBody>
                    <a:bodyPr/>
                    <a:lstStyle/>
                    <a:p>
                      <a:r>
                        <a:rPr lang="en-US" dirty="0" smtClean="0"/>
                        <a:t>40</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40</a:t>
                      </a:r>
                      <a:endParaRPr lang="en-US" dirty="0"/>
                    </a:p>
                  </a:txBody>
                  <a:tcPr/>
                </a:tc>
                <a:tc>
                  <a:txBody>
                    <a:bodyPr/>
                    <a:lstStyle/>
                    <a:p>
                      <a:r>
                        <a:rPr lang="en-US" dirty="0" smtClean="0"/>
                        <a:t>8</a:t>
                      </a:r>
                      <a:endParaRPr lang="en-US" dirty="0"/>
                    </a:p>
                  </a:txBody>
                  <a:tcPr/>
                </a:tc>
              </a:tr>
              <a:tr h="370840">
                <a:tc>
                  <a:txBody>
                    <a:bodyPr/>
                    <a:lstStyle/>
                    <a:p>
                      <a:r>
                        <a:rPr lang="en-US" dirty="0" smtClean="0"/>
                        <a:t>5</a:t>
                      </a:r>
                      <a:endParaRPr lang="en-US" dirty="0"/>
                    </a:p>
                  </a:txBody>
                  <a:tcPr/>
                </a:tc>
                <a:tc>
                  <a:txBody>
                    <a:bodyPr/>
                    <a:lstStyle/>
                    <a:p>
                      <a:r>
                        <a:rPr lang="en-US" dirty="0" smtClean="0"/>
                        <a:t>30</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30</a:t>
                      </a:r>
                      <a:endParaRPr lang="en-US" dirty="0"/>
                    </a:p>
                  </a:txBody>
                  <a:tcPr/>
                </a:tc>
                <a:tc>
                  <a:txBody>
                    <a:bodyPr/>
                    <a:lstStyle/>
                    <a:p>
                      <a:r>
                        <a:rPr lang="en-US" dirty="0" smtClean="0"/>
                        <a:t>6</a:t>
                      </a:r>
                      <a:endParaRPr lang="en-US" dirty="0"/>
                    </a:p>
                  </a:txBody>
                  <a:tcPr/>
                </a:tc>
              </a:tr>
              <a:tr h="370840">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6</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bl>
          </a:graphicData>
        </a:graphic>
      </p:graphicFrame>
    </p:spTree>
    <p:extLst>
      <p:ext uri="{BB962C8B-B14F-4D97-AF65-F5344CB8AC3E}">
        <p14:creationId xmlns:p14="http://schemas.microsoft.com/office/powerpoint/2010/main" val="40765949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Constraint Shifters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EX: You have $200. You only buy food and fun. Food costs $5. Fun costs $10.</a:t>
            </a:r>
          </a:p>
          <a:p>
            <a:r>
              <a:rPr lang="en-US" dirty="0" smtClean="0"/>
              <a:t>Income Changes</a:t>
            </a:r>
          </a:p>
          <a:p>
            <a:pPr lvl="1"/>
            <a:r>
              <a:rPr lang="en-US" dirty="0" smtClean="0">
                <a:solidFill>
                  <a:schemeClr val="tx1"/>
                </a:solidFill>
              </a:rPr>
              <a:t>Increase</a:t>
            </a:r>
          </a:p>
          <a:p>
            <a:pPr lvl="1"/>
            <a:r>
              <a:rPr lang="en-US" dirty="0" smtClean="0">
                <a:solidFill>
                  <a:schemeClr val="tx1"/>
                </a:solidFill>
              </a:rPr>
              <a:t>Decrease</a:t>
            </a:r>
            <a:endParaRPr lang="en-US" dirty="0">
              <a:solidFill>
                <a:schemeClr val="tx1"/>
              </a:solidFill>
            </a:endParaRPr>
          </a:p>
          <a:p>
            <a:pPr lvl="1"/>
            <a:r>
              <a:rPr lang="en-US" dirty="0" smtClean="0"/>
              <a:t>Shift the entire Budget Constraint</a:t>
            </a:r>
          </a:p>
          <a:p>
            <a:r>
              <a:rPr lang="en-US" dirty="0" smtClean="0"/>
              <a:t>Price Changes</a:t>
            </a:r>
          </a:p>
          <a:p>
            <a:pPr lvl="1"/>
            <a:r>
              <a:rPr lang="en-US" dirty="0" smtClean="0">
                <a:solidFill>
                  <a:schemeClr val="accent2"/>
                </a:solidFill>
              </a:rPr>
              <a:t>Increase: Food = $10</a:t>
            </a:r>
          </a:p>
          <a:p>
            <a:pPr lvl="1"/>
            <a:r>
              <a:rPr lang="en-US" dirty="0" smtClean="0"/>
              <a:t>Decrease</a:t>
            </a:r>
          </a:p>
          <a:p>
            <a:pPr marL="349250" lvl="1" indent="0">
              <a:buNone/>
            </a:pPr>
            <a:r>
              <a:rPr lang="en-US" dirty="0" smtClean="0"/>
              <a:t> </a:t>
            </a:r>
          </a:p>
          <a:p>
            <a:endParaRPr lang="en-US" dirty="0"/>
          </a:p>
        </p:txBody>
      </p:sp>
      <p:sp>
        <p:nvSpPr>
          <p:cNvPr id="5" name="Freeform 4"/>
          <p:cNvSpPr/>
          <p:nvPr/>
        </p:nvSpPr>
        <p:spPr>
          <a:xfrm>
            <a:off x="4997759"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436955"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156800" y="6092309"/>
            <a:ext cx="577690" cy="369332"/>
          </a:xfrm>
          <a:prstGeom prst="rect">
            <a:avLst/>
          </a:prstGeom>
          <a:noFill/>
        </p:spPr>
        <p:txBody>
          <a:bodyPr wrap="none" rtlCol="0">
            <a:spAutoFit/>
          </a:bodyPr>
          <a:lstStyle/>
          <a:p>
            <a:r>
              <a:rPr lang="en-US" dirty="0" smtClean="0"/>
              <a:t>Fun</a:t>
            </a:r>
            <a:endParaRPr lang="en-US" dirty="0"/>
          </a:p>
        </p:txBody>
      </p:sp>
      <p:cxnSp>
        <p:nvCxnSpPr>
          <p:cNvPr id="9" name="Straight Connector 8"/>
          <p:cNvCxnSpPr/>
          <p:nvPr/>
        </p:nvCxnSpPr>
        <p:spPr>
          <a:xfrm>
            <a:off x="4997759" y="3645503"/>
            <a:ext cx="1566953" cy="2408342"/>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89355" y="3443974"/>
            <a:ext cx="440520" cy="369332"/>
          </a:xfrm>
          <a:prstGeom prst="rect">
            <a:avLst/>
          </a:prstGeom>
          <a:noFill/>
        </p:spPr>
        <p:txBody>
          <a:bodyPr wrap="none" rtlCol="0">
            <a:spAutoFit/>
          </a:bodyPr>
          <a:lstStyle/>
          <a:p>
            <a:r>
              <a:rPr lang="en-US" dirty="0" smtClean="0"/>
              <a:t>40</a:t>
            </a:r>
            <a:endParaRPr lang="en-US" dirty="0"/>
          </a:p>
        </p:txBody>
      </p:sp>
      <p:sp>
        <p:nvSpPr>
          <p:cNvPr id="11" name="TextBox 10"/>
          <p:cNvSpPr txBox="1"/>
          <p:nvPr/>
        </p:nvSpPr>
        <p:spPr>
          <a:xfrm>
            <a:off x="6344452" y="6009477"/>
            <a:ext cx="440520" cy="369332"/>
          </a:xfrm>
          <a:prstGeom prst="rect">
            <a:avLst/>
          </a:prstGeom>
          <a:noFill/>
        </p:spPr>
        <p:txBody>
          <a:bodyPr wrap="none" rtlCol="0">
            <a:spAutoFit/>
          </a:bodyPr>
          <a:lstStyle/>
          <a:p>
            <a:r>
              <a:rPr lang="en-US" dirty="0"/>
              <a:t>2</a:t>
            </a:r>
            <a:r>
              <a:rPr lang="en-US" dirty="0" smtClean="0"/>
              <a:t>0</a:t>
            </a:r>
            <a:endParaRPr lang="en-US" dirty="0"/>
          </a:p>
        </p:txBody>
      </p:sp>
      <p:sp>
        <p:nvSpPr>
          <p:cNvPr id="13" name="TextBox 12"/>
          <p:cNvSpPr txBox="1"/>
          <p:nvPr/>
        </p:nvSpPr>
        <p:spPr>
          <a:xfrm>
            <a:off x="4589355" y="4503621"/>
            <a:ext cx="440520" cy="369332"/>
          </a:xfrm>
          <a:prstGeom prst="rect">
            <a:avLst/>
          </a:prstGeom>
          <a:noFill/>
        </p:spPr>
        <p:txBody>
          <a:bodyPr wrap="none" rtlCol="0">
            <a:spAutoFit/>
          </a:bodyPr>
          <a:lstStyle/>
          <a:p>
            <a:r>
              <a:rPr lang="en-US" dirty="0"/>
              <a:t>2</a:t>
            </a:r>
            <a:r>
              <a:rPr lang="en-US" dirty="0" smtClean="0"/>
              <a:t>0</a:t>
            </a:r>
            <a:endParaRPr lang="en-US" dirty="0"/>
          </a:p>
        </p:txBody>
      </p:sp>
      <p:cxnSp>
        <p:nvCxnSpPr>
          <p:cNvPr id="14" name="Straight Connector 13"/>
          <p:cNvCxnSpPr/>
          <p:nvPr/>
        </p:nvCxnSpPr>
        <p:spPr>
          <a:xfrm>
            <a:off x="4981265" y="4697083"/>
            <a:ext cx="1566953" cy="1361879"/>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3648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Constraint Shifters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EX: You have $200. You only buy food and fun. Food costs $5. Fun costs $10.</a:t>
            </a:r>
          </a:p>
          <a:p>
            <a:r>
              <a:rPr lang="en-US" dirty="0" smtClean="0"/>
              <a:t>Income Changes</a:t>
            </a:r>
          </a:p>
          <a:p>
            <a:pPr lvl="1"/>
            <a:r>
              <a:rPr lang="en-US" dirty="0" smtClean="0">
                <a:solidFill>
                  <a:schemeClr val="tx1"/>
                </a:solidFill>
              </a:rPr>
              <a:t>Increase</a:t>
            </a:r>
          </a:p>
          <a:p>
            <a:pPr lvl="1"/>
            <a:r>
              <a:rPr lang="en-US" dirty="0" smtClean="0">
                <a:solidFill>
                  <a:schemeClr val="tx1"/>
                </a:solidFill>
              </a:rPr>
              <a:t>Decrease</a:t>
            </a:r>
            <a:endParaRPr lang="en-US" dirty="0">
              <a:solidFill>
                <a:schemeClr val="tx1"/>
              </a:solidFill>
            </a:endParaRPr>
          </a:p>
          <a:p>
            <a:pPr lvl="1"/>
            <a:r>
              <a:rPr lang="en-US" dirty="0" smtClean="0"/>
              <a:t>Shift the entire Budget Constraint</a:t>
            </a:r>
          </a:p>
          <a:p>
            <a:r>
              <a:rPr lang="en-US" dirty="0" smtClean="0"/>
              <a:t>Price Changes</a:t>
            </a:r>
          </a:p>
          <a:p>
            <a:pPr lvl="1"/>
            <a:r>
              <a:rPr lang="en-US" dirty="0" smtClean="0">
                <a:solidFill>
                  <a:schemeClr val="tx1"/>
                </a:solidFill>
              </a:rPr>
              <a:t>Increase</a:t>
            </a:r>
          </a:p>
          <a:p>
            <a:pPr lvl="1"/>
            <a:r>
              <a:rPr lang="en-US" dirty="0" smtClean="0">
                <a:solidFill>
                  <a:schemeClr val="accent4"/>
                </a:solidFill>
              </a:rPr>
              <a:t>Decrease: Fun = $5</a:t>
            </a:r>
          </a:p>
          <a:p>
            <a:pPr lvl="1"/>
            <a:r>
              <a:rPr lang="en-US" dirty="0" smtClean="0">
                <a:solidFill>
                  <a:schemeClr val="tx1"/>
                </a:solidFill>
              </a:rPr>
              <a:t>Shifts one portion of the Budget Constraint</a:t>
            </a:r>
          </a:p>
          <a:p>
            <a:endParaRPr lang="en-US" dirty="0"/>
          </a:p>
        </p:txBody>
      </p:sp>
      <p:sp>
        <p:nvSpPr>
          <p:cNvPr id="5" name="Freeform 4"/>
          <p:cNvSpPr/>
          <p:nvPr/>
        </p:nvSpPr>
        <p:spPr>
          <a:xfrm>
            <a:off x="4997759" y="2787738"/>
            <a:ext cx="3216378" cy="3266107"/>
          </a:xfrm>
          <a:custGeom>
            <a:avLst/>
            <a:gdLst>
              <a:gd name="connsiteX0" fmla="*/ 16494 w 3216378"/>
              <a:gd name="connsiteY0" fmla="*/ 0 h 3266107"/>
              <a:gd name="connsiteX1" fmla="*/ 0 w 3216378"/>
              <a:gd name="connsiteY1" fmla="*/ 3266107 h 3266107"/>
              <a:gd name="connsiteX2" fmla="*/ 3216378 w 3216378"/>
              <a:gd name="connsiteY2" fmla="*/ 3266107 h 3266107"/>
            </a:gdLst>
            <a:ahLst/>
            <a:cxnLst>
              <a:cxn ang="0">
                <a:pos x="connsiteX0" y="connsiteY0"/>
              </a:cxn>
              <a:cxn ang="0">
                <a:pos x="connsiteX1" y="connsiteY1"/>
              </a:cxn>
              <a:cxn ang="0">
                <a:pos x="connsiteX2" y="connsiteY2"/>
              </a:cxn>
            </a:cxnLst>
            <a:rect l="l" t="t" r="r" b="b"/>
            <a:pathLst>
              <a:path w="3216378" h="3266107">
                <a:moveTo>
                  <a:pt x="16494" y="0"/>
                </a:moveTo>
                <a:lnTo>
                  <a:pt x="0" y="3266107"/>
                </a:lnTo>
                <a:lnTo>
                  <a:pt x="3216378" y="326610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436955" y="2410897"/>
            <a:ext cx="757013" cy="369332"/>
          </a:xfrm>
          <a:prstGeom prst="rect">
            <a:avLst/>
          </a:prstGeom>
          <a:noFill/>
        </p:spPr>
        <p:txBody>
          <a:bodyPr wrap="none" rtlCol="0">
            <a:spAutoFit/>
          </a:bodyPr>
          <a:lstStyle/>
          <a:p>
            <a:r>
              <a:rPr lang="en-US" dirty="0" smtClean="0"/>
              <a:t>Food</a:t>
            </a:r>
            <a:endParaRPr lang="en-US" dirty="0"/>
          </a:p>
        </p:txBody>
      </p:sp>
      <p:sp>
        <p:nvSpPr>
          <p:cNvPr id="7" name="TextBox 6"/>
          <p:cNvSpPr txBox="1"/>
          <p:nvPr/>
        </p:nvSpPr>
        <p:spPr>
          <a:xfrm>
            <a:off x="8156800" y="6092309"/>
            <a:ext cx="577690" cy="369332"/>
          </a:xfrm>
          <a:prstGeom prst="rect">
            <a:avLst/>
          </a:prstGeom>
          <a:noFill/>
        </p:spPr>
        <p:txBody>
          <a:bodyPr wrap="none" rtlCol="0">
            <a:spAutoFit/>
          </a:bodyPr>
          <a:lstStyle/>
          <a:p>
            <a:r>
              <a:rPr lang="en-US" dirty="0" smtClean="0"/>
              <a:t>Fun</a:t>
            </a:r>
            <a:endParaRPr lang="en-US" dirty="0"/>
          </a:p>
        </p:txBody>
      </p:sp>
      <p:cxnSp>
        <p:nvCxnSpPr>
          <p:cNvPr id="9" name="Straight Connector 8"/>
          <p:cNvCxnSpPr/>
          <p:nvPr/>
        </p:nvCxnSpPr>
        <p:spPr>
          <a:xfrm>
            <a:off x="4997759" y="3645503"/>
            <a:ext cx="1566953" cy="2408342"/>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89355" y="3443974"/>
            <a:ext cx="440520" cy="369332"/>
          </a:xfrm>
          <a:prstGeom prst="rect">
            <a:avLst/>
          </a:prstGeom>
          <a:noFill/>
        </p:spPr>
        <p:txBody>
          <a:bodyPr wrap="none" rtlCol="0">
            <a:spAutoFit/>
          </a:bodyPr>
          <a:lstStyle/>
          <a:p>
            <a:r>
              <a:rPr lang="en-US" dirty="0" smtClean="0"/>
              <a:t>40</a:t>
            </a:r>
            <a:endParaRPr lang="en-US" dirty="0"/>
          </a:p>
        </p:txBody>
      </p:sp>
      <p:sp>
        <p:nvSpPr>
          <p:cNvPr id="11" name="TextBox 10"/>
          <p:cNvSpPr txBox="1"/>
          <p:nvPr/>
        </p:nvSpPr>
        <p:spPr>
          <a:xfrm>
            <a:off x="6344452" y="6009477"/>
            <a:ext cx="440520" cy="369332"/>
          </a:xfrm>
          <a:prstGeom prst="rect">
            <a:avLst/>
          </a:prstGeom>
          <a:noFill/>
        </p:spPr>
        <p:txBody>
          <a:bodyPr wrap="none" rtlCol="0">
            <a:spAutoFit/>
          </a:bodyPr>
          <a:lstStyle/>
          <a:p>
            <a:r>
              <a:rPr lang="en-US" dirty="0"/>
              <a:t>2</a:t>
            </a:r>
            <a:r>
              <a:rPr lang="en-US" dirty="0" smtClean="0"/>
              <a:t>0</a:t>
            </a:r>
            <a:endParaRPr lang="en-US" dirty="0"/>
          </a:p>
        </p:txBody>
      </p:sp>
      <p:sp>
        <p:nvSpPr>
          <p:cNvPr id="13" name="TextBox 12"/>
          <p:cNvSpPr txBox="1"/>
          <p:nvPr/>
        </p:nvSpPr>
        <p:spPr>
          <a:xfrm>
            <a:off x="7492343" y="6005345"/>
            <a:ext cx="440520" cy="369332"/>
          </a:xfrm>
          <a:prstGeom prst="rect">
            <a:avLst/>
          </a:prstGeom>
          <a:noFill/>
        </p:spPr>
        <p:txBody>
          <a:bodyPr wrap="none" rtlCol="0">
            <a:spAutoFit/>
          </a:bodyPr>
          <a:lstStyle/>
          <a:p>
            <a:r>
              <a:rPr lang="en-US" dirty="0" smtClean="0"/>
              <a:t>40</a:t>
            </a:r>
            <a:endParaRPr lang="en-US" dirty="0"/>
          </a:p>
        </p:txBody>
      </p:sp>
      <p:cxnSp>
        <p:nvCxnSpPr>
          <p:cNvPr id="14" name="Straight Connector 13"/>
          <p:cNvCxnSpPr>
            <a:endCxn id="13" idx="0"/>
          </p:cNvCxnSpPr>
          <p:nvPr/>
        </p:nvCxnSpPr>
        <p:spPr>
          <a:xfrm>
            <a:off x="5014253" y="3645503"/>
            <a:ext cx="2698350" cy="2359842"/>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6595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dissolve">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Utility (TU) </a:t>
            </a:r>
            <a:r>
              <a:rPr lang="en-US" dirty="0" err="1" smtClean="0"/>
              <a:t>vs</a:t>
            </a:r>
            <a:r>
              <a:rPr lang="en-US" dirty="0" smtClean="0"/>
              <a:t> Marginal Utility (MU)</a:t>
            </a:r>
            <a:endParaRPr lang="en-US" dirty="0"/>
          </a:p>
        </p:txBody>
      </p:sp>
      <p:sp>
        <p:nvSpPr>
          <p:cNvPr id="3" name="Content Placeholder 2"/>
          <p:cNvSpPr>
            <a:spLocks noGrp="1"/>
          </p:cNvSpPr>
          <p:nvPr>
            <p:ph sz="half" idx="1"/>
          </p:nvPr>
        </p:nvSpPr>
        <p:spPr/>
        <p:txBody>
          <a:bodyPr>
            <a:normAutofit/>
          </a:bodyPr>
          <a:lstStyle/>
          <a:p>
            <a:r>
              <a:rPr lang="en-US" dirty="0" smtClean="0"/>
              <a:t>Total Utility: the total amount of satisfaction you receive from the consumption of a good.</a:t>
            </a:r>
            <a:endParaRPr lang="en-US" dirty="0"/>
          </a:p>
        </p:txBody>
      </p:sp>
      <p:sp>
        <p:nvSpPr>
          <p:cNvPr id="4" name="Content Placeholder 3"/>
          <p:cNvSpPr>
            <a:spLocks noGrp="1"/>
          </p:cNvSpPr>
          <p:nvPr>
            <p:ph sz="half" idx="2"/>
          </p:nvPr>
        </p:nvSpPr>
        <p:spPr/>
        <p:txBody>
          <a:bodyPr>
            <a:normAutofit/>
          </a:bodyPr>
          <a:lstStyle/>
          <a:p>
            <a:r>
              <a:rPr lang="en-US" dirty="0" smtClean="0"/>
              <a:t>Marginal Utility: the additional satisfaction you receive from the consumption of each additional unit of a good.</a:t>
            </a:r>
          </a:p>
          <a:p>
            <a:r>
              <a:rPr lang="en-US" dirty="0" smtClean="0"/>
              <a:t>Calculated by subtracting the difference between total utility after each good.</a:t>
            </a:r>
          </a:p>
        </p:txBody>
      </p:sp>
      <p:graphicFrame>
        <p:nvGraphicFramePr>
          <p:cNvPr id="5" name="Table 4"/>
          <p:cNvGraphicFramePr>
            <a:graphicFrameLocks noGrp="1"/>
          </p:cNvGraphicFramePr>
          <p:nvPr>
            <p:extLst>
              <p:ext uri="{D42A27DB-BD31-4B8C-83A1-F6EECF244321}">
                <p14:modId xmlns:p14="http://schemas.microsoft.com/office/powerpoint/2010/main" val="3051491555"/>
              </p:ext>
            </p:extLst>
          </p:nvPr>
        </p:nvGraphicFramePr>
        <p:xfrm>
          <a:off x="1428987" y="3812757"/>
          <a:ext cx="3011919" cy="2225040"/>
        </p:xfrm>
        <a:graphic>
          <a:graphicData uri="http://schemas.openxmlformats.org/drawingml/2006/table">
            <a:tbl>
              <a:tblPr firstRow="1" bandRow="1">
                <a:tableStyleId>{5C22544A-7EE6-4342-B048-85BDC9FD1C3A}</a:tableStyleId>
              </a:tblPr>
              <a:tblGrid>
                <a:gridCol w="1003973"/>
                <a:gridCol w="1003973"/>
                <a:gridCol w="1003973"/>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c>
                  <a:txBody>
                    <a:bodyPr/>
                    <a:lstStyle/>
                    <a:p>
                      <a:pPr algn="ctr"/>
                      <a:r>
                        <a:rPr lang="en-US" dirty="0" smtClean="0"/>
                        <a:t>MU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45</a:t>
                      </a:r>
                      <a:endParaRPr lang="en-US" dirty="0"/>
                    </a:p>
                  </a:txBody>
                  <a:tcPr/>
                </a:tc>
                <a:tc>
                  <a:txBody>
                    <a:bodyPr/>
                    <a:lstStyle/>
                    <a:p>
                      <a:pPr algn="ctr"/>
                      <a:endParaRPr lang="en-US"/>
                    </a:p>
                  </a:txBody>
                  <a:tcPr/>
                </a:tc>
              </a:tr>
              <a:tr h="370840">
                <a:tc>
                  <a:txBody>
                    <a:bodyPr/>
                    <a:lstStyle/>
                    <a:p>
                      <a:pPr algn="ctr"/>
                      <a:r>
                        <a:rPr lang="en-US" dirty="0" smtClean="0"/>
                        <a:t>3</a:t>
                      </a:r>
                      <a:endParaRPr lang="en-US" dirty="0"/>
                    </a:p>
                  </a:txBody>
                  <a:tcPr/>
                </a:tc>
                <a:tc>
                  <a:txBody>
                    <a:bodyPr/>
                    <a:lstStyle/>
                    <a:p>
                      <a:pPr algn="ctr"/>
                      <a:r>
                        <a:rPr lang="en-US" dirty="0" smtClean="0"/>
                        <a:t>75</a:t>
                      </a:r>
                      <a:endParaRPr lang="en-US" dirty="0"/>
                    </a:p>
                  </a:txBody>
                  <a:tcPr/>
                </a:tc>
                <a:tc>
                  <a:txBody>
                    <a:bodyPr/>
                    <a:lstStyle/>
                    <a:p>
                      <a:pPr algn="ct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95</a:t>
                      </a:r>
                      <a:endParaRPr lang="en-US" dirty="0"/>
                    </a:p>
                  </a:txBody>
                  <a:tcPr/>
                </a:tc>
                <a:tc>
                  <a:txBody>
                    <a:bodyPr/>
                    <a:lstStyle/>
                    <a:p>
                      <a:pPr algn="ct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110</a:t>
                      </a:r>
                      <a:endParaRPr lang="en-US" dirty="0"/>
                    </a:p>
                  </a:txBody>
                  <a:tcPr/>
                </a:tc>
                <a:tc>
                  <a:txBody>
                    <a:bodyPr/>
                    <a:lstStyle/>
                    <a:p>
                      <a:pPr algn="ct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91534749"/>
              </p:ext>
            </p:extLst>
          </p:nvPr>
        </p:nvGraphicFramePr>
        <p:xfrm>
          <a:off x="1428987" y="3812757"/>
          <a:ext cx="3011919" cy="2225040"/>
        </p:xfrm>
        <a:graphic>
          <a:graphicData uri="http://schemas.openxmlformats.org/drawingml/2006/table">
            <a:tbl>
              <a:tblPr firstRow="1" bandRow="1">
                <a:tableStyleId>{5C22544A-7EE6-4342-B048-85BDC9FD1C3A}</a:tableStyleId>
              </a:tblPr>
              <a:tblGrid>
                <a:gridCol w="1003973"/>
                <a:gridCol w="1003973"/>
                <a:gridCol w="1003973"/>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c>
                  <a:txBody>
                    <a:bodyPr/>
                    <a:lstStyle/>
                    <a:p>
                      <a:pPr algn="ctr"/>
                      <a:r>
                        <a:rPr lang="en-US" dirty="0" smtClean="0"/>
                        <a:t>MU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45</a:t>
                      </a:r>
                      <a:endParaRPr lang="en-US" dirty="0"/>
                    </a:p>
                  </a:txBody>
                  <a:tcPr/>
                </a:tc>
                <a:tc>
                  <a:txBody>
                    <a:bodyPr/>
                    <a:lstStyle/>
                    <a:p>
                      <a:pPr algn="ct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75</a:t>
                      </a:r>
                      <a:endParaRPr lang="en-US" dirty="0"/>
                    </a:p>
                  </a:txBody>
                  <a:tcPr/>
                </a:tc>
                <a:tc>
                  <a:txBody>
                    <a:bodyPr/>
                    <a:lstStyle/>
                    <a:p>
                      <a:pPr algn="ct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95</a:t>
                      </a:r>
                      <a:endParaRPr lang="en-US" dirty="0"/>
                    </a:p>
                  </a:txBody>
                  <a:tcPr/>
                </a:tc>
                <a:tc>
                  <a:txBody>
                    <a:bodyPr/>
                    <a:lstStyle/>
                    <a:p>
                      <a:pPr algn="ct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110</a:t>
                      </a:r>
                      <a:endParaRPr lang="en-US" dirty="0"/>
                    </a:p>
                  </a:txBody>
                  <a:tcPr/>
                </a:tc>
                <a:tc>
                  <a:txBody>
                    <a:bodyPr/>
                    <a:lstStyle/>
                    <a:p>
                      <a:pPr algn="ct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05194227"/>
              </p:ext>
            </p:extLst>
          </p:nvPr>
        </p:nvGraphicFramePr>
        <p:xfrm>
          <a:off x="1428987" y="3812757"/>
          <a:ext cx="3011919" cy="2225040"/>
        </p:xfrm>
        <a:graphic>
          <a:graphicData uri="http://schemas.openxmlformats.org/drawingml/2006/table">
            <a:tbl>
              <a:tblPr firstRow="1" bandRow="1">
                <a:tableStyleId>{5C22544A-7EE6-4342-B048-85BDC9FD1C3A}</a:tableStyleId>
              </a:tblPr>
              <a:tblGrid>
                <a:gridCol w="1003973"/>
                <a:gridCol w="1003973"/>
                <a:gridCol w="1003973"/>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c>
                  <a:txBody>
                    <a:bodyPr/>
                    <a:lstStyle/>
                    <a:p>
                      <a:pPr algn="ctr"/>
                      <a:r>
                        <a:rPr lang="en-US" dirty="0" smtClean="0"/>
                        <a:t>MU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45</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75</a:t>
                      </a:r>
                      <a:endParaRPr lang="en-US" dirty="0"/>
                    </a:p>
                  </a:txBody>
                  <a:tcPr/>
                </a:tc>
                <a:tc>
                  <a:txBody>
                    <a:bodyPr/>
                    <a:lstStyle/>
                    <a:p>
                      <a:pPr algn="ct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95</a:t>
                      </a:r>
                      <a:endParaRPr lang="en-US" dirty="0"/>
                    </a:p>
                  </a:txBody>
                  <a:tcPr/>
                </a:tc>
                <a:tc>
                  <a:txBody>
                    <a:bodyPr/>
                    <a:lstStyle/>
                    <a:p>
                      <a:pPr algn="ct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110</a:t>
                      </a:r>
                      <a:endParaRPr lang="en-US" dirty="0"/>
                    </a:p>
                  </a:txBody>
                  <a:tcPr/>
                </a:tc>
                <a:tc>
                  <a:txBody>
                    <a:bodyPr/>
                    <a:lstStyle/>
                    <a:p>
                      <a:pPr algn="ct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23563547"/>
              </p:ext>
            </p:extLst>
          </p:nvPr>
        </p:nvGraphicFramePr>
        <p:xfrm>
          <a:off x="1428987" y="3812757"/>
          <a:ext cx="3011919" cy="2225040"/>
        </p:xfrm>
        <a:graphic>
          <a:graphicData uri="http://schemas.openxmlformats.org/drawingml/2006/table">
            <a:tbl>
              <a:tblPr firstRow="1" bandRow="1">
                <a:tableStyleId>{5C22544A-7EE6-4342-B048-85BDC9FD1C3A}</a:tableStyleId>
              </a:tblPr>
              <a:tblGrid>
                <a:gridCol w="1003973"/>
                <a:gridCol w="1003973"/>
                <a:gridCol w="1003973"/>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c>
                  <a:txBody>
                    <a:bodyPr/>
                    <a:lstStyle/>
                    <a:p>
                      <a:pPr algn="ctr"/>
                      <a:r>
                        <a:rPr lang="en-US" dirty="0" smtClean="0"/>
                        <a:t>MU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45</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75</a:t>
                      </a: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95</a:t>
                      </a:r>
                      <a:endParaRPr lang="en-US" dirty="0"/>
                    </a:p>
                  </a:txBody>
                  <a:tcPr/>
                </a:tc>
                <a:tc>
                  <a:txBody>
                    <a:bodyPr/>
                    <a:lstStyle/>
                    <a:p>
                      <a:pPr algn="ct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110</a:t>
                      </a:r>
                      <a:endParaRPr lang="en-US" dirty="0"/>
                    </a:p>
                  </a:txBody>
                  <a:tcPr/>
                </a:tc>
                <a:tc>
                  <a:txBody>
                    <a:bodyPr/>
                    <a:lstStyle/>
                    <a:p>
                      <a:pPr algn="ctr"/>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71569352"/>
              </p:ext>
            </p:extLst>
          </p:nvPr>
        </p:nvGraphicFramePr>
        <p:xfrm>
          <a:off x="1428987" y="3812757"/>
          <a:ext cx="3011919" cy="2225040"/>
        </p:xfrm>
        <a:graphic>
          <a:graphicData uri="http://schemas.openxmlformats.org/drawingml/2006/table">
            <a:tbl>
              <a:tblPr firstRow="1" bandRow="1">
                <a:tableStyleId>{5C22544A-7EE6-4342-B048-85BDC9FD1C3A}</a:tableStyleId>
              </a:tblPr>
              <a:tblGrid>
                <a:gridCol w="1003973"/>
                <a:gridCol w="1003973"/>
                <a:gridCol w="1003973"/>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c>
                  <a:txBody>
                    <a:bodyPr/>
                    <a:lstStyle/>
                    <a:p>
                      <a:pPr algn="ctr"/>
                      <a:r>
                        <a:rPr lang="en-US" dirty="0" smtClean="0"/>
                        <a:t>MU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45</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75</a:t>
                      </a: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95</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110</a:t>
                      </a:r>
                      <a:endParaRPr lang="en-US" dirty="0"/>
                    </a:p>
                  </a:txBody>
                  <a:tcPr/>
                </a:tc>
                <a:tc>
                  <a:txBody>
                    <a:bodyPr/>
                    <a:lstStyle/>
                    <a:p>
                      <a:pPr algn="ctr"/>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58477090"/>
              </p:ext>
            </p:extLst>
          </p:nvPr>
        </p:nvGraphicFramePr>
        <p:xfrm>
          <a:off x="1428987" y="3812757"/>
          <a:ext cx="3011919" cy="2225040"/>
        </p:xfrm>
        <a:graphic>
          <a:graphicData uri="http://schemas.openxmlformats.org/drawingml/2006/table">
            <a:tbl>
              <a:tblPr firstRow="1" bandRow="1">
                <a:tableStyleId>{5C22544A-7EE6-4342-B048-85BDC9FD1C3A}</a:tableStyleId>
              </a:tblPr>
              <a:tblGrid>
                <a:gridCol w="1003973"/>
                <a:gridCol w="1003973"/>
                <a:gridCol w="1003973"/>
              </a:tblGrid>
              <a:tr h="370840">
                <a:tc>
                  <a:txBody>
                    <a:bodyPr/>
                    <a:lstStyle/>
                    <a:p>
                      <a:pPr algn="ctr"/>
                      <a:r>
                        <a:rPr lang="en-US" dirty="0" smtClean="0"/>
                        <a:t>Q</a:t>
                      </a:r>
                      <a:endParaRPr lang="en-US" dirty="0"/>
                    </a:p>
                  </a:txBody>
                  <a:tcPr/>
                </a:tc>
                <a:tc>
                  <a:txBody>
                    <a:bodyPr/>
                    <a:lstStyle/>
                    <a:p>
                      <a:pPr algn="ctr"/>
                      <a:r>
                        <a:rPr lang="en-US" dirty="0" smtClean="0"/>
                        <a:t>TU</a:t>
                      </a:r>
                      <a:endParaRPr lang="en-US" dirty="0"/>
                    </a:p>
                  </a:txBody>
                  <a:tcPr/>
                </a:tc>
                <a:tc>
                  <a:txBody>
                    <a:bodyPr/>
                    <a:lstStyle/>
                    <a:p>
                      <a:pPr algn="ctr"/>
                      <a:r>
                        <a:rPr lang="en-US" dirty="0" smtClean="0"/>
                        <a:t>MU</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45</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75</a:t>
                      </a: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95</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110</a:t>
                      </a:r>
                      <a:endParaRPr lang="en-US" dirty="0"/>
                    </a:p>
                  </a:txBody>
                  <a:tcPr/>
                </a:tc>
                <a:tc>
                  <a:txBody>
                    <a:bodyPr/>
                    <a:lstStyle/>
                    <a:p>
                      <a:pPr algn="ctr"/>
                      <a:r>
                        <a:rPr lang="en-US" dirty="0" smtClean="0"/>
                        <a:t>15</a:t>
                      </a:r>
                      <a:endParaRPr lang="en-US" dirty="0"/>
                    </a:p>
                  </a:txBody>
                  <a:tcPr/>
                </a:tc>
              </a:tr>
            </a:tbl>
          </a:graphicData>
        </a:graphic>
      </p:graphicFrame>
    </p:spTree>
    <p:extLst>
      <p:ext uri="{BB962C8B-B14F-4D97-AF65-F5344CB8AC3E}">
        <p14:creationId xmlns:p14="http://schemas.microsoft.com/office/powerpoint/2010/main" val="130731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4052</TotalTime>
  <Words>4735</Words>
  <Application>Microsoft Macintosh PowerPoint</Application>
  <PresentationFormat>On-screen Show (4:3)</PresentationFormat>
  <Paragraphs>1422</Paragraphs>
  <Slides>66</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Perception</vt:lpstr>
      <vt:lpstr>Equation</vt:lpstr>
      <vt:lpstr>Chapters 12-13 Lessons</vt:lpstr>
      <vt:lpstr>Budget Constraints</vt:lpstr>
      <vt:lpstr>Part 1 – The Consumer</vt:lpstr>
      <vt:lpstr>Opportunity Cost</vt:lpstr>
      <vt:lpstr>Budget Constraint Shifters</vt:lpstr>
      <vt:lpstr>Budget Constraint Shifters</vt:lpstr>
      <vt:lpstr>Budget Constraint Shifters</vt:lpstr>
      <vt:lpstr>Budget Constraint Shifters</vt:lpstr>
      <vt:lpstr>Total Utility (TU) vs Marginal Utility (MU)</vt:lpstr>
      <vt:lpstr>Marginal Utility of Oreo Consumption</vt:lpstr>
      <vt:lpstr>Oreo Eating Contest –  Marginal Utility Ratings</vt:lpstr>
      <vt:lpstr>Indifference Curves</vt:lpstr>
      <vt:lpstr>Utility Maximization</vt:lpstr>
      <vt:lpstr>Utility Maximization Exploration</vt:lpstr>
      <vt:lpstr>Which is better?</vt:lpstr>
      <vt:lpstr>Utility Maximization Rule</vt:lpstr>
      <vt:lpstr>Utility Maximization Example Revisited</vt:lpstr>
      <vt:lpstr>Utility Maximization Example Revisited</vt:lpstr>
      <vt:lpstr>Utility Maximization Example Revisited</vt:lpstr>
      <vt:lpstr>Which combination maximizes utility?</vt:lpstr>
      <vt:lpstr>Practice Problem #1</vt:lpstr>
      <vt:lpstr>Practice Problem #1 Cont’d</vt:lpstr>
      <vt:lpstr>Practice Problem #1 Cont’d</vt:lpstr>
      <vt:lpstr>Which combination maximizes utility?</vt:lpstr>
      <vt:lpstr>Practice Problem #2</vt:lpstr>
      <vt:lpstr>Part 2 – The Producer</vt:lpstr>
      <vt:lpstr>Total Revenue (TR)</vt:lpstr>
      <vt:lpstr>Total Revenue – Price Ceiling</vt:lpstr>
      <vt:lpstr>Total Revenue – Price Floor</vt:lpstr>
      <vt:lpstr>Total Cost = Fixed Costs + Variable Costs</vt:lpstr>
      <vt:lpstr>Profit = Total Revenue – Total Cost</vt:lpstr>
      <vt:lpstr>Profit (π) = Total Revenue – Total Cost</vt:lpstr>
      <vt:lpstr>Profit (π) = Total Revenue – Total Cost</vt:lpstr>
      <vt:lpstr>Average Total Cost (ATC)</vt:lpstr>
      <vt:lpstr>Average Costs</vt:lpstr>
      <vt:lpstr>Marginal Costs (MC)</vt:lpstr>
      <vt:lpstr>Why are the Cost Curves U-Shaped?</vt:lpstr>
      <vt:lpstr>ATC = AFC + AVC</vt:lpstr>
      <vt:lpstr>Economic Profit</vt:lpstr>
      <vt:lpstr>Economic Profit</vt:lpstr>
      <vt:lpstr>Economic Profit</vt:lpstr>
      <vt:lpstr>Economic Profit</vt:lpstr>
      <vt:lpstr>Economic Profit</vt:lpstr>
      <vt:lpstr>Economic Profit</vt:lpstr>
      <vt:lpstr>The Supply Curve</vt:lpstr>
      <vt:lpstr>Profit at Various Prices</vt:lpstr>
      <vt:lpstr>Production Cost Experiment</vt:lpstr>
      <vt:lpstr>Objective</vt:lpstr>
      <vt:lpstr>Materials and Costs</vt:lpstr>
      <vt:lpstr>Rules</vt:lpstr>
      <vt:lpstr>15 Minute Planning Time</vt:lpstr>
      <vt:lpstr>Total Product (TP)</vt:lpstr>
      <vt:lpstr>Marginal Product (MP)</vt:lpstr>
      <vt:lpstr>Returns to Scale</vt:lpstr>
      <vt:lpstr>Returns to Scale</vt:lpstr>
      <vt:lpstr>Law of Decreasing Returns to Scale</vt:lpstr>
      <vt:lpstr>Average Total Product (ATP)</vt:lpstr>
      <vt:lpstr>Long-Run Cost v. Short-Run Cost</vt:lpstr>
      <vt:lpstr>Returns to Scale</vt:lpstr>
      <vt:lpstr>Warm-Up</vt:lpstr>
      <vt:lpstr>Utility Maximization</vt:lpstr>
      <vt:lpstr>Least-Cost Rule (Cost Minimization)</vt:lpstr>
      <vt:lpstr>Least Cost Rule</vt:lpstr>
      <vt:lpstr>How Firms Behave</vt:lpstr>
      <vt:lpstr>Least-Cost Rule (Cost Minimization)</vt:lpstr>
      <vt:lpstr>Now You Try!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Lessons</dc:title>
  <dc:creator>William McKinney</dc:creator>
  <cp:lastModifiedBy>William McKinney</cp:lastModifiedBy>
  <cp:revision>248</cp:revision>
  <cp:lastPrinted>2014-12-05T11:51:54Z</cp:lastPrinted>
  <dcterms:created xsi:type="dcterms:W3CDTF">2013-10-28T23:35:22Z</dcterms:created>
  <dcterms:modified xsi:type="dcterms:W3CDTF">2014-12-09T14:08:05Z</dcterms:modified>
</cp:coreProperties>
</file>