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3" r:id="rId6"/>
    <p:sldId id="262" r:id="rId7"/>
    <p:sldId id="257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zh-CN" smtClean="0"/>
              <a:t>Click to edit Master subtitle style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666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788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962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98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294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976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3131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055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208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9243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021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584C-5FEC-0F45-9F92-21BA900750A4}" type="datetimeFigureOut">
              <a:rPr kumimoji="1" lang="zh-CN" altLang="en-US" smtClean="0"/>
              <a:t>11/12/15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3F600-1453-9543-A8EA-B602BE9D22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34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Global Markets</a:t>
            </a:r>
            <a:endParaRPr kumimoji="1"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Chapter 9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814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Another Scenario</a:t>
            </a:r>
            <a:endParaRPr kumimoji="1"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What would happen if the world price is </a:t>
            </a:r>
            <a:r>
              <a:rPr kumimoji="1" lang="en-US" altLang="zh-CN" i="1" dirty="0" smtClean="0"/>
              <a:t>HIGHER</a:t>
            </a:r>
            <a:r>
              <a:rPr kumimoji="1" lang="en-US" altLang="zh-CN" dirty="0" smtClean="0"/>
              <a:t> than the domestic price?</a:t>
            </a:r>
          </a:p>
        </p:txBody>
      </p:sp>
    </p:spTree>
    <p:extLst>
      <p:ext uri="{BB962C8B-B14F-4D97-AF65-F5344CB8AC3E}">
        <p14:creationId xmlns:p14="http://schemas.microsoft.com/office/powerpoint/2010/main" val="386439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Problems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Complete the Chapter 9 Practice Problems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720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ight Triangle 24"/>
          <p:cNvSpPr/>
          <p:nvPr/>
        </p:nvSpPr>
        <p:spPr>
          <a:xfrm flipV="1">
            <a:off x="967773" y="4052243"/>
            <a:ext cx="2151004" cy="1661977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Right Triangle 23"/>
          <p:cNvSpPr/>
          <p:nvPr/>
        </p:nvSpPr>
        <p:spPr>
          <a:xfrm>
            <a:off x="967771" y="2390266"/>
            <a:ext cx="2151004" cy="1661977"/>
          </a:xfrm>
          <a:prstGeom prst="rtTriangl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American Market without International Trade</a:t>
            </a:r>
            <a:endParaRPr kumimoji="1" lang="zh-CN" alt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67771" y="1886068"/>
            <a:ext cx="4295003" cy="4295004"/>
            <a:chOff x="2072983" y="1549936"/>
            <a:chExt cx="4295003" cy="429500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72983" y="1549936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220485" y="3697438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H="1">
            <a:off x="967771" y="2390266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22624" y="5996405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5814" y="1516736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endParaRPr kumimoji="1" lang="zh-CN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967772" y="2390266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62775" y="5551242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D</a:t>
            </a:r>
            <a:endParaRPr kumimoji="1"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51884" y="22056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7773" y="4052243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>
            <a:off x="2043274" y="5105570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3411" y="6181072"/>
            <a:ext cx="4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5271" y="3867577"/>
            <a:ext cx="38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6203268" y="3682911"/>
            <a:ext cx="2207745" cy="369332"/>
            <a:chOff x="7619611" y="1888144"/>
            <a:chExt cx="2207745" cy="369332"/>
          </a:xfrm>
        </p:grpSpPr>
        <p:sp>
          <p:nvSpPr>
            <p:cNvPr id="26" name="Rectangle 25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7095" y="1888144"/>
              <a:ext cx="1890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Consumer Surplus</a:t>
              </a:r>
              <a:endParaRPr kumimoji="1" lang="zh-CN" alt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203268" y="4916329"/>
            <a:ext cx="2105153" cy="369332"/>
            <a:chOff x="7619611" y="1888144"/>
            <a:chExt cx="2105153" cy="369332"/>
          </a:xfrm>
        </p:grpSpPr>
        <p:sp>
          <p:nvSpPr>
            <p:cNvPr id="30" name="Rectangle 29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37095" y="1888144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Producer Surplus</a:t>
              </a:r>
              <a:endParaRPr kumimoji="1"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5639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Let’s consider… 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How much would it cost for another country to produce a product?</a:t>
            </a:r>
          </a:p>
          <a:p>
            <a:r>
              <a:rPr kumimoji="1" lang="en-US" altLang="zh-CN" dirty="0" smtClean="0"/>
              <a:t>In 2010, 2.7% of products sold in America were actually produced in China.</a:t>
            </a:r>
          </a:p>
          <a:p>
            <a:r>
              <a:rPr kumimoji="1" lang="en-US" altLang="zh-CN" dirty="0" smtClean="0"/>
              <a:t>Why might China be able to produce products at a cheaper price?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So now let’s consider what happens to American product markets when the product can be produced abroad at a lower price.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572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ight Triangle 38"/>
          <p:cNvSpPr/>
          <p:nvPr/>
        </p:nvSpPr>
        <p:spPr>
          <a:xfrm>
            <a:off x="956881" y="2368092"/>
            <a:ext cx="3808371" cy="3004235"/>
          </a:xfrm>
          <a:prstGeom prst="rtTriangl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Right Triangle 24"/>
          <p:cNvSpPr/>
          <p:nvPr/>
        </p:nvSpPr>
        <p:spPr>
          <a:xfrm flipV="1">
            <a:off x="967773" y="4052243"/>
            <a:ext cx="2151004" cy="1661977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Right Triangle 33"/>
          <p:cNvSpPr/>
          <p:nvPr/>
        </p:nvSpPr>
        <p:spPr>
          <a:xfrm flipV="1">
            <a:off x="967773" y="5372328"/>
            <a:ext cx="470242" cy="319717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Right Triangle 23"/>
          <p:cNvSpPr/>
          <p:nvPr/>
        </p:nvSpPr>
        <p:spPr>
          <a:xfrm>
            <a:off x="967771" y="2390266"/>
            <a:ext cx="2151004" cy="1661977"/>
          </a:xfrm>
          <a:prstGeom prst="rtTriangl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American Market WITH</a:t>
            </a:r>
            <a:br>
              <a:rPr kumimoji="1" lang="en-US" altLang="zh-CN" dirty="0" smtClean="0"/>
            </a:br>
            <a:r>
              <a:rPr kumimoji="1" lang="en-US" altLang="zh-CN" dirty="0" smtClean="0"/>
              <a:t>International Trade</a:t>
            </a:r>
            <a:endParaRPr kumimoji="1" lang="zh-CN" alt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67771" y="1886068"/>
            <a:ext cx="4295003" cy="4295004"/>
            <a:chOff x="2072983" y="1549936"/>
            <a:chExt cx="4295003" cy="429500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72983" y="1549936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220485" y="3697438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H="1">
            <a:off x="967771" y="2371592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22624" y="5996405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5814" y="1516736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endParaRPr kumimoji="1" lang="zh-CN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967772" y="2390266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62775" y="5551242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D</a:t>
            </a:r>
            <a:endParaRPr kumimoji="1"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51884" y="22056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7773" y="4052243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>
            <a:off x="2043274" y="5105570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3411" y="6181072"/>
            <a:ext cx="4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5271" y="3867577"/>
            <a:ext cx="38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6203268" y="3682911"/>
            <a:ext cx="2207745" cy="369332"/>
            <a:chOff x="7619611" y="1888144"/>
            <a:chExt cx="2207745" cy="369332"/>
          </a:xfrm>
        </p:grpSpPr>
        <p:sp>
          <p:nvSpPr>
            <p:cNvPr id="26" name="Rectangle 25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7095" y="1888144"/>
              <a:ext cx="1890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Consumer Surplus</a:t>
              </a:r>
              <a:endParaRPr kumimoji="1" lang="zh-CN" alt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203268" y="4916329"/>
            <a:ext cx="2105153" cy="369332"/>
            <a:chOff x="7619611" y="1888144"/>
            <a:chExt cx="2105153" cy="369332"/>
          </a:xfrm>
        </p:grpSpPr>
        <p:sp>
          <p:nvSpPr>
            <p:cNvPr id="30" name="Rectangle 29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37095" y="1888144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Producer Surplus</a:t>
              </a:r>
              <a:endParaRPr kumimoji="1" lang="zh-CN" altLang="en-US" dirty="0"/>
            </a:p>
          </p:txBody>
        </p:sp>
      </p:grpSp>
      <p:cxnSp>
        <p:nvCxnSpPr>
          <p:cNvPr id="32" name="Straight Connector 31"/>
          <p:cNvCxnSpPr/>
          <p:nvPr/>
        </p:nvCxnSpPr>
        <p:spPr>
          <a:xfrm flipH="1">
            <a:off x="956882" y="5372329"/>
            <a:ext cx="430589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29191" y="5190004"/>
            <a:ext cx="69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World</a:t>
            </a:r>
            <a:endParaRPr kumimoji="1" lang="zh-CN" altLang="en-US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438015" y="5372328"/>
            <a:ext cx="2960" cy="8087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65253" y="5372327"/>
            <a:ext cx="2960" cy="8087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29026" y="6181072"/>
            <a:ext cx="4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4556264" y="6181072"/>
            <a:ext cx="43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69711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5" grpId="0" animBg="1"/>
      <p:bldP spid="34" grpId="0" animBg="1"/>
      <p:bldP spid="24" grpId="0" animBg="1"/>
      <p:bldP spid="33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How can CS increase to include the extra shaded area?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At a lower market price, some consumers will purchase American-made products while others will purchase foreign made products.</a:t>
            </a:r>
          </a:p>
          <a:p>
            <a:r>
              <a:rPr kumimoji="1" lang="en-US" altLang="zh-CN" dirty="0" smtClean="0"/>
              <a:t>How many domestic products will be purchased?</a:t>
            </a:r>
          </a:p>
          <a:p>
            <a:r>
              <a:rPr kumimoji="1" lang="en-US" altLang="zh-CN" dirty="0" smtClean="0"/>
              <a:t>How many foreign products will be purchased?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680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ight Triangle 38"/>
          <p:cNvSpPr/>
          <p:nvPr/>
        </p:nvSpPr>
        <p:spPr>
          <a:xfrm>
            <a:off x="956881" y="2368092"/>
            <a:ext cx="3808371" cy="3004235"/>
          </a:xfrm>
          <a:prstGeom prst="rtTriangl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Right Triangle 33"/>
          <p:cNvSpPr/>
          <p:nvPr/>
        </p:nvSpPr>
        <p:spPr>
          <a:xfrm flipV="1">
            <a:off x="967773" y="5372328"/>
            <a:ext cx="470242" cy="319717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American Market WITH</a:t>
            </a:r>
            <a:br>
              <a:rPr kumimoji="1" lang="en-US" altLang="zh-CN" dirty="0" smtClean="0"/>
            </a:br>
            <a:r>
              <a:rPr kumimoji="1" lang="en-US" altLang="zh-CN" dirty="0" smtClean="0"/>
              <a:t>International Trade</a:t>
            </a:r>
            <a:endParaRPr kumimoji="1" lang="zh-CN" alt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67771" y="1886068"/>
            <a:ext cx="4295003" cy="4295004"/>
            <a:chOff x="2072983" y="1549936"/>
            <a:chExt cx="4295003" cy="429500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72983" y="1549936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220485" y="3697438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H="1">
            <a:off x="967771" y="2371592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22624" y="5996405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5814" y="1516736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endParaRPr kumimoji="1" lang="zh-CN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967772" y="2390266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62775" y="5551242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D</a:t>
            </a:r>
            <a:endParaRPr kumimoji="1"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51884" y="22056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7773" y="4052243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>
            <a:off x="2043274" y="5105570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3411" y="6181072"/>
            <a:ext cx="4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5271" y="3867577"/>
            <a:ext cx="38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6203268" y="2096759"/>
            <a:ext cx="2207745" cy="369332"/>
            <a:chOff x="7619611" y="1888144"/>
            <a:chExt cx="2207745" cy="369332"/>
          </a:xfrm>
        </p:grpSpPr>
        <p:sp>
          <p:nvSpPr>
            <p:cNvPr id="26" name="Rectangle 25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7095" y="1888144"/>
              <a:ext cx="1890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Consumer Surplus</a:t>
              </a:r>
              <a:endParaRPr kumimoji="1" lang="zh-CN" alt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203268" y="2601891"/>
            <a:ext cx="2105153" cy="369332"/>
            <a:chOff x="7619611" y="1888144"/>
            <a:chExt cx="2105153" cy="369332"/>
          </a:xfrm>
        </p:grpSpPr>
        <p:sp>
          <p:nvSpPr>
            <p:cNvPr id="30" name="Rectangle 29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37095" y="1888144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Producer Surplus</a:t>
              </a:r>
              <a:endParaRPr kumimoji="1" lang="zh-CN" altLang="en-US" dirty="0"/>
            </a:p>
          </p:txBody>
        </p:sp>
      </p:grpSp>
      <p:cxnSp>
        <p:nvCxnSpPr>
          <p:cNvPr id="32" name="Straight Connector 31"/>
          <p:cNvCxnSpPr/>
          <p:nvPr/>
        </p:nvCxnSpPr>
        <p:spPr>
          <a:xfrm flipH="1">
            <a:off x="956882" y="5372329"/>
            <a:ext cx="430589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29191" y="5190004"/>
            <a:ext cx="69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World</a:t>
            </a:r>
            <a:endParaRPr kumimoji="1" lang="zh-CN" altLang="en-US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438015" y="5372328"/>
            <a:ext cx="2960" cy="8087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65253" y="5372327"/>
            <a:ext cx="2960" cy="8087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29026" y="6181072"/>
            <a:ext cx="4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4556264" y="6181072"/>
            <a:ext cx="43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186302" y="4030069"/>
            <a:ext cx="2957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Domestic Production = Q</a:t>
            </a:r>
            <a:r>
              <a:rPr kumimoji="1" lang="en-US" altLang="zh-CN" baseline="-25000" dirty="0" smtClean="0"/>
              <a:t>S</a:t>
            </a:r>
            <a:endParaRPr kumimoji="1" lang="en-US" altLang="zh-CN" dirty="0" smtClean="0"/>
          </a:p>
          <a:p>
            <a:endParaRPr kumimoji="1" lang="en-US" altLang="zh-CN" baseline="-25000" dirty="0"/>
          </a:p>
          <a:p>
            <a:r>
              <a:rPr kumimoji="1" lang="en-US" altLang="zh-CN" dirty="0" smtClean="0"/>
              <a:t>Foreign Production = Q</a:t>
            </a:r>
            <a:r>
              <a:rPr kumimoji="1" lang="en-US" altLang="zh-CN" baseline="-25000" dirty="0" smtClean="0"/>
              <a:t>D</a:t>
            </a:r>
            <a:r>
              <a:rPr kumimoji="1" lang="en-US" altLang="zh-CN" dirty="0" smtClean="0"/>
              <a:t> – 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4006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Definitions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Imports: the goods and services that firms in one country buy from people and firms in other countries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Exports:  the goods and services that people and firms in one country sell to firms in other countries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292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Tariff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09824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CN" sz="2400" b="1" dirty="0" smtClean="0">
                <a:solidFill>
                  <a:srgbClr val="FF0000"/>
                </a:solidFill>
              </a:rPr>
              <a:t>Tariff</a:t>
            </a:r>
            <a:r>
              <a:rPr kumimoji="1" lang="en-US" altLang="zh-CN" sz="2400" dirty="0" smtClean="0"/>
              <a:t>: A </a:t>
            </a:r>
            <a:r>
              <a:rPr kumimoji="1" lang="en-US" altLang="zh-CN" sz="2400" dirty="0" smtClean="0"/>
              <a:t>tax imposed on a good when it is </a:t>
            </a:r>
            <a:r>
              <a:rPr kumimoji="1" lang="en-US" altLang="zh-CN" sz="2400" dirty="0" smtClean="0"/>
              <a:t>imported</a:t>
            </a:r>
          </a:p>
          <a:p>
            <a:endParaRPr kumimoji="1" lang="en-US" altLang="zh-CN" sz="2400" dirty="0" smtClean="0"/>
          </a:p>
          <a:p>
            <a:r>
              <a:rPr kumimoji="1" lang="en-US" altLang="zh-CN" sz="2400" dirty="0" smtClean="0"/>
              <a:t>Raises the price of imported products, thus raising </a:t>
            </a:r>
            <a:r>
              <a:rPr kumimoji="1" lang="en-US" altLang="zh-CN" sz="2400" dirty="0" err="1" smtClean="0"/>
              <a:t>P</a:t>
            </a:r>
            <a:r>
              <a:rPr kumimoji="1" lang="en-US" altLang="zh-CN" sz="2400" baseline="-25000" dirty="0" err="1" smtClean="0"/>
              <a:t>World</a:t>
            </a:r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to </a:t>
            </a:r>
            <a:r>
              <a:rPr kumimoji="1" lang="en-US" altLang="zh-CN" sz="2400" dirty="0" err="1" smtClean="0"/>
              <a:t>P</a:t>
            </a:r>
            <a:r>
              <a:rPr kumimoji="1" lang="en-US" altLang="zh-CN" sz="2400" baseline="-25000" dirty="0" err="1" smtClean="0"/>
              <a:t>world</a:t>
            </a:r>
            <a:r>
              <a:rPr kumimoji="1" lang="en-US" altLang="zh-CN" sz="2400" dirty="0" smtClean="0"/>
              <a:t> + T.</a:t>
            </a:r>
          </a:p>
          <a:p>
            <a:endParaRPr kumimoji="1" lang="en-US" altLang="zh-CN" sz="2400" dirty="0"/>
          </a:p>
          <a:p>
            <a:r>
              <a:rPr kumimoji="1" lang="en-US" altLang="zh-CN" sz="2400" dirty="0" smtClean="0"/>
              <a:t>This increases the price of foreign goods, which decreases domestic CS, but increase domestic PS.</a:t>
            </a:r>
            <a:endParaRPr kumimoji="1" lang="zh-CN" alt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029868" y="1732528"/>
            <a:ext cx="4295003" cy="4295004"/>
            <a:chOff x="2072983" y="1549936"/>
            <a:chExt cx="4295003" cy="429500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072983" y="1549936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220485" y="3697438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flipH="1">
            <a:off x="4048544" y="2218052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4721" y="5842865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77911" y="1363196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endParaRPr kumimoji="1" lang="zh-CN" alt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4029869" y="2236726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24872" y="5397702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D</a:t>
            </a:r>
            <a:endParaRPr kumimoji="1"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13981" y="205206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029870" y="3898703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>
            <a:off x="5105371" y="4952030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35508" y="6027532"/>
            <a:ext cx="4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07368" y="3714037"/>
            <a:ext cx="38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018979" y="5218789"/>
            <a:ext cx="430589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91288" y="5036464"/>
            <a:ext cx="69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World</a:t>
            </a:r>
            <a:endParaRPr kumimoji="1" lang="zh-CN" altLang="en-US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500112" y="5218788"/>
            <a:ext cx="2960" cy="8087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27350" y="5218787"/>
            <a:ext cx="2960" cy="8087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91123" y="6027532"/>
            <a:ext cx="4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7618361" y="6027532"/>
            <a:ext cx="43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4040647" y="4460578"/>
            <a:ext cx="5164651" cy="369332"/>
            <a:chOff x="4040647" y="4460578"/>
            <a:chExt cx="5164651" cy="369332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4040647" y="4642903"/>
              <a:ext cx="430589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312956" y="4460578"/>
              <a:ext cx="892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err="1" smtClean="0"/>
                <a:t>P</a:t>
              </a:r>
              <a:r>
                <a:rPr kumimoji="1" lang="en-US" altLang="zh-CN" baseline="-25000" dirty="0" err="1" smtClean="0"/>
                <a:t>world</a:t>
              </a:r>
              <a:r>
                <a:rPr kumimoji="1" lang="en-US" altLang="zh-CN" dirty="0" err="1" smtClean="0"/>
                <a:t>+T</a:t>
              </a:r>
              <a:endParaRPr kumimoji="1" lang="zh-CN" altLang="en-US" baseline="-25000" dirty="0"/>
            </a:p>
          </p:txBody>
        </p:sp>
      </p:grpSp>
      <p:cxnSp>
        <p:nvCxnSpPr>
          <p:cNvPr id="29" name="Straight Connector 28"/>
          <p:cNvCxnSpPr/>
          <p:nvPr/>
        </p:nvCxnSpPr>
        <p:spPr>
          <a:xfrm flipV="1">
            <a:off x="5253088" y="4623093"/>
            <a:ext cx="0" cy="1404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104960" y="4623093"/>
            <a:ext cx="0" cy="1404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44099" y="603791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S2</a:t>
            </a:r>
            <a:endParaRPr kumimoji="1" lang="zh-CN" alt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887630" y="6027531"/>
            <a:ext cx="51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D2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29226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559E-7 0.08454 L 3.95559E-7 -5.2189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ight Triangle 43"/>
          <p:cNvSpPr/>
          <p:nvPr/>
        </p:nvSpPr>
        <p:spPr>
          <a:xfrm>
            <a:off x="908168" y="2429683"/>
            <a:ext cx="3075092" cy="2386367"/>
          </a:xfrm>
          <a:prstGeom prst="rtTriangl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Right Triangle 44"/>
          <p:cNvSpPr/>
          <p:nvPr/>
        </p:nvSpPr>
        <p:spPr>
          <a:xfrm flipV="1">
            <a:off x="918946" y="4835859"/>
            <a:ext cx="1212441" cy="939461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Right Triangle 45"/>
          <p:cNvSpPr/>
          <p:nvPr/>
        </p:nvSpPr>
        <p:spPr>
          <a:xfrm>
            <a:off x="3984064" y="4840739"/>
            <a:ext cx="724546" cy="571007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Right Triangle 46"/>
          <p:cNvSpPr/>
          <p:nvPr/>
        </p:nvSpPr>
        <p:spPr>
          <a:xfrm flipH="1">
            <a:off x="1406842" y="4834724"/>
            <a:ext cx="724546" cy="571007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Rectangle 47"/>
          <p:cNvSpPr/>
          <p:nvPr/>
        </p:nvSpPr>
        <p:spPr>
          <a:xfrm>
            <a:off x="2131388" y="4840739"/>
            <a:ext cx="1852676" cy="564992"/>
          </a:xfrm>
          <a:prstGeom prst="rect">
            <a:avLst/>
          </a:prstGeom>
          <a:solidFill>
            <a:srgbClr val="3366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Shading With Trade Tariffs</a:t>
            </a:r>
            <a:endParaRPr kumimoji="1" lang="zh-CN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08168" y="1925485"/>
            <a:ext cx="4295003" cy="4295004"/>
            <a:chOff x="2072983" y="1549936"/>
            <a:chExt cx="4295003" cy="429500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072983" y="1549936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220485" y="3697438"/>
              <a:ext cx="0" cy="429500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flipH="1">
            <a:off x="926844" y="2411009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63021" y="6035822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6211" y="1556153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endParaRPr kumimoji="1" lang="zh-CN" alt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908169" y="2429683"/>
            <a:ext cx="4295003" cy="33456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03172" y="5590659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D</a:t>
            </a:r>
            <a:endParaRPr kumimoji="1"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92281" y="2245017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08170" y="4091660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>
            <a:off x="1983671" y="5144987"/>
            <a:ext cx="21510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13808" y="6220489"/>
            <a:ext cx="4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85668" y="3906994"/>
            <a:ext cx="38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97279" y="5411746"/>
            <a:ext cx="430589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69588" y="5229421"/>
            <a:ext cx="69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World</a:t>
            </a:r>
            <a:endParaRPr kumimoji="1" lang="zh-CN" altLang="en-US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378412" y="5411745"/>
            <a:ext cx="2960" cy="8087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705650" y="5411744"/>
            <a:ext cx="2960" cy="8087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69423" y="6220489"/>
            <a:ext cx="41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6661" y="6220489"/>
            <a:ext cx="43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918947" y="4653535"/>
            <a:ext cx="5164651" cy="369332"/>
            <a:chOff x="4040647" y="4460578"/>
            <a:chExt cx="5164651" cy="369332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4040647" y="4642903"/>
              <a:ext cx="430589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312956" y="4460578"/>
              <a:ext cx="892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err="1" smtClean="0"/>
                <a:t>P</a:t>
              </a:r>
              <a:r>
                <a:rPr kumimoji="1" lang="en-US" altLang="zh-CN" baseline="-25000" dirty="0" err="1" smtClean="0"/>
                <a:t>world</a:t>
              </a:r>
              <a:r>
                <a:rPr kumimoji="1" lang="en-US" altLang="zh-CN" dirty="0" err="1" smtClean="0"/>
                <a:t>+T</a:t>
              </a:r>
              <a:endParaRPr kumimoji="1" lang="zh-CN" altLang="en-US" baseline="-25000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V="1">
            <a:off x="2131388" y="4816050"/>
            <a:ext cx="0" cy="1404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983260" y="4816050"/>
            <a:ext cx="0" cy="1404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22399" y="623087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S2</a:t>
            </a:r>
            <a:endParaRPr kumimoji="1" lang="zh-CN" alt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765930" y="6220488"/>
            <a:ext cx="51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D2</a:t>
            </a:r>
            <a:endParaRPr kumimoji="1" lang="zh-CN" altLang="en-US" baseline="-25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6201162" y="2220123"/>
            <a:ext cx="2207745" cy="369332"/>
            <a:chOff x="7619611" y="1888144"/>
            <a:chExt cx="2207745" cy="369332"/>
          </a:xfrm>
        </p:grpSpPr>
        <p:sp>
          <p:nvSpPr>
            <p:cNvPr id="33" name="Rectangle 32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937095" y="1888144"/>
              <a:ext cx="1890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Consumer Surplus</a:t>
              </a:r>
              <a:endParaRPr kumimoji="1" lang="zh-CN" alt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01162" y="2769711"/>
            <a:ext cx="2105153" cy="369332"/>
            <a:chOff x="7619611" y="1888144"/>
            <a:chExt cx="2105153" cy="369332"/>
          </a:xfrm>
        </p:grpSpPr>
        <p:sp>
          <p:nvSpPr>
            <p:cNvPr id="36" name="Rectangle 35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37095" y="1888144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Producer Surplus</a:t>
              </a:r>
              <a:endParaRPr kumimoji="1" lang="zh-CN" alt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201162" y="3312184"/>
            <a:ext cx="1862235" cy="369332"/>
            <a:chOff x="7619611" y="1888144"/>
            <a:chExt cx="1862235" cy="369332"/>
          </a:xfrm>
        </p:grpSpPr>
        <p:sp>
          <p:nvSpPr>
            <p:cNvPr id="39" name="Rectangle 38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937095" y="1888144"/>
              <a:ext cx="1544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Tariff Revenue</a:t>
              </a:r>
              <a:endParaRPr kumimoji="1" lang="zh-CN" alt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201162" y="3881415"/>
            <a:ext cx="2082473" cy="369332"/>
            <a:chOff x="7619611" y="1888144"/>
            <a:chExt cx="2082473" cy="369332"/>
          </a:xfrm>
        </p:grpSpPr>
        <p:sp>
          <p:nvSpPr>
            <p:cNvPr id="42" name="Rectangle 41"/>
            <p:cNvSpPr/>
            <p:nvPr/>
          </p:nvSpPr>
          <p:spPr>
            <a:xfrm>
              <a:off x="7619611" y="1904741"/>
              <a:ext cx="317484" cy="33613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937095" y="1888144"/>
              <a:ext cx="1764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Deadweight Loss</a:t>
              </a:r>
              <a:endParaRPr kumimoji="1"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0801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326</Words>
  <Application>Microsoft Macintosh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Global Markets</vt:lpstr>
      <vt:lpstr>American Market without International Trade</vt:lpstr>
      <vt:lpstr>Let’s consider… </vt:lpstr>
      <vt:lpstr>American Market WITH International Trade</vt:lpstr>
      <vt:lpstr>How can CS increase to include the extra shaded area?</vt:lpstr>
      <vt:lpstr>American Market WITH International Trade</vt:lpstr>
      <vt:lpstr>Definitions</vt:lpstr>
      <vt:lpstr>Tariff</vt:lpstr>
      <vt:lpstr>Shading With Trade Tariffs</vt:lpstr>
      <vt:lpstr>Another Scenario</vt:lpstr>
      <vt:lpstr>Practice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Markets</dc:title>
  <dc:creator>William McKinney</dc:creator>
  <cp:lastModifiedBy>William McKinney</cp:lastModifiedBy>
  <cp:revision>22</cp:revision>
  <dcterms:created xsi:type="dcterms:W3CDTF">2015-11-09T15:15:26Z</dcterms:created>
  <dcterms:modified xsi:type="dcterms:W3CDTF">2015-11-12T19:32:29Z</dcterms:modified>
</cp:coreProperties>
</file>