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6" r:id="rId2"/>
    <p:sldId id="257" r:id="rId3"/>
    <p:sldId id="259" r:id="rId4"/>
    <p:sldId id="260" r:id="rId5"/>
    <p:sldId id="261" r:id="rId6"/>
    <p:sldId id="263" r:id="rId7"/>
    <p:sldId id="266" r:id="rId8"/>
    <p:sldId id="267" r:id="rId9"/>
    <p:sldId id="268" r:id="rId10"/>
    <p:sldId id="269" r:id="rId11"/>
    <p:sldId id="270" r:id="rId12"/>
    <p:sldId id="271" r:id="rId13"/>
    <p:sldId id="276" r:id="rId14"/>
    <p:sldId id="277" r:id="rId15"/>
    <p:sldId id="258" r:id="rId16"/>
    <p:sldId id="278" r:id="rId17"/>
    <p:sldId id="282" r:id="rId18"/>
    <p:sldId id="279" r:id="rId19"/>
    <p:sldId id="280" r:id="rId20"/>
    <p:sldId id="281" r:id="rId21"/>
    <p:sldId id="283" r:id="rId22"/>
    <p:sldId id="284" r:id="rId23"/>
    <p:sldId id="264" r:id="rId24"/>
    <p:sldId id="262" r:id="rId25"/>
    <p:sldId id="286" r:id="rId26"/>
    <p:sldId id="285" r:id="rId27"/>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0" d="100"/>
          <a:sy n="80"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EF949-5680-F240-A855-419592B9DCCA}" type="datetimeFigureOut">
              <a:rPr kumimoji="1" lang="zh-CN" altLang="en-US" smtClean="0"/>
              <a:t>10/22/14</a:t>
            </a:fld>
            <a:endParaRPr kumimoji="1"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zh-CN" smtClean="0"/>
              <a:t>Click to edit Master text styles</a:t>
            </a:r>
          </a:p>
          <a:p>
            <a:pPr lvl="1"/>
            <a:r>
              <a:rPr kumimoji="1" lang="en-US" altLang="zh-CN" smtClean="0"/>
              <a:t>Second level</a:t>
            </a:r>
          </a:p>
          <a:p>
            <a:pPr lvl="2"/>
            <a:r>
              <a:rPr kumimoji="1" lang="en-US" altLang="zh-CN" smtClean="0"/>
              <a:t>Third level</a:t>
            </a:r>
          </a:p>
          <a:p>
            <a:pPr lvl="3"/>
            <a:r>
              <a:rPr kumimoji="1" lang="en-US" altLang="zh-CN" smtClean="0"/>
              <a:t>Fourth level</a:t>
            </a:r>
          </a:p>
          <a:p>
            <a:pPr lvl="4"/>
            <a:r>
              <a:rPr kumimoji="1" lang="en-US" altLang="zh-CN" smtClean="0"/>
              <a:t>Fifth level</a:t>
            </a:r>
            <a:endParaRPr kumimoji="1"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CDB77-512C-354B-9F2F-B808CD1B9E1E}" type="slidenum">
              <a:rPr kumimoji="1" lang="zh-CN" altLang="en-US" smtClean="0"/>
              <a:t>‹#›</a:t>
            </a:fld>
            <a:endParaRPr kumimoji="1" lang="zh-CN" altLang="en-US"/>
          </a:p>
        </p:txBody>
      </p:sp>
    </p:spTree>
    <p:extLst>
      <p:ext uri="{BB962C8B-B14F-4D97-AF65-F5344CB8AC3E}">
        <p14:creationId xmlns:p14="http://schemas.microsoft.com/office/powerpoint/2010/main" val="38335202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5</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6</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7</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zh-CN" dirty="0" smtClean="0"/>
              <a:t>CS: 1</a:t>
            </a:r>
          </a:p>
          <a:p>
            <a:r>
              <a:rPr kumimoji="1" lang="en-US" altLang="zh-CN" dirty="0" smtClean="0"/>
              <a:t>PS: 8</a:t>
            </a:r>
          </a:p>
          <a:p>
            <a:r>
              <a:rPr kumimoji="1" lang="en-US" altLang="zh-CN" dirty="0" smtClean="0"/>
              <a:t>Tax</a:t>
            </a:r>
            <a:r>
              <a:rPr kumimoji="1" lang="en-US" altLang="zh-CN" baseline="0" dirty="0" smtClean="0"/>
              <a:t> Revenue: 2+3+5+6</a:t>
            </a:r>
          </a:p>
          <a:p>
            <a:r>
              <a:rPr kumimoji="1" lang="en-US" altLang="zh-CN" baseline="0" dirty="0" smtClean="0"/>
              <a:t>DWL: 4+7</a:t>
            </a:r>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8</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zh-CN" dirty="0" smtClean="0"/>
              <a:t>The difference between the price the</a:t>
            </a:r>
            <a:r>
              <a:rPr kumimoji="1" lang="en-US" altLang="zh-CN" baseline="0" dirty="0" smtClean="0"/>
              <a:t> consumer paid and the price received by the seller is the tax amount. Therefore, the region bounded by 2+3+5+6 represents the total tax revenue.</a:t>
            </a:r>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9</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12</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13</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zh-CN" dirty="0" smtClean="0"/>
              <a:t>CS = 1</a:t>
            </a:r>
          </a:p>
          <a:p>
            <a:r>
              <a:rPr kumimoji="1" lang="en-US" altLang="zh-CN" dirty="0" smtClean="0"/>
              <a:t>PS = 8</a:t>
            </a:r>
          </a:p>
          <a:p>
            <a:r>
              <a:rPr kumimoji="1" lang="en-US" altLang="zh-CN" dirty="0" smtClean="0"/>
              <a:t>DWL = 4+7</a:t>
            </a:r>
          </a:p>
          <a:p>
            <a:r>
              <a:rPr kumimoji="1" lang="en-US" altLang="zh-CN" dirty="0" smtClean="0"/>
              <a:t>Tax</a:t>
            </a:r>
            <a:r>
              <a:rPr kumimoji="1" lang="en-US" altLang="zh-CN" baseline="0" dirty="0" smtClean="0"/>
              <a:t> Revenue = 2+3+5+6</a:t>
            </a:r>
            <a:endParaRPr kumimoji="1" lang="zh-CN" altLang="en-US" dirty="0"/>
          </a:p>
        </p:txBody>
      </p:sp>
      <p:sp>
        <p:nvSpPr>
          <p:cNvPr id="4" name="Slide Number Placeholder 3"/>
          <p:cNvSpPr>
            <a:spLocks noGrp="1"/>
          </p:cNvSpPr>
          <p:nvPr>
            <p:ph type="sldNum" sz="quarter" idx="10"/>
          </p:nvPr>
        </p:nvSpPr>
        <p:spPr/>
        <p:txBody>
          <a:bodyPr/>
          <a:lstStyle/>
          <a:p>
            <a:fld id="{1BDCDB77-512C-354B-9F2F-B808CD1B9E1E}" type="slidenum">
              <a:rPr kumimoji="1" lang="zh-CN" altLang="en-US" smtClean="0"/>
              <a:t>14</a:t>
            </a:fld>
            <a:endParaRPr kumimoji="1" lang="zh-CN" altLang="en-US"/>
          </a:p>
        </p:txBody>
      </p:sp>
    </p:spTree>
    <p:extLst>
      <p:ext uri="{BB962C8B-B14F-4D97-AF65-F5344CB8AC3E}">
        <p14:creationId xmlns:p14="http://schemas.microsoft.com/office/powerpoint/2010/main" val="4106394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ltLang="zh-CN"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kumimoji="1" lang="zh-CN" alt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2599E3BB-00E6-D946-B90A-E4157D7164A1}" type="slidenum">
              <a:rPr kumimoji="1" lang="zh-CN" altLang="en-US" smtClean="0"/>
              <a:t>‹#›</a:t>
            </a:fld>
            <a:endParaRPr kumimoji="1"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3" name="Date Placeholder 2"/>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ltLang="zh-CN"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ltLang="zh-CN"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ltLang="zh-CN"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ltLang="zh-CN"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ltLang="zh-CN"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ltLang="zh-CN"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ltLang="zh-CN"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ltLang="zh-CN"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ltLang="zh-CN"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ltLang="zh-CN"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ltLang="zh-CN"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4" name="Date Placeholder 3"/>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4" name="Date Placeholder 3"/>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ltLang="zh-CN"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4" name="Date Placeholder 3"/>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ltLang="zh-CN"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ltLang="zh-CN"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kumimoji="1" lang="zh-CN" alt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2599E3BB-00E6-D946-B90A-E4157D7164A1}" type="slidenum">
              <a:rPr kumimoji="1" lang="zh-CN" altLang="en-US" smtClean="0"/>
              <a:t>‹#›</a:t>
            </a:fld>
            <a:endParaRPr kumimoji="1"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ltLang="zh-CN"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ltLang="zh-CN" smtClean="0"/>
              <a:t>Click to edit Master text styles</a:t>
            </a:r>
          </a:p>
        </p:txBody>
      </p:sp>
      <p:sp>
        <p:nvSpPr>
          <p:cNvPr id="4" name="Date Placeholder 3"/>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ltLang="zh-CN"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ltLang="zh-CN"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ltLang="zh-CN"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ltLang="zh-CN"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7" name="Date Placeholder 6"/>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5" name="Date Placeholder 4"/>
          <p:cNvSpPr>
            <a:spLocks noGrp="1"/>
          </p:cNvSpPr>
          <p:nvPr>
            <p:ph type="dt" sz="half" idx="10"/>
          </p:nvPr>
        </p:nvSpPr>
        <p:spPr/>
        <p:txBody>
          <a:bodyPr/>
          <a:lstStyle/>
          <a:p>
            <a:fld id="{71E7F99D-C89E-0249-B169-63DDE7B98DDA}" type="datetimeFigureOut">
              <a:rPr kumimoji="1" lang="zh-CN" altLang="en-US" smtClean="0"/>
              <a:t>10/21/14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2599E3BB-00E6-D946-B90A-E4157D7164A1}" type="slidenum">
              <a:rPr kumimoji="1" lang="zh-CN" altLang="en-US" smtClean="0"/>
              <a:t>‹#›</a:t>
            </a:fld>
            <a:endParaRPr kumimoji="1" lang="zh-CN" alt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ltLang="zh-CN"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71E7F99D-C89E-0249-B169-63DDE7B98DDA}" type="datetimeFigureOut">
              <a:rPr kumimoji="1" lang="zh-CN" altLang="en-US" smtClean="0"/>
              <a:t>10/21/14</a:t>
            </a:fld>
            <a:endParaRPr kumimoji="1" lang="zh-CN" alt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kumimoji="1" lang="zh-CN" alt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2599E3BB-00E6-D946-B90A-E4157D7164A1}"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kumimoji="1" lang="en-US" altLang="zh-CN" dirty="0" smtClean="0"/>
              <a:t>Taxes</a:t>
            </a:r>
            <a:endParaRPr kumimoji="1" lang="zh-CN" altLang="en-US" dirty="0"/>
          </a:p>
        </p:txBody>
      </p:sp>
      <p:sp>
        <p:nvSpPr>
          <p:cNvPr id="3" name="Subtitle 2"/>
          <p:cNvSpPr>
            <a:spLocks noGrp="1"/>
          </p:cNvSpPr>
          <p:nvPr>
            <p:ph type="subTitle" idx="1"/>
          </p:nvPr>
        </p:nvSpPr>
        <p:spPr/>
        <p:txBody>
          <a:bodyPr/>
          <a:lstStyle/>
          <a:p>
            <a:r>
              <a:rPr kumimoji="1" lang="en-US" altLang="zh-CN" dirty="0" smtClean="0"/>
              <a:t>Chapter 8</a:t>
            </a:r>
            <a:endParaRPr kumimoji="1" lang="zh-CN" altLang="en-US" dirty="0"/>
          </a:p>
        </p:txBody>
      </p:sp>
      <p:pic>
        <p:nvPicPr>
          <p:cNvPr id="4" name="Picture 3"/>
          <p:cNvPicPr>
            <a:picLocks noChangeAspect="1"/>
          </p:cNvPicPr>
          <p:nvPr/>
        </p:nvPicPr>
        <p:blipFill>
          <a:blip r:embed="rId2"/>
          <a:stretch>
            <a:fillRect/>
          </a:stretch>
        </p:blipFill>
        <p:spPr>
          <a:xfrm>
            <a:off x="4687994" y="393699"/>
            <a:ext cx="3998806" cy="4035425"/>
          </a:xfrm>
          <a:prstGeom prst="rect">
            <a:avLst/>
          </a:prstGeom>
        </p:spPr>
      </p:pic>
    </p:spTree>
    <p:extLst>
      <p:ext uri="{BB962C8B-B14F-4D97-AF65-F5344CB8AC3E}">
        <p14:creationId xmlns:p14="http://schemas.microsoft.com/office/powerpoint/2010/main" val="17030289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Tax Revenue</a:t>
            </a:r>
            <a:endParaRPr kumimoji="1" lang="zh-CN" altLang="en-US" dirty="0"/>
          </a:p>
        </p:txBody>
      </p:sp>
      <p:sp>
        <p:nvSpPr>
          <p:cNvPr id="3" name="Content Placeholder 2"/>
          <p:cNvSpPr>
            <a:spLocks noGrp="1"/>
          </p:cNvSpPr>
          <p:nvPr>
            <p:ph idx="1"/>
          </p:nvPr>
        </p:nvSpPr>
        <p:spPr/>
        <p:txBody>
          <a:bodyPr>
            <a:normAutofit fontScale="85000" lnSpcReduction="10000"/>
          </a:bodyPr>
          <a:lstStyle/>
          <a:p>
            <a:r>
              <a:rPr kumimoji="1" lang="en-US" altLang="zh-CN" dirty="0" smtClean="0"/>
              <a:t>The government greatly benefits from taxes!</a:t>
            </a:r>
          </a:p>
          <a:p>
            <a:r>
              <a:rPr kumimoji="1" lang="en-US" altLang="zh-CN" dirty="0" smtClean="0"/>
              <a:t>Per-Unit Tax: the amount of tax paid per unit of the good</a:t>
            </a:r>
          </a:p>
          <a:p>
            <a:r>
              <a:rPr kumimoji="1" lang="en-US" altLang="zh-CN" dirty="0" smtClean="0"/>
              <a:t>Total Tax Revenue = Per-Unit Tax × Quantity Sold</a:t>
            </a:r>
          </a:p>
          <a:p>
            <a:r>
              <a:rPr kumimoji="1" lang="en-US" altLang="zh-CN" dirty="0" smtClean="0"/>
              <a:t>EX. Cigarettes have a $2.75 tax per pack. If 100 packs are sold a day at the local corner store, the government will have earned</a:t>
            </a:r>
          </a:p>
          <a:p>
            <a:pPr marL="450850" lvl="1" indent="0">
              <a:buNone/>
            </a:pPr>
            <a:endParaRPr kumimoji="1" lang="en-US" altLang="zh-CN" dirty="0"/>
          </a:p>
          <a:p>
            <a:pPr marL="1474788" lvl="4" indent="0">
              <a:buNone/>
            </a:pPr>
            <a:r>
              <a:rPr kumimoji="1" lang="en-US" altLang="zh-CN" dirty="0" smtClean="0"/>
              <a:t>Tax Revenue = $2.75 × 100 = $275</a:t>
            </a:r>
          </a:p>
          <a:p>
            <a:pPr marL="450850" lvl="1" indent="0">
              <a:buNone/>
            </a:pPr>
            <a:endParaRPr kumimoji="1" lang="en-US" altLang="zh-CN" dirty="0"/>
          </a:p>
          <a:p>
            <a:r>
              <a:rPr kumimoji="1" lang="en-US" altLang="zh-CN" dirty="0" smtClean="0"/>
              <a:t>This is represented by the shaded region on the previous slide</a:t>
            </a:r>
            <a:endParaRPr kumimoji="1" lang="en-US" altLang="zh-CN" dirty="0"/>
          </a:p>
        </p:txBody>
      </p:sp>
    </p:spTree>
    <p:extLst>
      <p:ext uri="{BB962C8B-B14F-4D97-AF65-F5344CB8AC3E}">
        <p14:creationId xmlns:p14="http://schemas.microsoft.com/office/powerpoint/2010/main" val="37324712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altLang="zh-CN" dirty="0" smtClean="0"/>
              <a:t>Excise Tax</a:t>
            </a:r>
            <a:endParaRPr kumimoji="1" lang="zh-CN" altLang="en-US" dirty="0"/>
          </a:p>
        </p:txBody>
      </p:sp>
      <p:sp>
        <p:nvSpPr>
          <p:cNvPr id="27" name="Content Placeholder 26"/>
          <p:cNvSpPr>
            <a:spLocks noGrp="1"/>
          </p:cNvSpPr>
          <p:nvPr>
            <p:ph sz="half" idx="1"/>
          </p:nvPr>
        </p:nvSpPr>
        <p:spPr>
          <a:xfrm>
            <a:off x="914400" y="1735138"/>
            <a:ext cx="7315200" cy="900112"/>
          </a:xfrm>
        </p:spPr>
        <p:txBody>
          <a:bodyPr>
            <a:normAutofit fontScale="92500" lnSpcReduction="20000"/>
          </a:bodyPr>
          <a:lstStyle/>
          <a:p>
            <a:r>
              <a:rPr kumimoji="1" lang="en-US" altLang="zh-CN" dirty="0" smtClean="0"/>
              <a:t>An excise tax is like a decrease in supply since the advertised price is higher, which makes it appear as though the cost to produce is higher.</a:t>
            </a:r>
            <a:endParaRPr kumimoji="1" lang="zh-CN" altLang="en-US" dirty="0"/>
          </a:p>
        </p:txBody>
      </p:sp>
      <p:grpSp>
        <p:nvGrpSpPr>
          <p:cNvPr id="29" name="Group 28"/>
          <p:cNvGrpSpPr/>
          <p:nvPr/>
        </p:nvGrpSpPr>
        <p:grpSpPr>
          <a:xfrm>
            <a:off x="2218190" y="2540000"/>
            <a:ext cx="4639809" cy="4340863"/>
            <a:chOff x="2218190" y="2222500"/>
            <a:chExt cx="4639809" cy="4340863"/>
          </a:xfrm>
        </p:grpSpPr>
        <p:grpSp>
          <p:nvGrpSpPr>
            <p:cNvPr id="10" name="Group 9"/>
            <p:cNvGrpSpPr/>
            <p:nvPr/>
          </p:nvGrpSpPr>
          <p:grpSpPr>
            <a:xfrm>
              <a:off x="2656148" y="2609186"/>
              <a:ext cx="3797827" cy="3557511"/>
              <a:chOff x="1763688" y="2204864"/>
              <a:chExt cx="3024336" cy="3024336"/>
            </a:xfrm>
          </p:grpSpPr>
          <p:cxnSp>
            <p:nvCxnSpPr>
              <p:cNvPr id="22" name="Straight Connector 21"/>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 name="Group 10"/>
            <p:cNvGrpSpPr/>
            <p:nvPr/>
          </p:nvGrpSpPr>
          <p:grpSpPr>
            <a:xfrm>
              <a:off x="2218190" y="2222500"/>
              <a:ext cx="4639809" cy="4340863"/>
              <a:chOff x="2453528" y="1916832"/>
              <a:chExt cx="4134696" cy="4041740"/>
            </a:xfrm>
          </p:grpSpPr>
          <p:cxnSp>
            <p:nvCxnSpPr>
              <p:cNvPr id="13" name="Straight Connector 12"/>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 name="TextBox 14"/>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6" name="TextBox 15"/>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7" name="TextBox 16"/>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8" name="TextBox 17"/>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9" name="Rectangle 18"/>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20" name="TextBox 19"/>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21" name="TextBox 20"/>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cxnSp>
        <p:nvCxnSpPr>
          <p:cNvPr id="32" name="Straight Arrow Connector 31"/>
          <p:cNvCxnSpPr/>
          <p:nvPr/>
        </p:nvCxnSpPr>
        <p:spPr>
          <a:xfrm flipH="1" flipV="1">
            <a:off x="4505772" y="3817365"/>
            <a:ext cx="444500" cy="3407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a:off x="2778125" y="2567334"/>
            <a:ext cx="3068677" cy="2766667"/>
            <a:chOff x="2778125" y="2662584"/>
            <a:chExt cx="3068677" cy="2766667"/>
          </a:xfrm>
        </p:grpSpPr>
        <p:cxnSp>
          <p:nvCxnSpPr>
            <p:cNvPr id="3" name="Straight Connector 2"/>
            <p:cNvCxnSpPr/>
            <p:nvPr/>
          </p:nvCxnSpPr>
          <p:spPr>
            <a:xfrm flipV="1">
              <a:off x="2778125" y="3019898"/>
              <a:ext cx="2558380" cy="240935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5290239" y="2662584"/>
              <a:ext cx="556563" cy="369332"/>
            </a:xfrm>
            <a:prstGeom prst="rect">
              <a:avLst/>
            </a:prstGeom>
            <a:noFill/>
          </p:spPr>
          <p:txBody>
            <a:bodyPr wrap="none" rtlCol="0">
              <a:spAutoFit/>
            </a:bodyPr>
            <a:lstStyle/>
            <a:p>
              <a:r>
                <a:rPr kumimoji="1" lang="en-US" altLang="zh-CN" dirty="0" smtClean="0">
                  <a:solidFill>
                    <a:srgbClr val="860908"/>
                  </a:solidFill>
                </a:rPr>
                <a:t>S+T</a:t>
              </a:r>
              <a:endParaRPr kumimoji="1" lang="zh-CN" altLang="en-US" dirty="0">
                <a:solidFill>
                  <a:srgbClr val="860908"/>
                </a:solidFill>
              </a:endParaRPr>
            </a:p>
          </p:txBody>
        </p:sp>
      </p:grpSp>
    </p:spTree>
    <p:extLst>
      <p:ext uri="{BB962C8B-B14F-4D97-AF65-F5344CB8AC3E}">
        <p14:creationId xmlns:p14="http://schemas.microsoft.com/office/powerpoint/2010/main" val="1945044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4000" dirty="0" smtClean="0"/>
              <a:t>Does anyone benefit from an excise tax?</a:t>
            </a:r>
            <a:endParaRPr kumimoji="1" lang="zh-CN" altLang="en-US" sz="4000" dirty="0"/>
          </a:p>
        </p:txBody>
      </p:sp>
      <p:grpSp>
        <p:nvGrpSpPr>
          <p:cNvPr id="2" name="Group 1"/>
          <p:cNvGrpSpPr/>
          <p:nvPr/>
        </p:nvGrpSpPr>
        <p:grpSpPr>
          <a:xfrm>
            <a:off x="2218190" y="2047875"/>
            <a:ext cx="4639809" cy="4340863"/>
            <a:chOff x="2218190" y="2635250"/>
            <a:chExt cx="4639809" cy="4340863"/>
          </a:xfrm>
        </p:grpSpPr>
        <p:grpSp>
          <p:nvGrpSpPr>
            <p:cNvPr id="24" name="Group 23"/>
            <p:cNvGrpSpPr/>
            <p:nvPr/>
          </p:nvGrpSpPr>
          <p:grpSpPr>
            <a:xfrm>
              <a:off x="2218190" y="2635250"/>
              <a:ext cx="4639809" cy="4340863"/>
              <a:chOff x="2218190" y="2222500"/>
              <a:chExt cx="4639809" cy="4340863"/>
            </a:xfrm>
          </p:grpSpPr>
          <p:grpSp>
            <p:nvGrpSpPr>
              <p:cNvPr id="25" name="Group 24"/>
              <p:cNvGrpSpPr/>
              <p:nvPr/>
            </p:nvGrpSpPr>
            <p:grpSpPr>
              <a:xfrm>
                <a:off x="2656148" y="2609186"/>
                <a:ext cx="3797827" cy="3557511"/>
                <a:chOff x="1763688" y="2204864"/>
                <a:chExt cx="3024336" cy="3024336"/>
              </a:xfrm>
            </p:grpSpPr>
            <p:cxnSp>
              <p:nvCxnSpPr>
                <p:cNvPr id="36" name="Straight Connector 35"/>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6" name="Group 25"/>
              <p:cNvGrpSpPr/>
              <p:nvPr/>
            </p:nvGrpSpPr>
            <p:grpSpPr>
              <a:xfrm>
                <a:off x="2218190" y="2222500"/>
                <a:ext cx="4639809" cy="4340863"/>
                <a:chOff x="2453528" y="1916832"/>
                <a:chExt cx="4134696" cy="4041740"/>
              </a:xfrm>
            </p:grpSpPr>
            <p:cxnSp>
              <p:nvCxnSpPr>
                <p:cNvPr id="27" name="Straight Connector 26"/>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Connector 27"/>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9" name="TextBox 28"/>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30" name="TextBox 29"/>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31" name="TextBox 30"/>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32" name="TextBox 31"/>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33" name="Rectangle 32"/>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34" name="TextBox 33"/>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35" name="TextBox 34"/>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39" name="Group 38"/>
            <p:cNvGrpSpPr/>
            <p:nvPr/>
          </p:nvGrpSpPr>
          <p:grpSpPr>
            <a:xfrm>
              <a:off x="2778125" y="2662584"/>
              <a:ext cx="3068677" cy="2766667"/>
              <a:chOff x="2778125" y="2662584"/>
              <a:chExt cx="3068677" cy="2766667"/>
            </a:xfrm>
          </p:grpSpPr>
          <p:cxnSp>
            <p:nvCxnSpPr>
              <p:cNvPr id="40" name="Straight Connector 39"/>
              <p:cNvCxnSpPr/>
              <p:nvPr/>
            </p:nvCxnSpPr>
            <p:spPr>
              <a:xfrm flipV="1">
                <a:off x="2778125" y="3019898"/>
                <a:ext cx="2558380" cy="2409353"/>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290239" y="2662584"/>
                <a:ext cx="556563" cy="369332"/>
              </a:xfrm>
              <a:prstGeom prst="rect">
                <a:avLst/>
              </a:prstGeom>
              <a:noFill/>
            </p:spPr>
            <p:txBody>
              <a:bodyPr wrap="none" rtlCol="0">
                <a:spAutoFit/>
              </a:bodyPr>
              <a:lstStyle/>
              <a:p>
                <a:r>
                  <a:rPr kumimoji="1" lang="en-US" altLang="zh-CN" dirty="0" smtClean="0">
                    <a:solidFill>
                      <a:srgbClr val="860908"/>
                    </a:solidFill>
                  </a:rPr>
                  <a:t>S+T</a:t>
                </a:r>
                <a:endParaRPr kumimoji="1" lang="zh-CN" altLang="en-US" dirty="0">
                  <a:solidFill>
                    <a:srgbClr val="860908"/>
                  </a:solidFill>
                </a:endParaRPr>
              </a:p>
            </p:txBody>
          </p:sp>
        </p:grpSp>
      </p:grpSp>
    </p:spTree>
    <p:extLst>
      <p:ext uri="{BB962C8B-B14F-4D97-AF65-F5344CB8AC3E}">
        <p14:creationId xmlns:p14="http://schemas.microsoft.com/office/powerpoint/2010/main" val="10937121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3600" dirty="0" smtClean="0"/>
              <a:t>To find out, shade the consumer surplus, producer surplus, deadweight loss, and tax revenue</a:t>
            </a:r>
            <a:endParaRPr kumimoji="1" lang="zh-CN" altLang="en-US" sz="3600" dirty="0"/>
          </a:p>
        </p:txBody>
      </p:sp>
      <p:grpSp>
        <p:nvGrpSpPr>
          <p:cNvPr id="2" name="Group 1"/>
          <p:cNvGrpSpPr/>
          <p:nvPr/>
        </p:nvGrpSpPr>
        <p:grpSpPr>
          <a:xfrm>
            <a:off x="2218190" y="2047875"/>
            <a:ext cx="4639809" cy="4340863"/>
            <a:chOff x="2218190" y="2635250"/>
            <a:chExt cx="4639809" cy="4340863"/>
          </a:xfrm>
        </p:grpSpPr>
        <p:grpSp>
          <p:nvGrpSpPr>
            <p:cNvPr id="24" name="Group 23"/>
            <p:cNvGrpSpPr/>
            <p:nvPr/>
          </p:nvGrpSpPr>
          <p:grpSpPr>
            <a:xfrm>
              <a:off x="2218190" y="2635250"/>
              <a:ext cx="4639809" cy="4340863"/>
              <a:chOff x="2218190" y="2222500"/>
              <a:chExt cx="4639809" cy="4340863"/>
            </a:xfrm>
          </p:grpSpPr>
          <p:grpSp>
            <p:nvGrpSpPr>
              <p:cNvPr id="25" name="Group 24"/>
              <p:cNvGrpSpPr/>
              <p:nvPr/>
            </p:nvGrpSpPr>
            <p:grpSpPr>
              <a:xfrm>
                <a:off x="2656148" y="2609186"/>
                <a:ext cx="3797827" cy="3557511"/>
                <a:chOff x="1763688" y="2204864"/>
                <a:chExt cx="3024336" cy="3024336"/>
              </a:xfrm>
            </p:grpSpPr>
            <p:cxnSp>
              <p:nvCxnSpPr>
                <p:cNvPr id="36" name="Straight Connector 35"/>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6" name="Group 25"/>
              <p:cNvGrpSpPr/>
              <p:nvPr/>
            </p:nvGrpSpPr>
            <p:grpSpPr>
              <a:xfrm>
                <a:off x="2218190" y="2222500"/>
                <a:ext cx="4639809" cy="4340863"/>
                <a:chOff x="2453528" y="1916832"/>
                <a:chExt cx="4134696" cy="4041740"/>
              </a:xfrm>
            </p:grpSpPr>
            <p:cxnSp>
              <p:nvCxnSpPr>
                <p:cNvPr id="27" name="Straight Connector 26"/>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Connector 27"/>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9" name="TextBox 28"/>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30" name="TextBox 29"/>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31" name="TextBox 30"/>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32" name="TextBox 31"/>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33" name="Rectangle 32"/>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34" name="TextBox 33"/>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35" name="TextBox 34"/>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39" name="Group 38"/>
            <p:cNvGrpSpPr/>
            <p:nvPr/>
          </p:nvGrpSpPr>
          <p:grpSpPr>
            <a:xfrm>
              <a:off x="2778125" y="2662584"/>
              <a:ext cx="3068677" cy="2766667"/>
              <a:chOff x="2778125" y="2662584"/>
              <a:chExt cx="3068677" cy="2766667"/>
            </a:xfrm>
          </p:grpSpPr>
          <p:cxnSp>
            <p:nvCxnSpPr>
              <p:cNvPr id="40" name="Straight Connector 39"/>
              <p:cNvCxnSpPr/>
              <p:nvPr/>
            </p:nvCxnSpPr>
            <p:spPr>
              <a:xfrm flipV="1">
                <a:off x="2778125" y="3019898"/>
                <a:ext cx="2558380" cy="2409353"/>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290239" y="2662584"/>
                <a:ext cx="556563" cy="369332"/>
              </a:xfrm>
              <a:prstGeom prst="rect">
                <a:avLst/>
              </a:prstGeom>
              <a:noFill/>
            </p:spPr>
            <p:txBody>
              <a:bodyPr wrap="none" rtlCol="0">
                <a:spAutoFit/>
              </a:bodyPr>
              <a:lstStyle/>
              <a:p>
                <a:r>
                  <a:rPr kumimoji="1" lang="en-US" altLang="zh-CN" dirty="0" smtClean="0">
                    <a:solidFill>
                      <a:srgbClr val="860908"/>
                    </a:solidFill>
                  </a:rPr>
                  <a:t>S+T</a:t>
                </a:r>
                <a:endParaRPr kumimoji="1" lang="zh-CN" altLang="en-US" dirty="0">
                  <a:solidFill>
                    <a:srgbClr val="860908"/>
                  </a:solidFill>
                </a:endParaRPr>
              </a:p>
            </p:txBody>
          </p:sp>
        </p:grpSp>
      </p:grpSp>
    </p:spTree>
    <p:extLst>
      <p:ext uri="{BB962C8B-B14F-4D97-AF65-F5344CB8AC3E}">
        <p14:creationId xmlns:p14="http://schemas.microsoft.com/office/powerpoint/2010/main" val="31455696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3600" dirty="0" smtClean="0"/>
              <a:t>To find out, shade the consumer surplus, producer surplus, deadweight loss, and tax revenue</a:t>
            </a:r>
            <a:endParaRPr kumimoji="1" lang="zh-CN" altLang="en-US" sz="3600" dirty="0"/>
          </a:p>
        </p:txBody>
      </p:sp>
      <p:grpSp>
        <p:nvGrpSpPr>
          <p:cNvPr id="2" name="Group 1"/>
          <p:cNvGrpSpPr/>
          <p:nvPr/>
        </p:nvGrpSpPr>
        <p:grpSpPr>
          <a:xfrm>
            <a:off x="2218190" y="2047875"/>
            <a:ext cx="4639809" cy="4340863"/>
            <a:chOff x="2218190" y="2635250"/>
            <a:chExt cx="4639809" cy="4340863"/>
          </a:xfrm>
        </p:grpSpPr>
        <p:grpSp>
          <p:nvGrpSpPr>
            <p:cNvPr id="24" name="Group 23"/>
            <p:cNvGrpSpPr/>
            <p:nvPr/>
          </p:nvGrpSpPr>
          <p:grpSpPr>
            <a:xfrm>
              <a:off x="2218190" y="2635250"/>
              <a:ext cx="4639809" cy="4340863"/>
              <a:chOff x="2218190" y="2222500"/>
              <a:chExt cx="4639809" cy="4340863"/>
            </a:xfrm>
          </p:grpSpPr>
          <p:grpSp>
            <p:nvGrpSpPr>
              <p:cNvPr id="25" name="Group 24"/>
              <p:cNvGrpSpPr/>
              <p:nvPr/>
            </p:nvGrpSpPr>
            <p:grpSpPr>
              <a:xfrm>
                <a:off x="2656148" y="2609186"/>
                <a:ext cx="3797827" cy="3557511"/>
                <a:chOff x="1763688" y="2204864"/>
                <a:chExt cx="3024336" cy="3024336"/>
              </a:xfrm>
            </p:grpSpPr>
            <p:cxnSp>
              <p:nvCxnSpPr>
                <p:cNvPr id="36" name="Straight Connector 35"/>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6" name="Group 25"/>
              <p:cNvGrpSpPr/>
              <p:nvPr/>
            </p:nvGrpSpPr>
            <p:grpSpPr>
              <a:xfrm>
                <a:off x="2218190" y="2222500"/>
                <a:ext cx="4639809" cy="4340863"/>
                <a:chOff x="2453528" y="1916832"/>
                <a:chExt cx="4134696" cy="4041740"/>
              </a:xfrm>
            </p:grpSpPr>
            <p:cxnSp>
              <p:nvCxnSpPr>
                <p:cNvPr id="27" name="Straight Connector 26"/>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Connector 27"/>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9" name="TextBox 28"/>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30" name="TextBox 29"/>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31" name="TextBox 30"/>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32" name="TextBox 31"/>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33" name="Rectangle 32"/>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34" name="TextBox 33"/>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35" name="TextBox 34"/>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39" name="Group 38"/>
            <p:cNvGrpSpPr/>
            <p:nvPr/>
          </p:nvGrpSpPr>
          <p:grpSpPr>
            <a:xfrm>
              <a:off x="2743057" y="2662584"/>
              <a:ext cx="3103745" cy="2919582"/>
              <a:chOff x="2743057" y="2662584"/>
              <a:chExt cx="3103745" cy="2919582"/>
            </a:xfrm>
          </p:grpSpPr>
          <p:cxnSp>
            <p:nvCxnSpPr>
              <p:cNvPr id="40" name="Straight Connector 39"/>
              <p:cNvCxnSpPr/>
              <p:nvPr/>
            </p:nvCxnSpPr>
            <p:spPr>
              <a:xfrm flipV="1">
                <a:off x="2743057" y="3019899"/>
                <a:ext cx="2672823" cy="2562267"/>
              </a:xfrm>
              <a:prstGeom prst="line">
                <a:avLst/>
              </a:prstGeom>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290239" y="2662584"/>
                <a:ext cx="556563" cy="369332"/>
              </a:xfrm>
              <a:prstGeom prst="rect">
                <a:avLst/>
              </a:prstGeom>
              <a:noFill/>
            </p:spPr>
            <p:txBody>
              <a:bodyPr wrap="none" rtlCol="0">
                <a:spAutoFit/>
              </a:bodyPr>
              <a:lstStyle/>
              <a:p>
                <a:r>
                  <a:rPr kumimoji="1" lang="en-US" altLang="zh-CN" dirty="0" smtClean="0">
                    <a:solidFill>
                      <a:srgbClr val="860908"/>
                    </a:solidFill>
                  </a:rPr>
                  <a:t>S+T</a:t>
                </a:r>
                <a:endParaRPr kumimoji="1" lang="zh-CN" altLang="en-US" dirty="0">
                  <a:solidFill>
                    <a:srgbClr val="860908"/>
                  </a:solidFill>
                </a:endParaRPr>
              </a:p>
            </p:txBody>
          </p:sp>
        </p:grpSp>
      </p:grpSp>
      <p:cxnSp>
        <p:nvCxnSpPr>
          <p:cNvPr id="21" name="Straight Connector 20"/>
          <p:cNvCxnSpPr/>
          <p:nvPr/>
        </p:nvCxnSpPr>
        <p:spPr>
          <a:xfrm>
            <a:off x="3952875" y="3733756"/>
            <a:ext cx="0" cy="224244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3286809" y="4232275"/>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661338" y="6035281"/>
            <a:ext cx="456074" cy="369332"/>
          </a:xfrm>
          <a:prstGeom prst="rect">
            <a:avLst/>
          </a:prstGeom>
          <a:noFill/>
        </p:spPr>
        <p:txBody>
          <a:bodyPr wrap="none" rtlCol="0">
            <a:spAutoFit/>
          </a:bodyPr>
          <a:lstStyle/>
          <a:p>
            <a:r>
              <a:rPr kumimoji="1" lang="en-US" altLang="zh-CN" dirty="0" smtClean="0"/>
              <a:t>Q</a:t>
            </a:r>
            <a:r>
              <a:rPr kumimoji="1" lang="en-US" altLang="zh-CN" baseline="-25000" dirty="0" smtClean="0"/>
              <a:t>T</a:t>
            </a:r>
            <a:endParaRPr kumimoji="1" lang="zh-CN" altLang="en-US" baseline="-25000" dirty="0"/>
          </a:p>
        </p:txBody>
      </p:sp>
      <p:sp>
        <p:nvSpPr>
          <p:cNvPr id="38" name="TextBox 37"/>
          <p:cNvSpPr txBox="1"/>
          <p:nvPr/>
        </p:nvSpPr>
        <p:spPr>
          <a:xfrm>
            <a:off x="2247136" y="4625459"/>
            <a:ext cx="383939" cy="369332"/>
          </a:xfrm>
          <a:prstGeom prst="rect">
            <a:avLst/>
          </a:prstGeom>
          <a:noFill/>
        </p:spPr>
        <p:txBody>
          <a:bodyPr wrap="none" rtlCol="0">
            <a:spAutoFit/>
          </a:bodyPr>
          <a:lstStyle/>
          <a:p>
            <a:r>
              <a:rPr kumimoji="1" lang="en-US" altLang="zh-CN" dirty="0" smtClean="0"/>
              <a:t>P</a:t>
            </a:r>
            <a:r>
              <a:rPr kumimoji="1" lang="en-US" altLang="zh-CN" baseline="-25000" dirty="0" smtClean="0"/>
              <a:t>S</a:t>
            </a:r>
            <a:endParaRPr kumimoji="1" lang="zh-CN" altLang="en-US" baseline="-25000" dirty="0"/>
          </a:p>
        </p:txBody>
      </p:sp>
      <p:cxnSp>
        <p:nvCxnSpPr>
          <p:cNvPr id="42" name="Straight Connector 41"/>
          <p:cNvCxnSpPr/>
          <p:nvPr/>
        </p:nvCxnSpPr>
        <p:spPr>
          <a:xfrm rot="5400000">
            <a:off x="3286809" y="3150720"/>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2242623" y="3596715"/>
            <a:ext cx="421059" cy="369332"/>
          </a:xfrm>
          <a:prstGeom prst="rect">
            <a:avLst/>
          </a:prstGeom>
          <a:noFill/>
        </p:spPr>
        <p:txBody>
          <a:bodyPr wrap="none" rtlCol="0">
            <a:spAutoFit/>
          </a:bodyPr>
          <a:lstStyle/>
          <a:p>
            <a:r>
              <a:rPr kumimoji="1" lang="en-US" altLang="zh-CN" dirty="0" smtClean="0"/>
              <a:t>P</a:t>
            </a:r>
            <a:r>
              <a:rPr kumimoji="1" lang="en-US" altLang="zh-CN" baseline="-25000" dirty="0"/>
              <a:t>D</a:t>
            </a:r>
            <a:endParaRPr kumimoji="1" lang="zh-CN" altLang="en-US" baseline="-25000" dirty="0"/>
          </a:p>
        </p:txBody>
      </p:sp>
      <p:sp>
        <p:nvSpPr>
          <p:cNvPr id="44" name="TextBox 43"/>
          <p:cNvSpPr txBox="1"/>
          <p:nvPr/>
        </p:nvSpPr>
        <p:spPr>
          <a:xfrm>
            <a:off x="3003664" y="3227383"/>
            <a:ext cx="300082" cy="369332"/>
          </a:xfrm>
          <a:prstGeom prst="rect">
            <a:avLst/>
          </a:prstGeom>
          <a:noFill/>
        </p:spPr>
        <p:txBody>
          <a:bodyPr wrap="none" rtlCol="0">
            <a:spAutoFit/>
          </a:bodyPr>
          <a:lstStyle/>
          <a:p>
            <a:r>
              <a:rPr kumimoji="1" lang="en-US" altLang="zh-CN" dirty="0" smtClean="0"/>
              <a:t>1</a:t>
            </a:r>
            <a:endParaRPr kumimoji="1" lang="zh-CN" altLang="en-US" dirty="0"/>
          </a:p>
        </p:txBody>
      </p:sp>
      <p:sp>
        <p:nvSpPr>
          <p:cNvPr id="45" name="TextBox 44"/>
          <p:cNvSpPr txBox="1"/>
          <p:nvPr/>
        </p:nvSpPr>
        <p:spPr>
          <a:xfrm>
            <a:off x="2965307" y="3810476"/>
            <a:ext cx="300082" cy="369332"/>
          </a:xfrm>
          <a:prstGeom prst="rect">
            <a:avLst/>
          </a:prstGeom>
          <a:noFill/>
        </p:spPr>
        <p:txBody>
          <a:bodyPr wrap="none" rtlCol="0">
            <a:spAutoFit/>
          </a:bodyPr>
          <a:lstStyle/>
          <a:p>
            <a:r>
              <a:rPr kumimoji="1" lang="en-US" altLang="zh-CN" dirty="0" smtClean="0"/>
              <a:t>2</a:t>
            </a:r>
            <a:endParaRPr kumimoji="1" lang="zh-CN" altLang="en-US" dirty="0"/>
          </a:p>
        </p:txBody>
      </p:sp>
      <p:sp>
        <p:nvSpPr>
          <p:cNvPr id="46" name="TextBox 45"/>
          <p:cNvSpPr txBox="1"/>
          <p:nvPr/>
        </p:nvSpPr>
        <p:spPr>
          <a:xfrm>
            <a:off x="3683420" y="3905210"/>
            <a:ext cx="300082" cy="369332"/>
          </a:xfrm>
          <a:prstGeom prst="rect">
            <a:avLst/>
          </a:prstGeom>
          <a:noFill/>
        </p:spPr>
        <p:txBody>
          <a:bodyPr wrap="none" rtlCol="0">
            <a:spAutoFit/>
          </a:bodyPr>
          <a:lstStyle/>
          <a:p>
            <a:r>
              <a:rPr kumimoji="1" lang="en-US" altLang="zh-CN" dirty="0" smtClean="0"/>
              <a:t>3</a:t>
            </a:r>
            <a:endParaRPr kumimoji="1" lang="zh-CN" altLang="en-US" dirty="0"/>
          </a:p>
        </p:txBody>
      </p:sp>
      <p:sp>
        <p:nvSpPr>
          <p:cNvPr id="47" name="TextBox 46"/>
          <p:cNvSpPr txBox="1"/>
          <p:nvPr/>
        </p:nvSpPr>
        <p:spPr>
          <a:xfrm>
            <a:off x="3935855" y="3906079"/>
            <a:ext cx="300082" cy="369332"/>
          </a:xfrm>
          <a:prstGeom prst="rect">
            <a:avLst/>
          </a:prstGeom>
          <a:noFill/>
        </p:spPr>
        <p:txBody>
          <a:bodyPr wrap="none" rtlCol="0">
            <a:spAutoFit/>
          </a:bodyPr>
          <a:lstStyle/>
          <a:p>
            <a:r>
              <a:rPr kumimoji="1" lang="en-US" altLang="zh-CN" dirty="0"/>
              <a:t>4</a:t>
            </a:r>
            <a:endParaRPr kumimoji="1" lang="zh-CN" altLang="en-US" dirty="0"/>
          </a:p>
        </p:txBody>
      </p:sp>
      <p:sp>
        <p:nvSpPr>
          <p:cNvPr id="48" name="TextBox 47"/>
          <p:cNvSpPr txBox="1"/>
          <p:nvPr/>
        </p:nvSpPr>
        <p:spPr>
          <a:xfrm>
            <a:off x="2725639" y="4286517"/>
            <a:ext cx="300082" cy="369332"/>
          </a:xfrm>
          <a:prstGeom prst="rect">
            <a:avLst/>
          </a:prstGeom>
          <a:noFill/>
        </p:spPr>
        <p:txBody>
          <a:bodyPr wrap="none" rtlCol="0">
            <a:spAutoFit/>
          </a:bodyPr>
          <a:lstStyle/>
          <a:p>
            <a:r>
              <a:rPr kumimoji="1" lang="en-US" altLang="zh-CN" dirty="0" smtClean="0"/>
              <a:t>5</a:t>
            </a:r>
            <a:endParaRPr kumimoji="1" lang="zh-CN" altLang="en-US" dirty="0"/>
          </a:p>
        </p:txBody>
      </p:sp>
      <p:sp>
        <p:nvSpPr>
          <p:cNvPr id="49" name="TextBox 48"/>
          <p:cNvSpPr txBox="1"/>
          <p:nvPr/>
        </p:nvSpPr>
        <p:spPr>
          <a:xfrm>
            <a:off x="3417789" y="4369792"/>
            <a:ext cx="300082" cy="369332"/>
          </a:xfrm>
          <a:prstGeom prst="rect">
            <a:avLst/>
          </a:prstGeom>
          <a:noFill/>
        </p:spPr>
        <p:txBody>
          <a:bodyPr wrap="none" rtlCol="0">
            <a:spAutoFit/>
          </a:bodyPr>
          <a:lstStyle/>
          <a:p>
            <a:r>
              <a:rPr kumimoji="1" lang="en-US" altLang="zh-CN" dirty="0"/>
              <a:t>6</a:t>
            </a:r>
            <a:endParaRPr kumimoji="1" lang="zh-CN" altLang="en-US" dirty="0"/>
          </a:p>
        </p:txBody>
      </p:sp>
      <p:sp>
        <p:nvSpPr>
          <p:cNvPr id="50" name="TextBox 49"/>
          <p:cNvSpPr txBox="1"/>
          <p:nvPr/>
        </p:nvSpPr>
        <p:spPr>
          <a:xfrm>
            <a:off x="3943328" y="4233267"/>
            <a:ext cx="300082" cy="369332"/>
          </a:xfrm>
          <a:prstGeom prst="rect">
            <a:avLst/>
          </a:prstGeom>
          <a:noFill/>
        </p:spPr>
        <p:txBody>
          <a:bodyPr wrap="none" rtlCol="0">
            <a:spAutoFit/>
          </a:bodyPr>
          <a:lstStyle/>
          <a:p>
            <a:r>
              <a:rPr kumimoji="1" lang="en-US" altLang="zh-CN" dirty="0"/>
              <a:t>7</a:t>
            </a:r>
            <a:endParaRPr kumimoji="1" lang="zh-CN" altLang="en-US" dirty="0"/>
          </a:p>
        </p:txBody>
      </p:sp>
      <p:sp>
        <p:nvSpPr>
          <p:cNvPr id="51" name="TextBox 50"/>
          <p:cNvSpPr txBox="1"/>
          <p:nvPr/>
        </p:nvSpPr>
        <p:spPr>
          <a:xfrm>
            <a:off x="2598481" y="4739124"/>
            <a:ext cx="300082" cy="369332"/>
          </a:xfrm>
          <a:prstGeom prst="rect">
            <a:avLst/>
          </a:prstGeom>
          <a:noFill/>
        </p:spPr>
        <p:txBody>
          <a:bodyPr wrap="none" rtlCol="0">
            <a:spAutoFit/>
          </a:bodyPr>
          <a:lstStyle/>
          <a:p>
            <a:r>
              <a:rPr kumimoji="1" lang="en-US" altLang="zh-CN" dirty="0" smtClean="0"/>
              <a:t>8</a:t>
            </a:r>
            <a:endParaRPr kumimoji="1" lang="zh-CN" altLang="en-US" dirty="0"/>
          </a:p>
        </p:txBody>
      </p:sp>
      <p:sp>
        <p:nvSpPr>
          <p:cNvPr id="52" name="TextBox 51"/>
          <p:cNvSpPr txBox="1"/>
          <p:nvPr/>
        </p:nvSpPr>
        <p:spPr>
          <a:xfrm>
            <a:off x="2898983" y="4994791"/>
            <a:ext cx="300082" cy="369332"/>
          </a:xfrm>
          <a:prstGeom prst="rect">
            <a:avLst/>
          </a:prstGeom>
          <a:noFill/>
        </p:spPr>
        <p:txBody>
          <a:bodyPr wrap="none" rtlCol="0">
            <a:spAutoFit/>
          </a:bodyPr>
          <a:lstStyle/>
          <a:p>
            <a:r>
              <a:rPr kumimoji="1" lang="en-US" altLang="zh-CN" dirty="0"/>
              <a:t>9</a:t>
            </a:r>
            <a:endParaRPr kumimoji="1" lang="zh-CN" altLang="en-US" dirty="0"/>
          </a:p>
        </p:txBody>
      </p:sp>
      <p:sp>
        <p:nvSpPr>
          <p:cNvPr id="53" name="TextBox 52"/>
          <p:cNvSpPr txBox="1"/>
          <p:nvPr/>
        </p:nvSpPr>
        <p:spPr>
          <a:xfrm>
            <a:off x="3436442" y="5337549"/>
            <a:ext cx="404453" cy="369332"/>
          </a:xfrm>
          <a:prstGeom prst="rect">
            <a:avLst/>
          </a:prstGeom>
          <a:noFill/>
        </p:spPr>
        <p:txBody>
          <a:bodyPr wrap="none" rtlCol="0">
            <a:spAutoFit/>
          </a:bodyPr>
          <a:lstStyle/>
          <a:p>
            <a:r>
              <a:rPr kumimoji="1" lang="en-US" altLang="zh-CN" dirty="0" smtClean="0"/>
              <a:t>10</a:t>
            </a:r>
            <a:endParaRPr kumimoji="1" lang="zh-CN" altLang="en-US" dirty="0"/>
          </a:p>
        </p:txBody>
      </p:sp>
      <p:sp>
        <p:nvSpPr>
          <p:cNvPr id="54" name="TextBox 53"/>
          <p:cNvSpPr txBox="1"/>
          <p:nvPr/>
        </p:nvSpPr>
        <p:spPr>
          <a:xfrm>
            <a:off x="3743863" y="2743910"/>
            <a:ext cx="398930" cy="369332"/>
          </a:xfrm>
          <a:prstGeom prst="rect">
            <a:avLst/>
          </a:prstGeom>
          <a:noFill/>
        </p:spPr>
        <p:txBody>
          <a:bodyPr wrap="none" rtlCol="0">
            <a:spAutoFit/>
          </a:bodyPr>
          <a:lstStyle/>
          <a:p>
            <a:r>
              <a:rPr kumimoji="1" lang="en-US" altLang="zh-CN" dirty="0" smtClean="0"/>
              <a:t>11</a:t>
            </a:r>
            <a:endParaRPr kumimoji="1" lang="zh-CN" altLang="en-US" dirty="0"/>
          </a:p>
        </p:txBody>
      </p:sp>
      <p:sp>
        <p:nvSpPr>
          <p:cNvPr id="55" name="TextBox 54"/>
          <p:cNvSpPr txBox="1"/>
          <p:nvPr/>
        </p:nvSpPr>
        <p:spPr>
          <a:xfrm>
            <a:off x="4593173" y="3258057"/>
            <a:ext cx="407609" cy="369332"/>
          </a:xfrm>
          <a:prstGeom prst="rect">
            <a:avLst/>
          </a:prstGeom>
          <a:noFill/>
        </p:spPr>
        <p:txBody>
          <a:bodyPr wrap="none" rtlCol="0">
            <a:spAutoFit/>
          </a:bodyPr>
          <a:lstStyle/>
          <a:p>
            <a:r>
              <a:rPr kumimoji="1" lang="en-US" altLang="zh-CN" dirty="0" smtClean="0"/>
              <a:t>12</a:t>
            </a:r>
            <a:endParaRPr kumimoji="1" lang="zh-CN" altLang="en-US" dirty="0"/>
          </a:p>
        </p:txBody>
      </p:sp>
      <p:sp>
        <p:nvSpPr>
          <p:cNvPr id="56" name="TextBox 55"/>
          <p:cNvSpPr txBox="1"/>
          <p:nvPr/>
        </p:nvSpPr>
        <p:spPr>
          <a:xfrm>
            <a:off x="4018956" y="5194016"/>
            <a:ext cx="408848" cy="369332"/>
          </a:xfrm>
          <a:prstGeom prst="rect">
            <a:avLst/>
          </a:prstGeom>
          <a:noFill/>
        </p:spPr>
        <p:txBody>
          <a:bodyPr wrap="none" rtlCol="0">
            <a:spAutoFit/>
          </a:bodyPr>
          <a:lstStyle/>
          <a:p>
            <a:r>
              <a:rPr kumimoji="1" lang="en-US" altLang="zh-CN" dirty="0" smtClean="0"/>
              <a:t>13</a:t>
            </a:r>
            <a:endParaRPr kumimoji="1" lang="zh-CN" altLang="en-US" dirty="0"/>
          </a:p>
        </p:txBody>
      </p:sp>
      <p:sp>
        <p:nvSpPr>
          <p:cNvPr id="57" name="TextBox 56"/>
          <p:cNvSpPr txBox="1"/>
          <p:nvPr/>
        </p:nvSpPr>
        <p:spPr>
          <a:xfrm>
            <a:off x="4690731" y="5194283"/>
            <a:ext cx="398592" cy="369332"/>
          </a:xfrm>
          <a:prstGeom prst="rect">
            <a:avLst/>
          </a:prstGeom>
          <a:noFill/>
        </p:spPr>
        <p:txBody>
          <a:bodyPr wrap="none" rtlCol="0">
            <a:spAutoFit/>
          </a:bodyPr>
          <a:lstStyle/>
          <a:p>
            <a:r>
              <a:rPr kumimoji="1" lang="en-US" altLang="zh-CN" dirty="0" smtClean="0"/>
              <a:t>14</a:t>
            </a:r>
            <a:endParaRPr kumimoji="1" lang="zh-CN" altLang="en-US" dirty="0"/>
          </a:p>
        </p:txBody>
      </p:sp>
      <p:sp>
        <p:nvSpPr>
          <p:cNvPr id="59" name="TextBox 58"/>
          <p:cNvSpPr txBox="1"/>
          <p:nvPr/>
        </p:nvSpPr>
        <p:spPr>
          <a:xfrm>
            <a:off x="5216584" y="4062191"/>
            <a:ext cx="411328" cy="369332"/>
          </a:xfrm>
          <a:prstGeom prst="rect">
            <a:avLst/>
          </a:prstGeom>
          <a:noFill/>
        </p:spPr>
        <p:txBody>
          <a:bodyPr wrap="none" rtlCol="0">
            <a:spAutoFit/>
          </a:bodyPr>
          <a:lstStyle/>
          <a:p>
            <a:r>
              <a:rPr kumimoji="1" lang="en-US" altLang="zh-CN" dirty="0" smtClean="0"/>
              <a:t>15</a:t>
            </a:r>
            <a:endParaRPr kumimoji="1" lang="zh-CN" altLang="en-US" dirty="0"/>
          </a:p>
        </p:txBody>
      </p:sp>
      <p:sp>
        <p:nvSpPr>
          <p:cNvPr id="4" name="TextBox 3"/>
          <p:cNvSpPr txBox="1"/>
          <p:nvPr/>
        </p:nvSpPr>
        <p:spPr>
          <a:xfrm>
            <a:off x="346796" y="3073391"/>
            <a:ext cx="8535310" cy="707886"/>
          </a:xfrm>
          <a:prstGeom prst="rect">
            <a:avLst/>
          </a:prstGeom>
          <a:solidFill>
            <a:srgbClr val="FFFFFF">
              <a:alpha val="68000"/>
            </a:srgbClr>
          </a:solidFill>
        </p:spPr>
        <p:txBody>
          <a:bodyPr wrap="none" rtlCol="0">
            <a:spAutoFit/>
          </a:bodyPr>
          <a:lstStyle/>
          <a:p>
            <a:r>
              <a:rPr kumimoji="1" lang="en-US" altLang="zh-CN" sz="40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Arial"/>
                <a:cs typeface="Arial"/>
              </a:rPr>
              <a:t>The government is the big winner!</a:t>
            </a:r>
            <a:endParaRPr kumimoji="1" lang="zh-CN" altLang="en-US" sz="4000"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Arial"/>
              <a:cs typeface="Arial"/>
            </a:endParaRPr>
          </a:p>
        </p:txBody>
      </p:sp>
    </p:spTree>
    <p:extLst>
      <p:ext uri="{BB962C8B-B14F-4D97-AF65-F5344CB8AC3E}">
        <p14:creationId xmlns:p14="http://schemas.microsoft.com/office/powerpoint/2010/main" val="41482311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Tax Incidence</a:t>
            </a:r>
            <a:endParaRPr kumimoji="1" lang="zh-CN" altLang="en-US" dirty="0"/>
          </a:p>
        </p:txBody>
      </p:sp>
      <p:sp>
        <p:nvSpPr>
          <p:cNvPr id="3" name="Content Placeholder 2"/>
          <p:cNvSpPr>
            <a:spLocks noGrp="1"/>
          </p:cNvSpPr>
          <p:nvPr>
            <p:ph idx="1"/>
          </p:nvPr>
        </p:nvSpPr>
        <p:spPr/>
        <p:txBody>
          <a:bodyPr>
            <a:normAutofit lnSpcReduction="10000"/>
          </a:bodyPr>
          <a:lstStyle/>
          <a:p>
            <a:r>
              <a:rPr kumimoji="1" lang="en-US" altLang="zh-CN" dirty="0" smtClean="0"/>
              <a:t>Who bears the burden of a tax? The producer or the consumer?</a:t>
            </a:r>
          </a:p>
          <a:p>
            <a:r>
              <a:rPr kumimoji="1" lang="en-US" altLang="zh-CN" dirty="0" smtClean="0"/>
              <a:t>This depends on elasticity and can be measured using consumer and producer surplus</a:t>
            </a:r>
          </a:p>
          <a:p>
            <a:r>
              <a:rPr kumimoji="1" lang="en-US" altLang="zh-CN" dirty="0" smtClean="0"/>
              <a:t>Let’s take a look!</a:t>
            </a:r>
          </a:p>
          <a:p>
            <a:pPr lvl="1"/>
            <a:r>
              <a:rPr kumimoji="1" lang="en-US" altLang="zh-CN" dirty="0" smtClean="0"/>
              <a:t>On the next few slides, sketch the given demand and supply curves given the elasticities</a:t>
            </a:r>
          </a:p>
          <a:p>
            <a:pPr lvl="1"/>
            <a:r>
              <a:rPr kumimoji="1" lang="en-US" altLang="zh-CN" dirty="0" smtClean="0"/>
              <a:t>Shade consumer surplus, producer surplus, tax revenue, and deadweight loss</a:t>
            </a:r>
          </a:p>
          <a:p>
            <a:pPr lvl="1"/>
            <a:r>
              <a:rPr kumimoji="1" lang="en-US" altLang="zh-CN" dirty="0" smtClean="0"/>
              <a:t>Examine who’s surplus was affected the most</a:t>
            </a:r>
            <a:endParaRPr kumimoji="1" lang="zh-CN" altLang="en-US" dirty="0"/>
          </a:p>
        </p:txBody>
      </p:sp>
    </p:spTree>
    <p:extLst>
      <p:ext uri="{BB962C8B-B14F-4D97-AF65-F5344CB8AC3E}">
        <p14:creationId xmlns:p14="http://schemas.microsoft.com/office/powerpoint/2010/main" val="15049520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E</a:t>
            </a:r>
            <a:r>
              <a:rPr kumimoji="1" lang="en-US" altLang="zh-CN" baseline="-25000" dirty="0" smtClean="0"/>
              <a:t>D</a:t>
            </a:r>
            <a:r>
              <a:rPr kumimoji="1" lang="en-US" altLang="zh-CN" dirty="0" smtClean="0"/>
              <a:t>&gt;1 and E</a:t>
            </a:r>
            <a:r>
              <a:rPr kumimoji="1" lang="en-US" altLang="zh-CN" baseline="-25000" dirty="0" smtClean="0"/>
              <a:t>S</a:t>
            </a:r>
            <a:r>
              <a:rPr kumimoji="1" lang="en-US" altLang="zh-CN" dirty="0" smtClean="0"/>
              <a:t>&gt;1</a:t>
            </a:r>
            <a:endParaRPr kumimoji="1" lang="zh-CN" altLang="en-US" dirty="0"/>
          </a:p>
        </p:txBody>
      </p:sp>
      <p:sp>
        <p:nvSpPr>
          <p:cNvPr id="4" name="Text Placeholder 3"/>
          <p:cNvSpPr>
            <a:spLocks noGrp="1"/>
          </p:cNvSpPr>
          <p:nvPr>
            <p:ph type="body" idx="1"/>
          </p:nvPr>
        </p:nvSpPr>
        <p:spPr/>
        <p:txBody>
          <a:bodyPr/>
          <a:lstStyle/>
          <a:p>
            <a:r>
              <a:rPr kumimoji="1" lang="en-US" altLang="zh-CN" dirty="0" smtClean="0"/>
              <a:t>Sales Tax</a:t>
            </a:r>
            <a:endParaRPr kumimoji="1" lang="zh-CN" altLang="en-US" dirty="0"/>
          </a:p>
        </p:txBody>
      </p:sp>
      <p:sp>
        <p:nvSpPr>
          <p:cNvPr id="5" name="Content Placeholder 4"/>
          <p:cNvSpPr>
            <a:spLocks noGrp="1"/>
          </p:cNvSpPr>
          <p:nvPr>
            <p:ph sz="half" idx="2"/>
          </p:nvPr>
        </p:nvSpPr>
        <p:spPr>
          <a:xfrm>
            <a:off x="3157911" y="6238875"/>
            <a:ext cx="2828178" cy="619125"/>
          </a:xfrm>
        </p:spPr>
        <p:txBody>
          <a:bodyPr/>
          <a:lstStyle/>
          <a:p>
            <a:r>
              <a:rPr kumimoji="1" lang="en-US" altLang="zh-CN" dirty="0" smtClean="0"/>
              <a:t>Is this tax efficient?</a:t>
            </a:r>
            <a:endParaRPr kumimoji="1" lang="zh-CN" altLang="en-US" dirty="0"/>
          </a:p>
        </p:txBody>
      </p:sp>
      <p:sp>
        <p:nvSpPr>
          <p:cNvPr id="6" name="Text Placeholder 5"/>
          <p:cNvSpPr>
            <a:spLocks noGrp="1"/>
          </p:cNvSpPr>
          <p:nvPr>
            <p:ph type="body" sz="quarter" idx="3"/>
          </p:nvPr>
        </p:nvSpPr>
        <p:spPr/>
        <p:txBody>
          <a:bodyPr/>
          <a:lstStyle/>
          <a:p>
            <a:r>
              <a:rPr kumimoji="1" lang="en-US" altLang="zh-CN" dirty="0" smtClean="0"/>
              <a:t>Excise Tax</a:t>
            </a:r>
            <a:endParaRPr kumimoji="1" lang="zh-CN" altLang="en-US" dirty="0"/>
          </a:p>
        </p:txBody>
      </p:sp>
    </p:spTree>
    <p:extLst>
      <p:ext uri="{BB962C8B-B14F-4D97-AF65-F5344CB8AC3E}">
        <p14:creationId xmlns:p14="http://schemas.microsoft.com/office/powerpoint/2010/main" val="33708215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altLang="zh-CN" dirty="0" smtClean="0"/>
              <a:t>Who bears the tax burden?</a:t>
            </a:r>
            <a:endParaRPr kumimoji="1" lang="zh-CN" altLang="en-US" dirty="0"/>
          </a:p>
        </p:txBody>
      </p:sp>
      <p:sp>
        <p:nvSpPr>
          <p:cNvPr id="8" name="Content Placeholder 7"/>
          <p:cNvSpPr>
            <a:spLocks noGrp="1"/>
          </p:cNvSpPr>
          <p:nvPr>
            <p:ph idx="1"/>
          </p:nvPr>
        </p:nvSpPr>
        <p:spPr/>
        <p:txBody>
          <a:bodyPr/>
          <a:lstStyle/>
          <a:p>
            <a:endParaRPr kumimoji="1" lang="zh-CN" altLang="en-US" dirty="0"/>
          </a:p>
        </p:txBody>
      </p:sp>
      <p:sp>
        <p:nvSpPr>
          <p:cNvPr id="9" name="Content Placeholder 4"/>
          <p:cNvSpPr txBox="1">
            <a:spLocks/>
          </p:cNvSpPr>
          <p:nvPr/>
        </p:nvSpPr>
        <p:spPr>
          <a:xfrm>
            <a:off x="3157910" y="6238875"/>
            <a:ext cx="3065089" cy="619125"/>
          </a:xfrm>
          <a:prstGeom prst="rect">
            <a:avLst/>
          </a:prstGeom>
        </p:spPr>
        <p:txBody>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r>
              <a:rPr kumimoji="1" lang="en-US" altLang="zh-CN" smtClean="0"/>
              <a:t>Is this tax efficient?</a:t>
            </a:r>
            <a:endParaRPr kumimoji="1" lang="zh-CN" altLang="en-US" dirty="0"/>
          </a:p>
        </p:txBody>
      </p:sp>
    </p:spTree>
    <p:extLst>
      <p:ext uri="{BB962C8B-B14F-4D97-AF65-F5344CB8AC3E}">
        <p14:creationId xmlns:p14="http://schemas.microsoft.com/office/powerpoint/2010/main" val="13329909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E</a:t>
            </a:r>
            <a:r>
              <a:rPr kumimoji="1" lang="en-US" altLang="zh-CN" baseline="-25000" dirty="0" smtClean="0"/>
              <a:t>D</a:t>
            </a:r>
            <a:r>
              <a:rPr kumimoji="1" lang="en-US" altLang="zh-CN" dirty="0"/>
              <a:t>&lt;</a:t>
            </a:r>
            <a:r>
              <a:rPr kumimoji="1" lang="en-US" altLang="zh-CN" dirty="0" smtClean="0"/>
              <a:t>1 and E</a:t>
            </a:r>
            <a:r>
              <a:rPr kumimoji="1" lang="en-US" altLang="zh-CN" baseline="-25000" dirty="0" smtClean="0"/>
              <a:t>S</a:t>
            </a:r>
            <a:r>
              <a:rPr kumimoji="1" lang="en-US" altLang="zh-CN" dirty="0"/>
              <a:t>&lt;</a:t>
            </a:r>
            <a:r>
              <a:rPr kumimoji="1" lang="en-US" altLang="zh-CN" dirty="0" smtClean="0"/>
              <a:t>1</a:t>
            </a:r>
            <a:endParaRPr kumimoji="1" lang="zh-CN" altLang="en-US" dirty="0"/>
          </a:p>
        </p:txBody>
      </p:sp>
      <p:sp>
        <p:nvSpPr>
          <p:cNvPr id="4" name="Text Placeholder 3"/>
          <p:cNvSpPr>
            <a:spLocks noGrp="1"/>
          </p:cNvSpPr>
          <p:nvPr>
            <p:ph type="body" idx="1"/>
          </p:nvPr>
        </p:nvSpPr>
        <p:spPr/>
        <p:txBody>
          <a:bodyPr/>
          <a:lstStyle/>
          <a:p>
            <a:r>
              <a:rPr kumimoji="1" lang="en-US" altLang="zh-CN" dirty="0" smtClean="0"/>
              <a:t>Sales Tax</a:t>
            </a:r>
            <a:endParaRPr kumimoji="1" lang="zh-CN" altLang="en-US" dirty="0"/>
          </a:p>
        </p:txBody>
      </p:sp>
      <p:sp>
        <p:nvSpPr>
          <p:cNvPr id="5" name="Content Placeholder 4"/>
          <p:cNvSpPr>
            <a:spLocks noGrp="1"/>
          </p:cNvSpPr>
          <p:nvPr>
            <p:ph sz="half" idx="2"/>
          </p:nvPr>
        </p:nvSpPr>
        <p:spPr/>
        <p:txBody>
          <a:bodyPr/>
          <a:lstStyle/>
          <a:p>
            <a:endParaRPr kumimoji="1" lang="zh-CN" altLang="en-US"/>
          </a:p>
        </p:txBody>
      </p:sp>
      <p:sp>
        <p:nvSpPr>
          <p:cNvPr id="6" name="Text Placeholder 5"/>
          <p:cNvSpPr>
            <a:spLocks noGrp="1"/>
          </p:cNvSpPr>
          <p:nvPr>
            <p:ph type="body" sz="quarter" idx="3"/>
          </p:nvPr>
        </p:nvSpPr>
        <p:spPr/>
        <p:txBody>
          <a:bodyPr/>
          <a:lstStyle/>
          <a:p>
            <a:r>
              <a:rPr kumimoji="1" lang="en-US" altLang="zh-CN" dirty="0" smtClean="0"/>
              <a:t>Excise Tax</a:t>
            </a:r>
            <a:endParaRPr kumimoji="1" lang="zh-CN" altLang="en-US" dirty="0"/>
          </a:p>
        </p:txBody>
      </p:sp>
      <p:sp>
        <p:nvSpPr>
          <p:cNvPr id="7" name="Content Placeholder 6"/>
          <p:cNvSpPr>
            <a:spLocks noGrp="1"/>
          </p:cNvSpPr>
          <p:nvPr>
            <p:ph sz="quarter" idx="4"/>
          </p:nvPr>
        </p:nvSpPr>
        <p:spPr/>
        <p:txBody>
          <a:bodyPr/>
          <a:lstStyle/>
          <a:p>
            <a:endParaRPr kumimoji="1" lang="zh-CN" altLang="en-US"/>
          </a:p>
        </p:txBody>
      </p:sp>
      <p:sp>
        <p:nvSpPr>
          <p:cNvPr id="8" name="Content Placeholder 4"/>
          <p:cNvSpPr txBox="1">
            <a:spLocks/>
          </p:cNvSpPr>
          <p:nvPr/>
        </p:nvSpPr>
        <p:spPr>
          <a:xfrm>
            <a:off x="3157911" y="6238875"/>
            <a:ext cx="2828178" cy="619125"/>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2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0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6pPr>
            <a:lvl7pPr marL="2290763" indent="-344488" algn="l" defTabSz="914400" rtl="0" eaLnBrk="1" latinLnBrk="0" hangingPunct="1">
              <a:spcBef>
                <a:spcPct val="20000"/>
              </a:spcBef>
              <a:buSzPct val="90000"/>
              <a:buFontTx/>
              <a:buBlip>
                <a:blip r:embed="rId4"/>
              </a:buBlip>
              <a:defRPr lang="en-US" sz="1600" kern="1200">
                <a:solidFill>
                  <a:schemeClr val="tx1"/>
                </a:solidFill>
                <a:latin typeface="+mn-lt"/>
                <a:ea typeface="+mn-ea"/>
                <a:cs typeface="+mn-cs"/>
              </a:defRPr>
            </a:lvl7pPr>
            <a:lvl8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8pPr>
            <a:lvl9pPr marL="2290763" indent="-344488" algn="l" defTabSz="914400" rtl="0" eaLnBrk="1" latinLnBrk="0" hangingPunct="1">
              <a:spcBef>
                <a:spcPct val="20000"/>
              </a:spcBef>
              <a:buSzPct val="90000"/>
              <a:buFontTx/>
              <a:buBlip>
                <a:blip r:embed="rId3"/>
              </a:buBlip>
              <a:defRPr lang="en-US" sz="1600" kern="1200">
                <a:solidFill>
                  <a:schemeClr val="tx1"/>
                </a:solidFill>
                <a:latin typeface="+mn-lt"/>
                <a:ea typeface="+mn-ea"/>
                <a:cs typeface="+mn-cs"/>
              </a:defRPr>
            </a:lvl9pPr>
          </a:lstStyle>
          <a:p>
            <a:r>
              <a:rPr kumimoji="1" lang="en-US" altLang="zh-CN" smtClean="0"/>
              <a:t>Is this tax efficient?</a:t>
            </a:r>
            <a:endParaRPr kumimoji="1" lang="zh-CN" altLang="en-US" dirty="0"/>
          </a:p>
        </p:txBody>
      </p:sp>
    </p:spTree>
    <p:extLst>
      <p:ext uri="{BB962C8B-B14F-4D97-AF65-F5344CB8AC3E}">
        <p14:creationId xmlns:p14="http://schemas.microsoft.com/office/powerpoint/2010/main" val="39690666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E</a:t>
            </a:r>
            <a:r>
              <a:rPr kumimoji="1" lang="en-US" altLang="zh-CN" baseline="-25000" dirty="0" smtClean="0"/>
              <a:t>D</a:t>
            </a:r>
            <a:r>
              <a:rPr kumimoji="1" lang="en-US" altLang="zh-CN" dirty="0" smtClean="0"/>
              <a:t>&gt;1 and E</a:t>
            </a:r>
            <a:r>
              <a:rPr kumimoji="1" lang="en-US" altLang="zh-CN" baseline="-25000" dirty="0" smtClean="0"/>
              <a:t>S</a:t>
            </a:r>
            <a:r>
              <a:rPr kumimoji="1" lang="en-US" altLang="zh-CN" dirty="0"/>
              <a:t>&lt;</a:t>
            </a:r>
            <a:r>
              <a:rPr kumimoji="1" lang="en-US" altLang="zh-CN" dirty="0" smtClean="0"/>
              <a:t>1</a:t>
            </a:r>
            <a:endParaRPr kumimoji="1" lang="zh-CN" altLang="en-US" dirty="0"/>
          </a:p>
        </p:txBody>
      </p:sp>
      <p:sp>
        <p:nvSpPr>
          <p:cNvPr id="4" name="Text Placeholder 3"/>
          <p:cNvSpPr>
            <a:spLocks noGrp="1"/>
          </p:cNvSpPr>
          <p:nvPr>
            <p:ph type="body" idx="1"/>
          </p:nvPr>
        </p:nvSpPr>
        <p:spPr/>
        <p:txBody>
          <a:bodyPr/>
          <a:lstStyle/>
          <a:p>
            <a:r>
              <a:rPr kumimoji="1" lang="en-US" altLang="zh-CN" dirty="0" smtClean="0"/>
              <a:t>Sales Tax</a:t>
            </a:r>
            <a:endParaRPr kumimoji="1" lang="zh-CN" altLang="en-US" dirty="0"/>
          </a:p>
        </p:txBody>
      </p:sp>
      <p:sp>
        <p:nvSpPr>
          <p:cNvPr id="5" name="Content Placeholder 4"/>
          <p:cNvSpPr>
            <a:spLocks noGrp="1"/>
          </p:cNvSpPr>
          <p:nvPr>
            <p:ph sz="half" idx="2"/>
          </p:nvPr>
        </p:nvSpPr>
        <p:spPr/>
        <p:txBody>
          <a:bodyPr/>
          <a:lstStyle/>
          <a:p>
            <a:endParaRPr kumimoji="1" lang="zh-CN" altLang="en-US"/>
          </a:p>
        </p:txBody>
      </p:sp>
      <p:sp>
        <p:nvSpPr>
          <p:cNvPr id="6" name="Text Placeholder 5"/>
          <p:cNvSpPr>
            <a:spLocks noGrp="1"/>
          </p:cNvSpPr>
          <p:nvPr>
            <p:ph type="body" sz="quarter" idx="3"/>
          </p:nvPr>
        </p:nvSpPr>
        <p:spPr/>
        <p:txBody>
          <a:bodyPr/>
          <a:lstStyle/>
          <a:p>
            <a:r>
              <a:rPr kumimoji="1" lang="en-US" altLang="zh-CN" dirty="0" smtClean="0"/>
              <a:t>Excise Tax</a:t>
            </a:r>
            <a:endParaRPr kumimoji="1" lang="zh-CN" altLang="en-US" dirty="0"/>
          </a:p>
        </p:txBody>
      </p:sp>
      <p:sp>
        <p:nvSpPr>
          <p:cNvPr id="7" name="Content Placeholder 6"/>
          <p:cNvSpPr>
            <a:spLocks noGrp="1"/>
          </p:cNvSpPr>
          <p:nvPr>
            <p:ph sz="quarter" idx="4"/>
          </p:nvPr>
        </p:nvSpPr>
        <p:spPr/>
        <p:txBody>
          <a:bodyPr/>
          <a:lstStyle/>
          <a:p>
            <a:endParaRPr kumimoji="1" lang="zh-CN" altLang="en-US"/>
          </a:p>
        </p:txBody>
      </p:sp>
      <p:sp>
        <p:nvSpPr>
          <p:cNvPr id="8" name="Content Placeholder 4"/>
          <p:cNvSpPr txBox="1">
            <a:spLocks/>
          </p:cNvSpPr>
          <p:nvPr/>
        </p:nvSpPr>
        <p:spPr>
          <a:xfrm>
            <a:off x="3157911" y="6238875"/>
            <a:ext cx="2828178" cy="619125"/>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2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0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6pPr>
            <a:lvl7pPr marL="2290763" indent="-344488" algn="l" defTabSz="914400" rtl="0" eaLnBrk="1" latinLnBrk="0" hangingPunct="1">
              <a:spcBef>
                <a:spcPct val="20000"/>
              </a:spcBef>
              <a:buSzPct val="90000"/>
              <a:buFontTx/>
              <a:buBlip>
                <a:blip r:embed="rId4"/>
              </a:buBlip>
              <a:defRPr lang="en-US" sz="1600" kern="1200">
                <a:solidFill>
                  <a:schemeClr val="tx1"/>
                </a:solidFill>
                <a:latin typeface="+mn-lt"/>
                <a:ea typeface="+mn-ea"/>
                <a:cs typeface="+mn-cs"/>
              </a:defRPr>
            </a:lvl7pPr>
            <a:lvl8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8pPr>
            <a:lvl9pPr marL="2290763" indent="-344488" algn="l" defTabSz="914400" rtl="0" eaLnBrk="1" latinLnBrk="0" hangingPunct="1">
              <a:spcBef>
                <a:spcPct val="20000"/>
              </a:spcBef>
              <a:buSzPct val="90000"/>
              <a:buFontTx/>
              <a:buBlip>
                <a:blip r:embed="rId3"/>
              </a:buBlip>
              <a:defRPr lang="en-US" sz="1600" kern="1200">
                <a:solidFill>
                  <a:schemeClr val="tx1"/>
                </a:solidFill>
                <a:latin typeface="+mn-lt"/>
                <a:ea typeface="+mn-ea"/>
                <a:cs typeface="+mn-cs"/>
              </a:defRPr>
            </a:lvl9pPr>
          </a:lstStyle>
          <a:p>
            <a:r>
              <a:rPr kumimoji="1" lang="en-US" altLang="zh-CN" smtClean="0"/>
              <a:t>Is this tax efficient?</a:t>
            </a:r>
            <a:endParaRPr kumimoji="1" lang="zh-CN" altLang="en-US" dirty="0"/>
          </a:p>
        </p:txBody>
      </p:sp>
    </p:spTree>
    <p:extLst>
      <p:ext uri="{BB962C8B-B14F-4D97-AF65-F5344CB8AC3E}">
        <p14:creationId xmlns:p14="http://schemas.microsoft.com/office/powerpoint/2010/main" val="39690666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What is a tax?</a:t>
            </a:r>
            <a:endParaRPr kumimoji="1" lang="zh-CN" altLang="en-US" dirty="0"/>
          </a:p>
        </p:txBody>
      </p:sp>
      <p:sp>
        <p:nvSpPr>
          <p:cNvPr id="3" name="Content Placeholder 2"/>
          <p:cNvSpPr>
            <a:spLocks noGrp="1"/>
          </p:cNvSpPr>
          <p:nvPr>
            <p:ph idx="1"/>
          </p:nvPr>
        </p:nvSpPr>
        <p:spPr/>
        <p:txBody>
          <a:bodyPr>
            <a:normAutofit lnSpcReduction="10000"/>
          </a:bodyPr>
          <a:lstStyle/>
          <a:p>
            <a:r>
              <a:rPr kumimoji="1" lang="en-US" altLang="zh-CN" dirty="0" smtClean="0"/>
              <a:t>A government regulation that raises the price of a good, service, or factor of production</a:t>
            </a:r>
          </a:p>
          <a:p>
            <a:r>
              <a:rPr kumimoji="1" lang="en-US" altLang="zh-CN" dirty="0" smtClean="0"/>
              <a:t>Tax is collected as government revenue, which can be used to fund public goods like roads, parks, and schools</a:t>
            </a:r>
          </a:p>
          <a:p>
            <a:r>
              <a:rPr kumimoji="1" lang="en-US" altLang="zh-CN" dirty="0" smtClean="0"/>
              <a:t>Meant to disincentivize production or consumption</a:t>
            </a:r>
          </a:p>
          <a:p>
            <a:r>
              <a:rPr kumimoji="1" lang="en-US" altLang="zh-CN" dirty="0" smtClean="0"/>
              <a:t>Various Types</a:t>
            </a:r>
          </a:p>
          <a:p>
            <a:pPr lvl="1"/>
            <a:r>
              <a:rPr kumimoji="1" lang="en-US" altLang="zh-CN" dirty="0" smtClean="0"/>
              <a:t>Tax on Products: Sales Tax v. Excise Tax</a:t>
            </a:r>
          </a:p>
          <a:p>
            <a:pPr lvl="1"/>
            <a:r>
              <a:rPr kumimoji="1" lang="en-US" altLang="zh-CN" dirty="0" smtClean="0"/>
              <a:t>Tax on Factors of Production: Income Tax</a:t>
            </a:r>
            <a:endParaRPr kumimoji="1" lang="zh-CN" altLang="en-US" dirty="0"/>
          </a:p>
        </p:txBody>
      </p:sp>
    </p:spTree>
    <p:extLst>
      <p:ext uri="{BB962C8B-B14F-4D97-AF65-F5344CB8AC3E}">
        <p14:creationId xmlns:p14="http://schemas.microsoft.com/office/powerpoint/2010/main" val="4277874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E</a:t>
            </a:r>
            <a:r>
              <a:rPr kumimoji="1" lang="en-US" altLang="zh-CN" baseline="-25000" dirty="0" smtClean="0"/>
              <a:t>D</a:t>
            </a:r>
            <a:r>
              <a:rPr kumimoji="1" lang="en-US" altLang="zh-CN" dirty="0"/>
              <a:t>&lt;</a:t>
            </a:r>
            <a:r>
              <a:rPr kumimoji="1" lang="en-US" altLang="zh-CN" dirty="0" smtClean="0"/>
              <a:t>1 and E</a:t>
            </a:r>
            <a:r>
              <a:rPr kumimoji="1" lang="en-US" altLang="zh-CN" baseline="-25000" dirty="0" smtClean="0"/>
              <a:t>S</a:t>
            </a:r>
            <a:r>
              <a:rPr kumimoji="1" lang="en-US" altLang="zh-CN" dirty="0" smtClean="0"/>
              <a:t>&gt;1</a:t>
            </a:r>
            <a:endParaRPr kumimoji="1" lang="zh-CN" altLang="en-US" dirty="0"/>
          </a:p>
        </p:txBody>
      </p:sp>
      <p:sp>
        <p:nvSpPr>
          <p:cNvPr id="4" name="Text Placeholder 3"/>
          <p:cNvSpPr>
            <a:spLocks noGrp="1"/>
          </p:cNvSpPr>
          <p:nvPr>
            <p:ph type="body" idx="1"/>
          </p:nvPr>
        </p:nvSpPr>
        <p:spPr/>
        <p:txBody>
          <a:bodyPr/>
          <a:lstStyle/>
          <a:p>
            <a:r>
              <a:rPr kumimoji="1" lang="en-US" altLang="zh-CN" dirty="0" smtClean="0"/>
              <a:t>Sales Tax</a:t>
            </a:r>
            <a:endParaRPr kumimoji="1" lang="zh-CN" altLang="en-US" dirty="0"/>
          </a:p>
        </p:txBody>
      </p:sp>
      <p:sp>
        <p:nvSpPr>
          <p:cNvPr id="5" name="Content Placeholder 4"/>
          <p:cNvSpPr>
            <a:spLocks noGrp="1"/>
          </p:cNvSpPr>
          <p:nvPr>
            <p:ph sz="half" idx="2"/>
          </p:nvPr>
        </p:nvSpPr>
        <p:spPr/>
        <p:txBody>
          <a:bodyPr/>
          <a:lstStyle/>
          <a:p>
            <a:endParaRPr kumimoji="1" lang="zh-CN" altLang="en-US"/>
          </a:p>
        </p:txBody>
      </p:sp>
      <p:sp>
        <p:nvSpPr>
          <p:cNvPr id="6" name="Text Placeholder 5"/>
          <p:cNvSpPr>
            <a:spLocks noGrp="1"/>
          </p:cNvSpPr>
          <p:nvPr>
            <p:ph type="body" sz="quarter" idx="3"/>
          </p:nvPr>
        </p:nvSpPr>
        <p:spPr/>
        <p:txBody>
          <a:bodyPr/>
          <a:lstStyle/>
          <a:p>
            <a:r>
              <a:rPr kumimoji="1" lang="en-US" altLang="zh-CN" dirty="0" smtClean="0"/>
              <a:t>Excise Tax</a:t>
            </a:r>
            <a:endParaRPr kumimoji="1" lang="zh-CN" altLang="en-US" dirty="0"/>
          </a:p>
        </p:txBody>
      </p:sp>
      <p:sp>
        <p:nvSpPr>
          <p:cNvPr id="7" name="Content Placeholder 6"/>
          <p:cNvSpPr>
            <a:spLocks noGrp="1"/>
          </p:cNvSpPr>
          <p:nvPr>
            <p:ph sz="quarter" idx="4"/>
          </p:nvPr>
        </p:nvSpPr>
        <p:spPr/>
        <p:txBody>
          <a:bodyPr/>
          <a:lstStyle/>
          <a:p>
            <a:endParaRPr kumimoji="1" lang="zh-CN" altLang="en-US"/>
          </a:p>
        </p:txBody>
      </p:sp>
      <p:sp>
        <p:nvSpPr>
          <p:cNvPr id="8" name="Content Placeholder 4"/>
          <p:cNvSpPr txBox="1">
            <a:spLocks/>
          </p:cNvSpPr>
          <p:nvPr/>
        </p:nvSpPr>
        <p:spPr>
          <a:xfrm>
            <a:off x="3157911" y="6238875"/>
            <a:ext cx="2828178" cy="619125"/>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2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0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6pPr>
            <a:lvl7pPr marL="2290763" indent="-344488" algn="l" defTabSz="914400" rtl="0" eaLnBrk="1" latinLnBrk="0" hangingPunct="1">
              <a:spcBef>
                <a:spcPct val="20000"/>
              </a:spcBef>
              <a:buSzPct val="90000"/>
              <a:buFontTx/>
              <a:buBlip>
                <a:blip r:embed="rId4"/>
              </a:buBlip>
              <a:defRPr lang="en-US" sz="1600" kern="1200">
                <a:solidFill>
                  <a:schemeClr val="tx1"/>
                </a:solidFill>
                <a:latin typeface="+mn-lt"/>
                <a:ea typeface="+mn-ea"/>
                <a:cs typeface="+mn-cs"/>
              </a:defRPr>
            </a:lvl7pPr>
            <a:lvl8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8pPr>
            <a:lvl9pPr marL="2290763" indent="-344488" algn="l" defTabSz="914400" rtl="0" eaLnBrk="1" latinLnBrk="0" hangingPunct="1">
              <a:spcBef>
                <a:spcPct val="20000"/>
              </a:spcBef>
              <a:buSzPct val="90000"/>
              <a:buFontTx/>
              <a:buBlip>
                <a:blip r:embed="rId3"/>
              </a:buBlip>
              <a:defRPr lang="en-US" sz="1600" kern="1200">
                <a:solidFill>
                  <a:schemeClr val="tx1"/>
                </a:solidFill>
                <a:latin typeface="+mn-lt"/>
                <a:ea typeface="+mn-ea"/>
                <a:cs typeface="+mn-cs"/>
              </a:defRPr>
            </a:lvl9pPr>
          </a:lstStyle>
          <a:p>
            <a:r>
              <a:rPr kumimoji="1" lang="en-US" altLang="zh-CN" smtClean="0"/>
              <a:t>Is this tax efficient?</a:t>
            </a:r>
            <a:endParaRPr kumimoji="1" lang="zh-CN" altLang="en-US" dirty="0"/>
          </a:p>
        </p:txBody>
      </p:sp>
    </p:spTree>
    <p:extLst>
      <p:ext uri="{BB962C8B-B14F-4D97-AF65-F5344CB8AC3E}">
        <p14:creationId xmlns:p14="http://schemas.microsoft.com/office/powerpoint/2010/main" val="39690666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Perfectly Elastic…</a:t>
            </a:r>
            <a:endParaRPr kumimoji="1" lang="zh-CN" altLang="en-US" dirty="0"/>
          </a:p>
        </p:txBody>
      </p:sp>
      <p:sp>
        <p:nvSpPr>
          <p:cNvPr id="4" name="Text Placeholder 3"/>
          <p:cNvSpPr>
            <a:spLocks noGrp="1"/>
          </p:cNvSpPr>
          <p:nvPr>
            <p:ph type="body" idx="1"/>
          </p:nvPr>
        </p:nvSpPr>
        <p:spPr/>
        <p:txBody>
          <a:bodyPr/>
          <a:lstStyle/>
          <a:p>
            <a:r>
              <a:rPr kumimoji="1" lang="en-US" altLang="zh-CN" dirty="0" smtClean="0"/>
              <a:t>Supply - Sales Tax</a:t>
            </a:r>
            <a:endParaRPr kumimoji="1" lang="zh-CN" altLang="en-US" dirty="0"/>
          </a:p>
        </p:txBody>
      </p:sp>
      <p:sp>
        <p:nvSpPr>
          <p:cNvPr id="5" name="Content Placeholder 4"/>
          <p:cNvSpPr>
            <a:spLocks noGrp="1"/>
          </p:cNvSpPr>
          <p:nvPr>
            <p:ph sz="half" idx="2"/>
          </p:nvPr>
        </p:nvSpPr>
        <p:spPr/>
        <p:txBody>
          <a:bodyPr/>
          <a:lstStyle/>
          <a:p>
            <a:endParaRPr kumimoji="1" lang="zh-CN" altLang="en-US"/>
          </a:p>
        </p:txBody>
      </p:sp>
      <p:sp>
        <p:nvSpPr>
          <p:cNvPr id="6" name="Text Placeholder 5"/>
          <p:cNvSpPr>
            <a:spLocks noGrp="1"/>
          </p:cNvSpPr>
          <p:nvPr>
            <p:ph type="body" sz="quarter" idx="3"/>
          </p:nvPr>
        </p:nvSpPr>
        <p:spPr/>
        <p:txBody>
          <a:bodyPr/>
          <a:lstStyle/>
          <a:p>
            <a:r>
              <a:rPr kumimoji="1" lang="en-US" altLang="zh-CN" dirty="0" smtClean="0"/>
              <a:t>Demand - Excise Tax</a:t>
            </a:r>
            <a:endParaRPr kumimoji="1" lang="zh-CN" altLang="en-US" dirty="0"/>
          </a:p>
        </p:txBody>
      </p:sp>
      <p:sp>
        <p:nvSpPr>
          <p:cNvPr id="7" name="Content Placeholder 6"/>
          <p:cNvSpPr>
            <a:spLocks noGrp="1"/>
          </p:cNvSpPr>
          <p:nvPr>
            <p:ph sz="quarter" idx="4"/>
          </p:nvPr>
        </p:nvSpPr>
        <p:spPr/>
        <p:txBody>
          <a:bodyPr/>
          <a:lstStyle/>
          <a:p>
            <a:endParaRPr kumimoji="1" lang="zh-CN" altLang="en-US"/>
          </a:p>
        </p:txBody>
      </p:sp>
      <p:sp>
        <p:nvSpPr>
          <p:cNvPr id="8" name="Content Placeholder 4"/>
          <p:cNvSpPr txBox="1">
            <a:spLocks/>
          </p:cNvSpPr>
          <p:nvPr/>
        </p:nvSpPr>
        <p:spPr>
          <a:xfrm>
            <a:off x="3157911" y="6238875"/>
            <a:ext cx="2828178" cy="619125"/>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2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0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6pPr>
            <a:lvl7pPr marL="2290763" indent="-344488" algn="l" defTabSz="914400" rtl="0" eaLnBrk="1" latinLnBrk="0" hangingPunct="1">
              <a:spcBef>
                <a:spcPct val="20000"/>
              </a:spcBef>
              <a:buSzPct val="90000"/>
              <a:buFontTx/>
              <a:buBlip>
                <a:blip r:embed="rId4"/>
              </a:buBlip>
              <a:defRPr lang="en-US" sz="1600" kern="1200">
                <a:solidFill>
                  <a:schemeClr val="tx1"/>
                </a:solidFill>
                <a:latin typeface="+mn-lt"/>
                <a:ea typeface="+mn-ea"/>
                <a:cs typeface="+mn-cs"/>
              </a:defRPr>
            </a:lvl7pPr>
            <a:lvl8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8pPr>
            <a:lvl9pPr marL="2290763" indent="-344488" algn="l" defTabSz="914400" rtl="0" eaLnBrk="1" latinLnBrk="0" hangingPunct="1">
              <a:spcBef>
                <a:spcPct val="20000"/>
              </a:spcBef>
              <a:buSzPct val="90000"/>
              <a:buFontTx/>
              <a:buBlip>
                <a:blip r:embed="rId3"/>
              </a:buBlip>
              <a:defRPr lang="en-US" sz="1600" kern="1200">
                <a:solidFill>
                  <a:schemeClr val="tx1"/>
                </a:solidFill>
                <a:latin typeface="+mn-lt"/>
                <a:ea typeface="+mn-ea"/>
                <a:cs typeface="+mn-cs"/>
              </a:defRPr>
            </a:lvl9pPr>
          </a:lstStyle>
          <a:p>
            <a:r>
              <a:rPr kumimoji="1" lang="en-US" altLang="zh-CN" smtClean="0"/>
              <a:t>Is this tax efficient?</a:t>
            </a:r>
            <a:endParaRPr kumimoji="1" lang="zh-CN" altLang="en-US" dirty="0"/>
          </a:p>
        </p:txBody>
      </p:sp>
    </p:spTree>
    <p:extLst>
      <p:ext uri="{BB962C8B-B14F-4D97-AF65-F5344CB8AC3E}">
        <p14:creationId xmlns:p14="http://schemas.microsoft.com/office/powerpoint/2010/main" val="11207929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Perfectly Inelastic…</a:t>
            </a:r>
            <a:endParaRPr kumimoji="1" lang="zh-CN" altLang="en-US" dirty="0"/>
          </a:p>
        </p:txBody>
      </p:sp>
      <p:sp>
        <p:nvSpPr>
          <p:cNvPr id="4" name="Text Placeholder 3"/>
          <p:cNvSpPr>
            <a:spLocks noGrp="1"/>
          </p:cNvSpPr>
          <p:nvPr>
            <p:ph type="body" idx="1"/>
          </p:nvPr>
        </p:nvSpPr>
        <p:spPr/>
        <p:txBody>
          <a:bodyPr/>
          <a:lstStyle/>
          <a:p>
            <a:r>
              <a:rPr kumimoji="1" lang="en-US" altLang="zh-CN" dirty="0" smtClean="0"/>
              <a:t>Supply - Sales Tax</a:t>
            </a:r>
            <a:endParaRPr kumimoji="1" lang="zh-CN" altLang="en-US" dirty="0"/>
          </a:p>
        </p:txBody>
      </p:sp>
      <p:sp>
        <p:nvSpPr>
          <p:cNvPr id="5" name="Content Placeholder 4"/>
          <p:cNvSpPr>
            <a:spLocks noGrp="1"/>
          </p:cNvSpPr>
          <p:nvPr>
            <p:ph sz="half" idx="2"/>
          </p:nvPr>
        </p:nvSpPr>
        <p:spPr/>
        <p:txBody>
          <a:bodyPr/>
          <a:lstStyle/>
          <a:p>
            <a:endParaRPr kumimoji="1" lang="zh-CN" altLang="en-US"/>
          </a:p>
        </p:txBody>
      </p:sp>
      <p:sp>
        <p:nvSpPr>
          <p:cNvPr id="6" name="Text Placeholder 5"/>
          <p:cNvSpPr>
            <a:spLocks noGrp="1"/>
          </p:cNvSpPr>
          <p:nvPr>
            <p:ph type="body" sz="quarter" idx="3"/>
          </p:nvPr>
        </p:nvSpPr>
        <p:spPr/>
        <p:txBody>
          <a:bodyPr/>
          <a:lstStyle/>
          <a:p>
            <a:r>
              <a:rPr kumimoji="1" lang="en-US" altLang="zh-CN" dirty="0" smtClean="0"/>
              <a:t>Demand - Excise Tax</a:t>
            </a:r>
            <a:endParaRPr kumimoji="1" lang="zh-CN" altLang="en-US" dirty="0"/>
          </a:p>
        </p:txBody>
      </p:sp>
      <p:sp>
        <p:nvSpPr>
          <p:cNvPr id="7" name="Content Placeholder 6"/>
          <p:cNvSpPr>
            <a:spLocks noGrp="1"/>
          </p:cNvSpPr>
          <p:nvPr>
            <p:ph sz="quarter" idx="4"/>
          </p:nvPr>
        </p:nvSpPr>
        <p:spPr/>
        <p:txBody>
          <a:bodyPr/>
          <a:lstStyle/>
          <a:p>
            <a:endParaRPr kumimoji="1" lang="zh-CN" altLang="en-US"/>
          </a:p>
        </p:txBody>
      </p:sp>
      <p:sp>
        <p:nvSpPr>
          <p:cNvPr id="8" name="Content Placeholder 4"/>
          <p:cNvSpPr txBox="1">
            <a:spLocks/>
          </p:cNvSpPr>
          <p:nvPr/>
        </p:nvSpPr>
        <p:spPr>
          <a:xfrm>
            <a:off x="3157911" y="6238875"/>
            <a:ext cx="2828178" cy="619125"/>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2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0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6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6pPr>
            <a:lvl7pPr marL="2290763" indent="-344488" algn="l" defTabSz="914400" rtl="0" eaLnBrk="1" latinLnBrk="0" hangingPunct="1">
              <a:spcBef>
                <a:spcPct val="20000"/>
              </a:spcBef>
              <a:buSzPct val="90000"/>
              <a:buFontTx/>
              <a:buBlip>
                <a:blip r:embed="rId4"/>
              </a:buBlip>
              <a:defRPr lang="en-US" sz="1600" kern="1200">
                <a:solidFill>
                  <a:schemeClr val="tx1"/>
                </a:solidFill>
                <a:latin typeface="+mn-lt"/>
                <a:ea typeface="+mn-ea"/>
                <a:cs typeface="+mn-cs"/>
              </a:defRPr>
            </a:lvl7pPr>
            <a:lvl8pPr marL="2290763" indent="-344488" algn="l" defTabSz="914400" rtl="0" eaLnBrk="1" latinLnBrk="0" hangingPunct="1">
              <a:spcBef>
                <a:spcPct val="20000"/>
              </a:spcBef>
              <a:buSzPct val="90000"/>
              <a:buFontTx/>
              <a:buBlip>
                <a:blip r:embed="rId2"/>
              </a:buBlip>
              <a:defRPr lang="en-US" sz="1600" kern="1200">
                <a:solidFill>
                  <a:schemeClr val="tx1"/>
                </a:solidFill>
                <a:latin typeface="+mn-lt"/>
                <a:ea typeface="+mn-ea"/>
                <a:cs typeface="+mn-cs"/>
              </a:defRPr>
            </a:lvl8pPr>
            <a:lvl9pPr marL="2290763" indent="-344488" algn="l" defTabSz="914400" rtl="0" eaLnBrk="1" latinLnBrk="0" hangingPunct="1">
              <a:spcBef>
                <a:spcPct val="20000"/>
              </a:spcBef>
              <a:buSzPct val="90000"/>
              <a:buFontTx/>
              <a:buBlip>
                <a:blip r:embed="rId3"/>
              </a:buBlip>
              <a:defRPr lang="en-US" sz="1600" kern="1200">
                <a:solidFill>
                  <a:schemeClr val="tx1"/>
                </a:solidFill>
                <a:latin typeface="+mn-lt"/>
                <a:ea typeface="+mn-ea"/>
                <a:cs typeface="+mn-cs"/>
              </a:defRPr>
            </a:lvl9pPr>
          </a:lstStyle>
          <a:p>
            <a:r>
              <a:rPr kumimoji="1" lang="en-US" altLang="zh-CN" smtClean="0"/>
              <a:t>Is this tax efficient?</a:t>
            </a:r>
            <a:endParaRPr kumimoji="1" lang="zh-CN" altLang="en-US" dirty="0"/>
          </a:p>
        </p:txBody>
      </p:sp>
    </p:spTree>
    <p:extLst>
      <p:ext uri="{BB962C8B-B14F-4D97-AF65-F5344CB8AC3E}">
        <p14:creationId xmlns:p14="http://schemas.microsoft.com/office/powerpoint/2010/main" val="402286167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So who should we tax?</a:t>
            </a:r>
            <a:endParaRPr kumimoji="1" lang="zh-CN" altLang="en-US" dirty="0"/>
          </a:p>
        </p:txBody>
      </p:sp>
      <p:sp>
        <p:nvSpPr>
          <p:cNvPr id="3" name="Content Placeholder 2"/>
          <p:cNvSpPr>
            <a:spLocks noGrp="1"/>
          </p:cNvSpPr>
          <p:nvPr>
            <p:ph idx="1"/>
          </p:nvPr>
        </p:nvSpPr>
        <p:spPr/>
        <p:txBody>
          <a:bodyPr/>
          <a:lstStyle/>
          <a:p>
            <a:r>
              <a:rPr kumimoji="1" lang="en-US" altLang="zh-CN" dirty="0" smtClean="0"/>
              <a:t>Given that the tax incidence (or burden) is split based on elasticity of demand and supply, and that the government receives the same tax revenue regardless of who is taxed, it ultimately doesn’t matter to them whether the consumer or producer is taxed.</a:t>
            </a:r>
          </a:p>
          <a:p>
            <a:r>
              <a:rPr kumimoji="1" lang="en-US" altLang="zh-CN" dirty="0" smtClean="0"/>
              <a:t>Taxation adds a disincentive to consume or produce. Therefore, the government/politicians tend to tax based on whether they want to try to control consumption or production.</a:t>
            </a:r>
            <a:endParaRPr kumimoji="1" lang="zh-CN" altLang="en-US" dirty="0"/>
          </a:p>
        </p:txBody>
      </p:sp>
    </p:spTree>
    <p:extLst>
      <p:ext uri="{BB962C8B-B14F-4D97-AF65-F5344CB8AC3E}">
        <p14:creationId xmlns:p14="http://schemas.microsoft.com/office/powerpoint/2010/main" val="8036303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Other Important Notes</a:t>
            </a:r>
            <a:endParaRPr kumimoji="1" lang="zh-CN" altLang="en-US" dirty="0"/>
          </a:p>
        </p:txBody>
      </p:sp>
      <p:sp>
        <p:nvSpPr>
          <p:cNvPr id="3" name="Content Placeholder 2"/>
          <p:cNvSpPr>
            <a:spLocks noGrp="1"/>
          </p:cNvSpPr>
          <p:nvPr>
            <p:ph idx="1"/>
          </p:nvPr>
        </p:nvSpPr>
        <p:spPr/>
        <p:txBody>
          <a:bodyPr>
            <a:normAutofit/>
          </a:bodyPr>
          <a:lstStyle/>
          <a:p>
            <a:r>
              <a:rPr kumimoji="1" lang="en-US" altLang="zh-CN" dirty="0" smtClean="0"/>
              <a:t>Taxes create inefficiency within the economy. This is seen by the region of deadweight loss caused by decreased production or consumption. This inefficiency is PURPOSEFUL and is meant to disincentivize the consumption or production of products that the government deems bad.</a:t>
            </a:r>
          </a:p>
          <a:p>
            <a:r>
              <a:rPr kumimoji="1" lang="en-US" altLang="zh-CN" dirty="0" smtClean="0"/>
              <a:t>Not all taxes are for products the government dislikes. For example, income isn’t bad. Houses aren’t bad. Some taxes are simply meant to raise revenue for the government.</a:t>
            </a:r>
          </a:p>
        </p:txBody>
      </p:sp>
    </p:spTree>
    <p:extLst>
      <p:ext uri="{BB962C8B-B14F-4D97-AF65-F5344CB8AC3E}">
        <p14:creationId xmlns:p14="http://schemas.microsoft.com/office/powerpoint/2010/main" val="21851020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zh-CN" dirty="0" smtClean="0"/>
              <a:t>Income Tax</a:t>
            </a:r>
            <a:endParaRPr kumimoji="1" lang="zh-CN" altLang="en-US" dirty="0"/>
          </a:p>
        </p:txBody>
      </p:sp>
      <p:sp>
        <p:nvSpPr>
          <p:cNvPr id="3" name="Content Placeholder 2"/>
          <p:cNvSpPr>
            <a:spLocks noGrp="1"/>
          </p:cNvSpPr>
          <p:nvPr>
            <p:ph idx="1"/>
          </p:nvPr>
        </p:nvSpPr>
        <p:spPr/>
        <p:txBody>
          <a:bodyPr/>
          <a:lstStyle/>
          <a:p>
            <a:r>
              <a:rPr kumimoji="1" lang="en-US" altLang="zh-CN" dirty="0" smtClean="0"/>
              <a:t>A tax on your yearly wages</a:t>
            </a:r>
          </a:p>
          <a:p>
            <a:r>
              <a:rPr kumimoji="1" lang="en-US" altLang="zh-CN" dirty="0" smtClean="0"/>
              <a:t>Income tax in America is taxed in intervals, meaning not all your income is taxed by the same percentage.</a:t>
            </a:r>
          </a:p>
          <a:p>
            <a:r>
              <a:rPr kumimoji="1" lang="en-US" altLang="zh-CN" dirty="0" smtClean="0"/>
              <a:t>Three methods of taxation</a:t>
            </a:r>
          </a:p>
          <a:p>
            <a:pPr lvl="1"/>
            <a:r>
              <a:rPr kumimoji="1" lang="en-US" altLang="zh-CN" dirty="0" smtClean="0"/>
              <a:t>Regressive</a:t>
            </a:r>
          </a:p>
          <a:p>
            <a:pPr lvl="1"/>
            <a:r>
              <a:rPr kumimoji="1" lang="en-US" altLang="zh-CN" dirty="0" smtClean="0"/>
              <a:t>Proportional</a:t>
            </a:r>
          </a:p>
          <a:p>
            <a:pPr lvl="1"/>
            <a:r>
              <a:rPr kumimoji="1" lang="en-US" altLang="zh-CN" dirty="0" smtClean="0"/>
              <a:t>Progressive</a:t>
            </a:r>
            <a:endParaRPr kumimoji="1" lang="zh-CN" altLang="en-US" dirty="0"/>
          </a:p>
        </p:txBody>
      </p:sp>
    </p:spTree>
    <p:extLst>
      <p:ext uri="{BB962C8B-B14F-4D97-AF65-F5344CB8AC3E}">
        <p14:creationId xmlns:p14="http://schemas.microsoft.com/office/powerpoint/2010/main" val="424960961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r>
              <a:rPr kumimoji="1" lang="en-US" altLang="zh-CN" dirty="0"/>
              <a:t>We aren’t done with taxes yet! We’ll return to taxes after we have looked at production costs. There are two other types of taxes we need to examine:</a:t>
            </a:r>
          </a:p>
          <a:p>
            <a:pPr lvl="1"/>
            <a:r>
              <a:rPr kumimoji="1" lang="en-US" altLang="zh-CN" dirty="0"/>
              <a:t>Lump-Sum</a:t>
            </a:r>
          </a:p>
          <a:p>
            <a:pPr lvl="1"/>
            <a:r>
              <a:rPr kumimoji="1" lang="en-US" altLang="zh-CN" dirty="0"/>
              <a:t>Per-</a:t>
            </a:r>
            <a:r>
              <a:rPr kumimoji="1" lang="en-US" altLang="zh-CN" dirty="0" smtClean="0"/>
              <a:t>Unit</a:t>
            </a:r>
            <a:endParaRPr kumimoji="1" lang="zh-CN" altLang="en-US" dirty="0"/>
          </a:p>
        </p:txBody>
      </p:sp>
    </p:spTree>
    <p:extLst>
      <p:ext uri="{BB962C8B-B14F-4D97-AF65-F5344CB8AC3E}">
        <p14:creationId xmlns:p14="http://schemas.microsoft.com/office/powerpoint/2010/main" val="16536575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zh-CN" dirty="0" smtClean="0"/>
              <a:t>Sales Tax v. Excise Tax</a:t>
            </a:r>
            <a:endParaRPr kumimoji="1" lang="zh-CN" altLang="en-US" dirty="0"/>
          </a:p>
        </p:txBody>
      </p:sp>
      <p:sp>
        <p:nvSpPr>
          <p:cNvPr id="5" name="Text Placeholder 4"/>
          <p:cNvSpPr>
            <a:spLocks noGrp="1"/>
          </p:cNvSpPr>
          <p:nvPr>
            <p:ph type="body" idx="1"/>
          </p:nvPr>
        </p:nvSpPr>
        <p:spPr/>
        <p:txBody>
          <a:bodyPr/>
          <a:lstStyle/>
          <a:p>
            <a:r>
              <a:rPr kumimoji="1" lang="en-US" altLang="zh-CN" dirty="0" smtClean="0"/>
              <a:t>Sales Tax</a:t>
            </a:r>
            <a:endParaRPr kumimoji="1" lang="zh-CN" altLang="en-US" dirty="0"/>
          </a:p>
        </p:txBody>
      </p:sp>
      <p:sp>
        <p:nvSpPr>
          <p:cNvPr id="6" name="Content Placeholder 5"/>
          <p:cNvSpPr>
            <a:spLocks noGrp="1"/>
          </p:cNvSpPr>
          <p:nvPr>
            <p:ph sz="half" idx="2"/>
          </p:nvPr>
        </p:nvSpPr>
        <p:spPr/>
        <p:txBody>
          <a:bodyPr/>
          <a:lstStyle/>
          <a:p>
            <a:r>
              <a:rPr kumimoji="1" lang="en-US" altLang="zh-CN" dirty="0" smtClean="0"/>
              <a:t>Tax that isn’t included in the stated price</a:t>
            </a:r>
          </a:p>
          <a:p>
            <a:r>
              <a:rPr kumimoji="1" lang="en-US" altLang="zh-CN" dirty="0" smtClean="0"/>
              <a:t>Ex. Clothes, Food</a:t>
            </a:r>
          </a:p>
          <a:p>
            <a:r>
              <a:rPr kumimoji="1" lang="en-US" altLang="zh-CN" dirty="0" smtClean="0"/>
              <a:t>Tax “on the consumer.”</a:t>
            </a:r>
          </a:p>
        </p:txBody>
      </p:sp>
      <p:sp>
        <p:nvSpPr>
          <p:cNvPr id="7" name="Text Placeholder 6"/>
          <p:cNvSpPr>
            <a:spLocks noGrp="1"/>
          </p:cNvSpPr>
          <p:nvPr>
            <p:ph type="body" sz="quarter" idx="3"/>
          </p:nvPr>
        </p:nvSpPr>
        <p:spPr/>
        <p:txBody>
          <a:bodyPr/>
          <a:lstStyle/>
          <a:p>
            <a:r>
              <a:rPr kumimoji="1" lang="en-US" altLang="zh-CN" dirty="0" smtClean="0"/>
              <a:t>Excise Tax</a:t>
            </a:r>
            <a:endParaRPr kumimoji="1" lang="zh-CN" altLang="en-US" dirty="0"/>
          </a:p>
        </p:txBody>
      </p:sp>
      <p:sp>
        <p:nvSpPr>
          <p:cNvPr id="8" name="Content Placeholder 7"/>
          <p:cNvSpPr>
            <a:spLocks noGrp="1"/>
          </p:cNvSpPr>
          <p:nvPr>
            <p:ph sz="quarter" idx="4"/>
          </p:nvPr>
        </p:nvSpPr>
        <p:spPr/>
        <p:txBody>
          <a:bodyPr/>
          <a:lstStyle/>
          <a:p>
            <a:r>
              <a:rPr kumimoji="1" lang="en-US" altLang="zh-CN" dirty="0" smtClean="0"/>
              <a:t>Tax that IS included in the stated price</a:t>
            </a:r>
          </a:p>
          <a:p>
            <a:r>
              <a:rPr kumimoji="1" lang="en-US" altLang="zh-CN" dirty="0" smtClean="0"/>
              <a:t>Ex. Gasoline, Alcohol, Cigarettes</a:t>
            </a:r>
          </a:p>
          <a:p>
            <a:r>
              <a:rPr kumimoji="1" lang="en-US" altLang="zh-CN" dirty="0" smtClean="0"/>
              <a:t>Tax “on the producer”</a:t>
            </a:r>
            <a:endParaRPr kumimoji="1" lang="zh-CN" altLang="en-US" dirty="0"/>
          </a:p>
        </p:txBody>
      </p:sp>
    </p:spTree>
    <p:extLst>
      <p:ext uri="{BB962C8B-B14F-4D97-AF65-F5344CB8AC3E}">
        <p14:creationId xmlns:p14="http://schemas.microsoft.com/office/powerpoint/2010/main" val="8413304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altLang="zh-CN" dirty="0" smtClean="0"/>
              <a:t>Sales Tax</a:t>
            </a:r>
            <a:endParaRPr kumimoji="1" lang="zh-CN" altLang="en-US" dirty="0"/>
          </a:p>
        </p:txBody>
      </p:sp>
      <p:sp>
        <p:nvSpPr>
          <p:cNvPr id="27" name="Content Placeholder 26"/>
          <p:cNvSpPr>
            <a:spLocks noGrp="1"/>
          </p:cNvSpPr>
          <p:nvPr>
            <p:ph sz="half" idx="1"/>
          </p:nvPr>
        </p:nvSpPr>
        <p:spPr>
          <a:xfrm>
            <a:off x="914400" y="1735138"/>
            <a:ext cx="7315200" cy="900112"/>
          </a:xfrm>
        </p:spPr>
        <p:txBody>
          <a:bodyPr/>
          <a:lstStyle/>
          <a:p>
            <a:r>
              <a:rPr kumimoji="1" lang="en-US" altLang="zh-CN" dirty="0" smtClean="0"/>
              <a:t>A sales tax is like a decrease in demand since the price to the consumer is a bit higher.</a:t>
            </a:r>
            <a:endParaRPr kumimoji="1" lang="zh-CN" altLang="en-US" dirty="0"/>
          </a:p>
        </p:txBody>
      </p:sp>
      <p:grpSp>
        <p:nvGrpSpPr>
          <p:cNvPr id="29" name="Group 28"/>
          <p:cNvGrpSpPr/>
          <p:nvPr/>
        </p:nvGrpSpPr>
        <p:grpSpPr>
          <a:xfrm>
            <a:off x="2218190" y="2635250"/>
            <a:ext cx="4639809" cy="4340863"/>
            <a:chOff x="2218190" y="2222500"/>
            <a:chExt cx="4639809" cy="4340863"/>
          </a:xfrm>
        </p:grpSpPr>
        <p:grpSp>
          <p:nvGrpSpPr>
            <p:cNvPr id="10" name="Group 9"/>
            <p:cNvGrpSpPr/>
            <p:nvPr/>
          </p:nvGrpSpPr>
          <p:grpSpPr>
            <a:xfrm>
              <a:off x="2656148" y="2609186"/>
              <a:ext cx="3797827" cy="3557511"/>
              <a:chOff x="1763688" y="2204864"/>
              <a:chExt cx="3024336" cy="3024336"/>
            </a:xfrm>
          </p:grpSpPr>
          <p:cxnSp>
            <p:nvCxnSpPr>
              <p:cNvPr id="22" name="Straight Connector 21"/>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 name="Group 10"/>
            <p:cNvGrpSpPr/>
            <p:nvPr/>
          </p:nvGrpSpPr>
          <p:grpSpPr>
            <a:xfrm>
              <a:off x="2218190" y="2222500"/>
              <a:ext cx="4639809" cy="4340863"/>
              <a:chOff x="2453528" y="1916832"/>
              <a:chExt cx="4134696" cy="4041740"/>
            </a:xfrm>
          </p:grpSpPr>
          <p:cxnSp>
            <p:nvCxnSpPr>
              <p:cNvPr id="13" name="Straight Connector 12"/>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 name="TextBox 14"/>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6" name="TextBox 15"/>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7" name="TextBox 16"/>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8" name="TextBox 17"/>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9" name="Rectangle 18"/>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20" name="TextBox 19"/>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21" name="TextBox 20"/>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30" name="Group 29"/>
          <p:cNvGrpSpPr/>
          <p:nvPr/>
        </p:nvGrpSpPr>
        <p:grpSpPr>
          <a:xfrm>
            <a:off x="2810118" y="4305256"/>
            <a:ext cx="2982971" cy="2242441"/>
            <a:chOff x="2810118" y="4162381"/>
            <a:chExt cx="2982971" cy="2242441"/>
          </a:xfrm>
        </p:grpSpPr>
        <p:cxnSp>
          <p:nvCxnSpPr>
            <p:cNvPr id="25" name="Straight Connector 24"/>
            <p:cNvCxnSpPr/>
            <p:nvPr/>
          </p:nvCxnSpPr>
          <p:spPr>
            <a:xfrm>
              <a:off x="2810118" y="4162381"/>
              <a:ext cx="2255826" cy="2175084"/>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065944" y="6035490"/>
              <a:ext cx="727145" cy="369332"/>
            </a:xfrm>
            <a:prstGeom prst="rect">
              <a:avLst/>
            </a:prstGeom>
            <a:noFill/>
          </p:spPr>
          <p:txBody>
            <a:bodyPr wrap="none" rtlCol="0">
              <a:spAutoFit/>
            </a:bodyPr>
            <a:lstStyle/>
            <a:p>
              <a:r>
                <a:rPr kumimoji="1" lang="en-US" altLang="zh-CN" dirty="0" smtClean="0">
                  <a:solidFill>
                    <a:schemeClr val="accent1"/>
                  </a:solidFill>
                </a:rPr>
                <a:t>D – T</a:t>
              </a:r>
              <a:endParaRPr kumimoji="1" lang="zh-CN" altLang="en-US" dirty="0">
                <a:solidFill>
                  <a:schemeClr val="accent1"/>
                </a:solidFill>
              </a:endParaRPr>
            </a:p>
          </p:txBody>
        </p:sp>
      </p:grpSp>
      <p:cxnSp>
        <p:nvCxnSpPr>
          <p:cNvPr id="32" name="Straight Arrow Connector 31"/>
          <p:cNvCxnSpPr/>
          <p:nvPr/>
        </p:nvCxnSpPr>
        <p:spPr>
          <a:xfrm flipH="1">
            <a:off x="3317875" y="4305256"/>
            <a:ext cx="444500" cy="3407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6181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4000" dirty="0" smtClean="0"/>
              <a:t>Does anyone benefit from a sales tax?</a:t>
            </a:r>
            <a:endParaRPr kumimoji="1" lang="zh-CN" altLang="en-US" sz="4000" dirty="0"/>
          </a:p>
        </p:txBody>
      </p:sp>
      <p:grpSp>
        <p:nvGrpSpPr>
          <p:cNvPr id="7" name="Group 6"/>
          <p:cNvGrpSpPr/>
          <p:nvPr/>
        </p:nvGrpSpPr>
        <p:grpSpPr>
          <a:xfrm>
            <a:off x="2218190" y="2111375"/>
            <a:ext cx="4639809" cy="4340863"/>
            <a:chOff x="2218190" y="2222500"/>
            <a:chExt cx="4639809" cy="4340863"/>
          </a:xfrm>
        </p:grpSpPr>
        <p:grpSp>
          <p:nvGrpSpPr>
            <p:cNvPr id="8" name="Group 7"/>
            <p:cNvGrpSpPr/>
            <p:nvPr/>
          </p:nvGrpSpPr>
          <p:grpSpPr>
            <a:xfrm>
              <a:off x="2656148" y="2609186"/>
              <a:ext cx="3797827" cy="3557511"/>
              <a:chOff x="1763688" y="2204864"/>
              <a:chExt cx="3024336" cy="3024336"/>
            </a:xfrm>
          </p:grpSpPr>
          <p:cxnSp>
            <p:nvCxnSpPr>
              <p:cNvPr id="19" name="Straight Connector 18"/>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 name="Group 8"/>
            <p:cNvGrpSpPr/>
            <p:nvPr/>
          </p:nvGrpSpPr>
          <p:grpSpPr>
            <a:xfrm>
              <a:off x="2218190" y="2222500"/>
              <a:ext cx="4639809" cy="4340863"/>
              <a:chOff x="2453528" y="1916832"/>
              <a:chExt cx="4134696" cy="4041740"/>
            </a:xfrm>
          </p:grpSpPr>
          <p:cxnSp>
            <p:nvCxnSpPr>
              <p:cNvPr id="10" name="Straight Connector 9"/>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3" name="TextBox 12"/>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4" name="TextBox 13"/>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5" name="TextBox 14"/>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6" name="Rectangle 15"/>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17" name="TextBox 16"/>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18" name="TextBox 17"/>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21" name="Group 20"/>
          <p:cNvGrpSpPr/>
          <p:nvPr/>
        </p:nvGrpSpPr>
        <p:grpSpPr>
          <a:xfrm>
            <a:off x="2810118" y="3781381"/>
            <a:ext cx="2982971" cy="2242441"/>
            <a:chOff x="2810118" y="4162381"/>
            <a:chExt cx="2982971" cy="2242441"/>
          </a:xfrm>
        </p:grpSpPr>
        <p:cxnSp>
          <p:nvCxnSpPr>
            <p:cNvPr id="22" name="Straight Connector 21"/>
            <p:cNvCxnSpPr/>
            <p:nvPr/>
          </p:nvCxnSpPr>
          <p:spPr>
            <a:xfrm>
              <a:off x="2810118" y="4162381"/>
              <a:ext cx="2255826" cy="2175084"/>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065944" y="6035490"/>
              <a:ext cx="727145" cy="369332"/>
            </a:xfrm>
            <a:prstGeom prst="rect">
              <a:avLst/>
            </a:prstGeom>
            <a:noFill/>
          </p:spPr>
          <p:txBody>
            <a:bodyPr wrap="none" rtlCol="0">
              <a:spAutoFit/>
            </a:bodyPr>
            <a:lstStyle/>
            <a:p>
              <a:r>
                <a:rPr kumimoji="1" lang="en-US" altLang="zh-CN" dirty="0" smtClean="0">
                  <a:solidFill>
                    <a:schemeClr val="accent1"/>
                  </a:solidFill>
                </a:rPr>
                <a:t>D – T</a:t>
              </a:r>
              <a:endParaRPr kumimoji="1" lang="zh-CN" altLang="en-US" dirty="0">
                <a:solidFill>
                  <a:schemeClr val="accent1"/>
                </a:solidFill>
              </a:endParaRPr>
            </a:p>
          </p:txBody>
        </p:sp>
      </p:grpSp>
    </p:spTree>
    <p:extLst>
      <p:ext uri="{BB962C8B-B14F-4D97-AF65-F5344CB8AC3E}">
        <p14:creationId xmlns:p14="http://schemas.microsoft.com/office/powerpoint/2010/main" val="25069506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4000" dirty="0" smtClean="0"/>
              <a:t>To find out, shade consumer and producer surplus</a:t>
            </a:r>
            <a:endParaRPr kumimoji="1" lang="zh-CN" altLang="en-US" sz="4000" dirty="0"/>
          </a:p>
        </p:txBody>
      </p:sp>
      <p:grpSp>
        <p:nvGrpSpPr>
          <p:cNvPr id="7" name="Group 6"/>
          <p:cNvGrpSpPr/>
          <p:nvPr/>
        </p:nvGrpSpPr>
        <p:grpSpPr>
          <a:xfrm>
            <a:off x="2218190" y="2111375"/>
            <a:ext cx="4639809" cy="4340863"/>
            <a:chOff x="2218190" y="2222500"/>
            <a:chExt cx="4639809" cy="4340863"/>
          </a:xfrm>
        </p:grpSpPr>
        <p:grpSp>
          <p:nvGrpSpPr>
            <p:cNvPr id="8" name="Group 7"/>
            <p:cNvGrpSpPr/>
            <p:nvPr/>
          </p:nvGrpSpPr>
          <p:grpSpPr>
            <a:xfrm>
              <a:off x="2656148" y="2609186"/>
              <a:ext cx="3797827" cy="3557511"/>
              <a:chOff x="1763688" y="2204864"/>
              <a:chExt cx="3024336" cy="3024336"/>
            </a:xfrm>
          </p:grpSpPr>
          <p:cxnSp>
            <p:nvCxnSpPr>
              <p:cNvPr id="19" name="Straight Connector 18"/>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 name="Group 8"/>
            <p:cNvGrpSpPr/>
            <p:nvPr/>
          </p:nvGrpSpPr>
          <p:grpSpPr>
            <a:xfrm>
              <a:off x="2218190" y="2222500"/>
              <a:ext cx="4639809" cy="4340863"/>
              <a:chOff x="2453528" y="1916832"/>
              <a:chExt cx="4134696" cy="4041740"/>
            </a:xfrm>
          </p:grpSpPr>
          <p:cxnSp>
            <p:nvCxnSpPr>
              <p:cNvPr id="10" name="Straight Connector 9"/>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3" name="TextBox 12"/>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4" name="TextBox 13"/>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5" name="TextBox 14"/>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6" name="Rectangle 15"/>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17" name="TextBox 16"/>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18" name="TextBox 17"/>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21" name="Group 20"/>
          <p:cNvGrpSpPr/>
          <p:nvPr/>
        </p:nvGrpSpPr>
        <p:grpSpPr>
          <a:xfrm>
            <a:off x="2810118" y="3781381"/>
            <a:ext cx="2982971" cy="2242441"/>
            <a:chOff x="2810118" y="4162381"/>
            <a:chExt cx="2982971" cy="2242441"/>
          </a:xfrm>
        </p:grpSpPr>
        <p:cxnSp>
          <p:nvCxnSpPr>
            <p:cNvPr id="22" name="Straight Connector 21"/>
            <p:cNvCxnSpPr/>
            <p:nvPr/>
          </p:nvCxnSpPr>
          <p:spPr>
            <a:xfrm>
              <a:off x="2810118" y="4162381"/>
              <a:ext cx="2255826" cy="2175084"/>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065944" y="6035490"/>
              <a:ext cx="727145" cy="369332"/>
            </a:xfrm>
            <a:prstGeom prst="rect">
              <a:avLst/>
            </a:prstGeom>
            <a:noFill/>
          </p:spPr>
          <p:txBody>
            <a:bodyPr wrap="none" rtlCol="0">
              <a:spAutoFit/>
            </a:bodyPr>
            <a:lstStyle/>
            <a:p>
              <a:r>
                <a:rPr kumimoji="1" lang="en-US" altLang="zh-CN" dirty="0" smtClean="0">
                  <a:solidFill>
                    <a:schemeClr val="accent1"/>
                  </a:solidFill>
                </a:rPr>
                <a:t>D – T</a:t>
              </a:r>
              <a:endParaRPr kumimoji="1" lang="zh-CN" altLang="en-US" dirty="0">
                <a:solidFill>
                  <a:schemeClr val="accent1"/>
                </a:solidFill>
              </a:endParaRPr>
            </a:p>
          </p:txBody>
        </p:sp>
      </p:grpSp>
    </p:spTree>
    <p:extLst>
      <p:ext uri="{BB962C8B-B14F-4D97-AF65-F5344CB8AC3E}">
        <p14:creationId xmlns:p14="http://schemas.microsoft.com/office/powerpoint/2010/main" val="4105855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4000" dirty="0" smtClean="0"/>
              <a:t>To find out, shade consumer and producer surplus</a:t>
            </a:r>
            <a:endParaRPr kumimoji="1" lang="zh-CN" altLang="en-US" sz="4000" dirty="0"/>
          </a:p>
        </p:txBody>
      </p:sp>
      <p:grpSp>
        <p:nvGrpSpPr>
          <p:cNvPr id="7" name="Group 6"/>
          <p:cNvGrpSpPr/>
          <p:nvPr/>
        </p:nvGrpSpPr>
        <p:grpSpPr>
          <a:xfrm>
            <a:off x="2218190" y="2111375"/>
            <a:ext cx="4639809" cy="4340863"/>
            <a:chOff x="2218190" y="2222500"/>
            <a:chExt cx="4639809" cy="4340863"/>
          </a:xfrm>
        </p:grpSpPr>
        <p:grpSp>
          <p:nvGrpSpPr>
            <p:cNvPr id="8" name="Group 7"/>
            <p:cNvGrpSpPr/>
            <p:nvPr/>
          </p:nvGrpSpPr>
          <p:grpSpPr>
            <a:xfrm>
              <a:off x="2656148" y="2609186"/>
              <a:ext cx="3797827" cy="3557511"/>
              <a:chOff x="1763688" y="2204864"/>
              <a:chExt cx="3024336" cy="3024336"/>
            </a:xfrm>
          </p:grpSpPr>
          <p:cxnSp>
            <p:nvCxnSpPr>
              <p:cNvPr id="19" name="Straight Connector 18"/>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 name="Group 8"/>
            <p:cNvGrpSpPr/>
            <p:nvPr/>
          </p:nvGrpSpPr>
          <p:grpSpPr>
            <a:xfrm>
              <a:off x="2218190" y="2222500"/>
              <a:ext cx="4639809" cy="4340863"/>
              <a:chOff x="2453528" y="1916832"/>
              <a:chExt cx="4134696" cy="4041740"/>
            </a:xfrm>
          </p:grpSpPr>
          <p:cxnSp>
            <p:nvCxnSpPr>
              <p:cNvPr id="10" name="Straight Connector 9"/>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3" name="TextBox 12"/>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4" name="TextBox 13"/>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5" name="TextBox 14"/>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6" name="Rectangle 15"/>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17" name="TextBox 16"/>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18" name="TextBox 17"/>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21" name="Group 20"/>
          <p:cNvGrpSpPr/>
          <p:nvPr/>
        </p:nvGrpSpPr>
        <p:grpSpPr>
          <a:xfrm>
            <a:off x="2810118" y="3781381"/>
            <a:ext cx="2982971" cy="2242441"/>
            <a:chOff x="2810118" y="4162381"/>
            <a:chExt cx="2982971" cy="2242441"/>
          </a:xfrm>
        </p:grpSpPr>
        <p:cxnSp>
          <p:nvCxnSpPr>
            <p:cNvPr id="22" name="Straight Connector 21"/>
            <p:cNvCxnSpPr/>
            <p:nvPr/>
          </p:nvCxnSpPr>
          <p:spPr>
            <a:xfrm>
              <a:off x="2810118" y="4162381"/>
              <a:ext cx="2255826" cy="2175084"/>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065944" y="6035490"/>
              <a:ext cx="727145" cy="369332"/>
            </a:xfrm>
            <a:prstGeom prst="rect">
              <a:avLst/>
            </a:prstGeom>
            <a:noFill/>
          </p:spPr>
          <p:txBody>
            <a:bodyPr wrap="none" rtlCol="0">
              <a:spAutoFit/>
            </a:bodyPr>
            <a:lstStyle/>
            <a:p>
              <a:r>
                <a:rPr kumimoji="1" lang="en-US" altLang="zh-CN" dirty="0" smtClean="0">
                  <a:solidFill>
                    <a:schemeClr val="accent1"/>
                  </a:solidFill>
                </a:rPr>
                <a:t>D – T</a:t>
              </a:r>
              <a:endParaRPr kumimoji="1" lang="zh-CN" altLang="en-US" dirty="0">
                <a:solidFill>
                  <a:schemeClr val="accent1"/>
                </a:solidFill>
              </a:endParaRPr>
            </a:p>
          </p:txBody>
        </p:sp>
      </p:grpSp>
      <p:cxnSp>
        <p:nvCxnSpPr>
          <p:cNvPr id="3" name="Straight Connector 2"/>
          <p:cNvCxnSpPr/>
          <p:nvPr/>
        </p:nvCxnSpPr>
        <p:spPr>
          <a:xfrm>
            <a:off x="3889375" y="3781381"/>
            <a:ext cx="0" cy="224244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3255059" y="4279900"/>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661338" y="6035281"/>
            <a:ext cx="456074" cy="369332"/>
          </a:xfrm>
          <a:prstGeom prst="rect">
            <a:avLst/>
          </a:prstGeom>
          <a:noFill/>
        </p:spPr>
        <p:txBody>
          <a:bodyPr wrap="none" rtlCol="0">
            <a:spAutoFit/>
          </a:bodyPr>
          <a:lstStyle/>
          <a:p>
            <a:r>
              <a:rPr kumimoji="1" lang="en-US" altLang="zh-CN" dirty="0" smtClean="0"/>
              <a:t>Q</a:t>
            </a:r>
            <a:r>
              <a:rPr kumimoji="1" lang="en-US" altLang="zh-CN" baseline="-25000" dirty="0" smtClean="0"/>
              <a:t>T</a:t>
            </a:r>
            <a:endParaRPr kumimoji="1" lang="zh-CN" altLang="en-US" baseline="-25000" dirty="0"/>
          </a:p>
        </p:txBody>
      </p:sp>
      <p:sp>
        <p:nvSpPr>
          <p:cNvPr id="25" name="TextBox 24"/>
          <p:cNvSpPr txBox="1"/>
          <p:nvPr/>
        </p:nvSpPr>
        <p:spPr>
          <a:xfrm>
            <a:off x="2199511" y="4673084"/>
            <a:ext cx="383939" cy="369332"/>
          </a:xfrm>
          <a:prstGeom prst="rect">
            <a:avLst/>
          </a:prstGeom>
          <a:noFill/>
        </p:spPr>
        <p:txBody>
          <a:bodyPr wrap="none" rtlCol="0">
            <a:spAutoFit/>
          </a:bodyPr>
          <a:lstStyle/>
          <a:p>
            <a:r>
              <a:rPr kumimoji="1" lang="en-US" altLang="zh-CN" dirty="0" smtClean="0"/>
              <a:t>P</a:t>
            </a:r>
            <a:r>
              <a:rPr kumimoji="1" lang="en-US" altLang="zh-CN" baseline="-25000" dirty="0" smtClean="0"/>
              <a:t>S</a:t>
            </a:r>
            <a:endParaRPr kumimoji="1" lang="zh-CN" altLang="en-US" baseline="-25000" dirty="0"/>
          </a:p>
        </p:txBody>
      </p:sp>
      <p:cxnSp>
        <p:nvCxnSpPr>
          <p:cNvPr id="26" name="Straight Connector 25"/>
          <p:cNvCxnSpPr/>
          <p:nvPr/>
        </p:nvCxnSpPr>
        <p:spPr>
          <a:xfrm rot="5400000">
            <a:off x="3255059" y="3198345"/>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242623" y="3596715"/>
            <a:ext cx="421059" cy="369332"/>
          </a:xfrm>
          <a:prstGeom prst="rect">
            <a:avLst/>
          </a:prstGeom>
          <a:noFill/>
        </p:spPr>
        <p:txBody>
          <a:bodyPr wrap="none" rtlCol="0">
            <a:spAutoFit/>
          </a:bodyPr>
          <a:lstStyle/>
          <a:p>
            <a:r>
              <a:rPr kumimoji="1" lang="en-US" altLang="zh-CN" dirty="0" smtClean="0"/>
              <a:t>P</a:t>
            </a:r>
            <a:r>
              <a:rPr kumimoji="1" lang="en-US" altLang="zh-CN" baseline="-25000" dirty="0"/>
              <a:t>D</a:t>
            </a:r>
            <a:endParaRPr kumimoji="1" lang="zh-CN" altLang="en-US" baseline="-25000" dirty="0"/>
          </a:p>
        </p:txBody>
      </p:sp>
    </p:spTree>
    <p:extLst>
      <p:ext uri="{BB962C8B-B14F-4D97-AF65-F5344CB8AC3E}">
        <p14:creationId xmlns:p14="http://schemas.microsoft.com/office/powerpoint/2010/main" val="41850852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4000" dirty="0" smtClean="0"/>
              <a:t>What regions compose the CS, the PS, and the DWL?</a:t>
            </a:r>
            <a:endParaRPr kumimoji="1" lang="zh-CN" altLang="en-US" sz="4000" dirty="0"/>
          </a:p>
        </p:txBody>
      </p:sp>
      <p:grpSp>
        <p:nvGrpSpPr>
          <p:cNvPr id="7" name="Group 6"/>
          <p:cNvGrpSpPr/>
          <p:nvPr/>
        </p:nvGrpSpPr>
        <p:grpSpPr>
          <a:xfrm>
            <a:off x="2218190" y="2111375"/>
            <a:ext cx="4639809" cy="4340863"/>
            <a:chOff x="2218190" y="2222500"/>
            <a:chExt cx="4639809" cy="4340863"/>
          </a:xfrm>
        </p:grpSpPr>
        <p:grpSp>
          <p:nvGrpSpPr>
            <p:cNvPr id="8" name="Group 7"/>
            <p:cNvGrpSpPr/>
            <p:nvPr/>
          </p:nvGrpSpPr>
          <p:grpSpPr>
            <a:xfrm>
              <a:off x="2656148" y="2609186"/>
              <a:ext cx="3797827" cy="3557511"/>
              <a:chOff x="1763688" y="2204864"/>
              <a:chExt cx="3024336" cy="3024336"/>
            </a:xfrm>
          </p:grpSpPr>
          <p:cxnSp>
            <p:nvCxnSpPr>
              <p:cNvPr id="19" name="Straight Connector 18"/>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 name="Group 8"/>
            <p:cNvGrpSpPr/>
            <p:nvPr/>
          </p:nvGrpSpPr>
          <p:grpSpPr>
            <a:xfrm>
              <a:off x="2218190" y="2222500"/>
              <a:ext cx="4639809" cy="4340863"/>
              <a:chOff x="2453528" y="1916832"/>
              <a:chExt cx="4134696" cy="4041740"/>
            </a:xfrm>
          </p:grpSpPr>
          <p:cxnSp>
            <p:nvCxnSpPr>
              <p:cNvPr id="10" name="Straight Connector 9"/>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3" name="TextBox 12"/>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4" name="TextBox 13"/>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5" name="TextBox 14"/>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6" name="Rectangle 15"/>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17" name="TextBox 16"/>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18" name="TextBox 17"/>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21" name="Group 20"/>
          <p:cNvGrpSpPr/>
          <p:nvPr/>
        </p:nvGrpSpPr>
        <p:grpSpPr>
          <a:xfrm>
            <a:off x="2810118" y="3781381"/>
            <a:ext cx="2982971" cy="2242441"/>
            <a:chOff x="2810118" y="4162381"/>
            <a:chExt cx="2982971" cy="2242441"/>
          </a:xfrm>
        </p:grpSpPr>
        <p:cxnSp>
          <p:nvCxnSpPr>
            <p:cNvPr id="22" name="Straight Connector 21"/>
            <p:cNvCxnSpPr/>
            <p:nvPr/>
          </p:nvCxnSpPr>
          <p:spPr>
            <a:xfrm>
              <a:off x="2810118" y="4162381"/>
              <a:ext cx="2255826" cy="2175084"/>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065944" y="6035490"/>
              <a:ext cx="727145" cy="369332"/>
            </a:xfrm>
            <a:prstGeom prst="rect">
              <a:avLst/>
            </a:prstGeom>
            <a:noFill/>
          </p:spPr>
          <p:txBody>
            <a:bodyPr wrap="none" rtlCol="0">
              <a:spAutoFit/>
            </a:bodyPr>
            <a:lstStyle/>
            <a:p>
              <a:r>
                <a:rPr kumimoji="1" lang="en-US" altLang="zh-CN" dirty="0" smtClean="0">
                  <a:solidFill>
                    <a:schemeClr val="accent1"/>
                  </a:solidFill>
                </a:rPr>
                <a:t>D – T</a:t>
              </a:r>
              <a:endParaRPr kumimoji="1" lang="zh-CN" altLang="en-US" dirty="0">
                <a:solidFill>
                  <a:schemeClr val="accent1"/>
                </a:solidFill>
              </a:endParaRPr>
            </a:p>
          </p:txBody>
        </p:sp>
      </p:grpSp>
      <p:cxnSp>
        <p:nvCxnSpPr>
          <p:cNvPr id="3" name="Straight Connector 2"/>
          <p:cNvCxnSpPr/>
          <p:nvPr/>
        </p:nvCxnSpPr>
        <p:spPr>
          <a:xfrm>
            <a:off x="3889375" y="3781381"/>
            <a:ext cx="0" cy="224244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3255059" y="4279900"/>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661338" y="6035281"/>
            <a:ext cx="456074" cy="369332"/>
          </a:xfrm>
          <a:prstGeom prst="rect">
            <a:avLst/>
          </a:prstGeom>
          <a:noFill/>
        </p:spPr>
        <p:txBody>
          <a:bodyPr wrap="none" rtlCol="0">
            <a:spAutoFit/>
          </a:bodyPr>
          <a:lstStyle/>
          <a:p>
            <a:r>
              <a:rPr kumimoji="1" lang="en-US" altLang="zh-CN" dirty="0" smtClean="0"/>
              <a:t>Q</a:t>
            </a:r>
            <a:r>
              <a:rPr kumimoji="1" lang="en-US" altLang="zh-CN" baseline="-25000" dirty="0" smtClean="0"/>
              <a:t>T</a:t>
            </a:r>
            <a:endParaRPr kumimoji="1" lang="zh-CN" altLang="en-US" baseline="-25000" dirty="0"/>
          </a:p>
        </p:txBody>
      </p:sp>
      <p:sp>
        <p:nvSpPr>
          <p:cNvPr id="25" name="TextBox 24"/>
          <p:cNvSpPr txBox="1"/>
          <p:nvPr/>
        </p:nvSpPr>
        <p:spPr>
          <a:xfrm>
            <a:off x="2199511" y="4673084"/>
            <a:ext cx="383939" cy="369332"/>
          </a:xfrm>
          <a:prstGeom prst="rect">
            <a:avLst/>
          </a:prstGeom>
          <a:noFill/>
        </p:spPr>
        <p:txBody>
          <a:bodyPr wrap="none" rtlCol="0">
            <a:spAutoFit/>
          </a:bodyPr>
          <a:lstStyle/>
          <a:p>
            <a:r>
              <a:rPr kumimoji="1" lang="en-US" altLang="zh-CN" dirty="0" smtClean="0"/>
              <a:t>P</a:t>
            </a:r>
            <a:r>
              <a:rPr kumimoji="1" lang="en-US" altLang="zh-CN" baseline="-25000" dirty="0" smtClean="0"/>
              <a:t>S</a:t>
            </a:r>
            <a:endParaRPr kumimoji="1" lang="zh-CN" altLang="en-US" baseline="-25000" dirty="0"/>
          </a:p>
        </p:txBody>
      </p:sp>
      <p:cxnSp>
        <p:nvCxnSpPr>
          <p:cNvPr id="26" name="Straight Connector 25"/>
          <p:cNvCxnSpPr/>
          <p:nvPr/>
        </p:nvCxnSpPr>
        <p:spPr>
          <a:xfrm rot="5400000">
            <a:off x="3255059" y="3198345"/>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242623" y="3596715"/>
            <a:ext cx="421059" cy="369332"/>
          </a:xfrm>
          <a:prstGeom prst="rect">
            <a:avLst/>
          </a:prstGeom>
          <a:noFill/>
        </p:spPr>
        <p:txBody>
          <a:bodyPr wrap="none" rtlCol="0">
            <a:spAutoFit/>
          </a:bodyPr>
          <a:lstStyle/>
          <a:p>
            <a:r>
              <a:rPr kumimoji="1" lang="en-US" altLang="zh-CN" dirty="0" smtClean="0"/>
              <a:t>P</a:t>
            </a:r>
            <a:r>
              <a:rPr kumimoji="1" lang="en-US" altLang="zh-CN" baseline="-25000" dirty="0"/>
              <a:t>D</a:t>
            </a:r>
            <a:endParaRPr kumimoji="1" lang="zh-CN" altLang="en-US" baseline="-25000" dirty="0"/>
          </a:p>
        </p:txBody>
      </p:sp>
      <p:sp>
        <p:nvSpPr>
          <p:cNvPr id="2" name="TextBox 1"/>
          <p:cNvSpPr txBox="1"/>
          <p:nvPr/>
        </p:nvSpPr>
        <p:spPr>
          <a:xfrm>
            <a:off x="2844914" y="3227383"/>
            <a:ext cx="300082" cy="369332"/>
          </a:xfrm>
          <a:prstGeom prst="rect">
            <a:avLst/>
          </a:prstGeom>
          <a:noFill/>
        </p:spPr>
        <p:txBody>
          <a:bodyPr wrap="none" rtlCol="0">
            <a:spAutoFit/>
          </a:bodyPr>
          <a:lstStyle/>
          <a:p>
            <a:r>
              <a:rPr kumimoji="1" lang="en-US" altLang="zh-CN" dirty="0" smtClean="0"/>
              <a:t>1</a:t>
            </a:r>
            <a:endParaRPr kumimoji="1" lang="zh-CN" altLang="en-US" dirty="0"/>
          </a:p>
        </p:txBody>
      </p:sp>
      <p:sp>
        <p:nvSpPr>
          <p:cNvPr id="28" name="TextBox 27"/>
          <p:cNvSpPr txBox="1"/>
          <p:nvPr/>
        </p:nvSpPr>
        <p:spPr>
          <a:xfrm>
            <a:off x="2663682" y="3937476"/>
            <a:ext cx="300082" cy="369332"/>
          </a:xfrm>
          <a:prstGeom prst="rect">
            <a:avLst/>
          </a:prstGeom>
          <a:noFill/>
        </p:spPr>
        <p:txBody>
          <a:bodyPr wrap="none" rtlCol="0">
            <a:spAutoFit/>
          </a:bodyPr>
          <a:lstStyle/>
          <a:p>
            <a:r>
              <a:rPr kumimoji="1" lang="en-US" altLang="zh-CN" dirty="0" smtClean="0"/>
              <a:t>2</a:t>
            </a:r>
            <a:endParaRPr kumimoji="1" lang="zh-CN" altLang="en-US" dirty="0"/>
          </a:p>
        </p:txBody>
      </p:sp>
      <p:sp>
        <p:nvSpPr>
          <p:cNvPr id="29" name="TextBox 28"/>
          <p:cNvSpPr txBox="1"/>
          <p:nvPr/>
        </p:nvSpPr>
        <p:spPr>
          <a:xfrm>
            <a:off x="3365920" y="3905210"/>
            <a:ext cx="300082" cy="369332"/>
          </a:xfrm>
          <a:prstGeom prst="rect">
            <a:avLst/>
          </a:prstGeom>
          <a:noFill/>
        </p:spPr>
        <p:txBody>
          <a:bodyPr wrap="none" rtlCol="0">
            <a:spAutoFit/>
          </a:bodyPr>
          <a:lstStyle/>
          <a:p>
            <a:r>
              <a:rPr kumimoji="1" lang="en-US" altLang="zh-CN" dirty="0" smtClean="0"/>
              <a:t>3</a:t>
            </a:r>
            <a:endParaRPr kumimoji="1" lang="zh-CN" altLang="en-US" dirty="0"/>
          </a:p>
        </p:txBody>
      </p:sp>
      <p:sp>
        <p:nvSpPr>
          <p:cNvPr id="30" name="TextBox 29"/>
          <p:cNvSpPr txBox="1"/>
          <p:nvPr/>
        </p:nvSpPr>
        <p:spPr>
          <a:xfrm>
            <a:off x="3935855" y="3953704"/>
            <a:ext cx="300082" cy="369332"/>
          </a:xfrm>
          <a:prstGeom prst="rect">
            <a:avLst/>
          </a:prstGeom>
          <a:noFill/>
        </p:spPr>
        <p:txBody>
          <a:bodyPr wrap="none" rtlCol="0">
            <a:spAutoFit/>
          </a:bodyPr>
          <a:lstStyle/>
          <a:p>
            <a:r>
              <a:rPr kumimoji="1" lang="en-US" altLang="zh-CN" dirty="0"/>
              <a:t>4</a:t>
            </a:r>
            <a:endParaRPr kumimoji="1" lang="zh-CN" altLang="en-US" dirty="0"/>
          </a:p>
        </p:txBody>
      </p:sp>
      <p:sp>
        <p:nvSpPr>
          <p:cNvPr id="31" name="TextBox 30"/>
          <p:cNvSpPr txBox="1"/>
          <p:nvPr/>
        </p:nvSpPr>
        <p:spPr>
          <a:xfrm>
            <a:off x="2963764" y="4334142"/>
            <a:ext cx="300082" cy="369332"/>
          </a:xfrm>
          <a:prstGeom prst="rect">
            <a:avLst/>
          </a:prstGeom>
          <a:noFill/>
        </p:spPr>
        <p:txBody>
          <a:bodyPr wrap="none" rtlCol="0">
            <a:spAutoFit/>
          </a:bodyPr>
          <a:lstStyle/>
          <a:p>
            <a:r>
              <a:rPr kumimoji="1" lang="en-US" altLang="zh-CN" dirty="0" smtClean="0"/>
              <a:t>5</a:t>
            </a:r>
            <a:endParaRPr kumimoji="1" lang="zh-CN" altLang="en-US" dirty="0"/>
          </a:p>
        </p:txBody>
      </p:sp>
      <p:sp>
        <p:nvSpPr>
          <p:cNvPr id="32" name="TextBox 31"/>
          <p:cNvSpPr txBox="1"/>
          <p:nvPr/>
        </p:nvSpPr>
        <p:spPr>
          <a:xfrm>
            <a:off x="3544789" y="4274542"/>
            <a:ext cx="300082" cy="369332"/>
          </a:xfrm>
          <a:prstGeom prst="rect">
            <a:avLst/>
          </a:prstGeom>
          <a:noFill/>
        </p:spPr>
        <p:txBody>
          <a:bodyPr wrap="none" rtlCol="0">
            <a:spAutoFit/>
          </a:bodyPr>
          <a:lstStyle/>
          <a:p>
            <a:r>
              <a:rPr kumimoji="1" lang="en-US" altLang="zh-CN" dirty="0"/>
              <a:t>6</a:t>
            </a:r>
            <a:endParaRPr kumimoji="1" lang="zh-CN" altLang="en-US" dirty="0"/>
          </a:p>
        </p:txBody>
      </p:sp>
      <p:sp>
        <p:nvSpPr>
          <p:cNvPr id="33" name="TextBox 32"/>
          <p:cNvSpPr txBox="1"/>
          <p:nvPr/>
        </p:nvSpPr>
        <p:spPr>
          <a:xfrm>
            <a:off x="3927453" y="4296767"/>
            <a:ext cx="300082" cy="369332"/>
          </a:xfrm>
          <a:prstGeom prst="rect">
            <a:avLst/>
          </a:prstGeom>
          <a:noFill/>
        </p:spPr>
        <p:txBody>
          <a:bodyPr wrap="none" rtlCol="0">
            <a:spAutoFit/>
          </a:bodyPr>
          <a:lstStyle/>
          <a:p>
            <a:r>
              <a:rPr kumimoji="1" lang="en-US" altLang="zh-CN" dirty="0"/>
              <a:t>7</a:t>
            </a:r>
            <a:endParaRPr kumimoji="1" lang="zh-CN" altLang="en-US" dirty="0"/>
          </a:p>
        </p:txBody>
      </p:sp>
      <p:sp>
        <p:nvSpPr>
          <p:cNvPr id="34" name="TextBox 33"/>
          <p:cNvSpPr txBox="1"/>
          <p:nvPr/>
        </p:nvSpPr>
        <p:spPr>
          <a:xfrm>
            <a:off x="2898563" y="5050790"/>
            <a:ext cx="300082" cy="369332"/>
          </a:xfrm>
          <a:prstGeom prst="rect">
            <a:avLst/>
          </a:prstGeom>
          <a:noFill/>
        </p:spPr>
        <p:txBody>
          <a:bodyPr wrap="none" rtlCol="0">
            <a:spAutoFit/>
          </a:bodyPr>
          <a:lstStyle/>
          <a:p>
            <a:r>
              <a:rPr kumimoji="1" lang="en-US" altLang="zh-CN" dirty="0" smtClean="0"/>
              <a:t>8</a:t>
            </a:r>
            <a:endParaRPr kumimoji="1" lang="zh-CN" altLang="en-US" dirty="0"/>
          </a:p>
        </p:txBody>
      </p:sp>
      <p:sp>
        <p:nvSpPr>
          <p:cNvPr id="35" name="TextBox 34"/>
          <p:cNvSpPr txBox="1"/>
          <p:nvPr/>
        </p:nvSpPr>
        <p:spPr>
          <a:xfrm>
            <a:off x="3394748" y="5492726"/>
            <a:ext cx="300082" cy="369332"/>
          </a:xfrm>
          <a:prstGeom prst="rect">
            <a:avLst/>
          </a:prstGeom>
          <a:noFill/>
        </p:spPr>
        <p:txBody>
          <a:bodyPr wrap="none" rtlCol="0">
            <a:spAutoFit/>
          </a:bodyPr>
          <a:lstStyle/>
          <a:p>
            <a:r>
              <a:rPr kumimoji="1" lang="en-US" altLang="zh-CN" dirty="0"/>
              <a:t>9</a:t>
            </a:r>
            <a:endParaRPr kumimoji="1" lang="zh-CN" altLang="en-US" dirty="0"/>
          </a:p>
        </p:txBody>
      </p:sp>
      <p:sp>
        <p:nvSpPr>
          <p:cNvPr id="36" name="TextBox 35"/>
          <p:cNvSpPr txBox="1"/>
          <p:nvPr/>
        </p:nvSpPr>
        <p:spPr>
          <a:xfrm>
            <a:off x="3979825" y="5406883"/>
            <a:ext cx="404453" cy="369332"/>
          </a:xfrm>
          <a:prstGeom prst="rect">
            <a:avLst/>
          </a:prstGeom>
          <a:noFill/>
        </p:spPr>
        <p:txBody>
          <a:bodyPr wrap="none" rtlCol="0">
            <a:spAutoFit/>
          </a:bodyPr>
          <a:lstStyle/>
          <a:p>
            <a:r>
              <a:rPr kumimoji="1" lang="en-US" altLang="zh-CN" dirty="0" smtClean="0"/>
              <a:t>10</a:t>
            </a:r>
            <a:endParaRPr kumimoji="1" lang="zh-CN" altLang="en-US" dirty="0"/>
          </a:p>
        </p:txBody>
      </p:sp>
      <p:sp>
        <p:nvSpPr>
          <p:cNvPr id="37" name="TextBox 36"/>
          <p:cNvSpPr txBox="1"/>
          <p:nvPr/>
        </p:nvSpPr>
        <p:spPr>
          <a:xfrm>
            <a:off x="4094024" y="4658839"/>
            <a:ext cx="398930" cy="369332"/>
          </a:xfrm>
          <a:prstGeom prst="rect">
            <a:avLst/>
          </a:prstGeom>
          <a:noFill/>
        </p:spPr>
        <p:txBody>
          <a:bodyPr wrap="none" rtlCol="0">
            <a:spAutoFit/>
          </a:bodyPr>
          <a:lstStyle/>
          <a:p>
            <a:r>
              <a:rPr kumimoji="1" lang="en-US" altLang="zh-CN" dirty="0" smtClean="0"/>
              <a:t>11</a:t>
            </a:r>
            <a:endParaRPr kumimoji="1" lang="zh-CN" altLang="en-US" dirty="0"/>
          </a:p>
        </p:txBody>
      </p:sp>
      <p:sp>
        <p:nvSpPr>
          <p:cNvPr id="38" name="TextBox 37"/>
          <p:cNvSpPr txBox="1"/>
          <p:nvPr/>
        </p:nvSpPr>
        <p:spPr>
          <a:xfrm>
            <a:off x="4449790" y="5654490"/>
            <a:ext cx="407609" cy="369332"/>
          </a:xfrm>
          <a:prstGeom prst="rect">
            <a:avLst/>
          </a:prstGeom>
          <a:noFill/>
        </p:spPr>
        <p:txBody>
          <a:bodyPr wrap="none" rtlCol="0">
            <a:spAutoFit/>
          </a:bodyPr>
          <a:lstStyle/>
          <a:p>
            <a:r>
              <a:rPr kumimoji="1" lang="en-US" altLang="zh-CN" dirty="0" smtClean="0"/>
              <a:t>12</a:t>
            </a:r>
            <a:endParaRPr kumimoji="1" lang="zh-CN" altLang="en-US" dirty="0"/>
          </a:p>
        </p:txBody>
      </p:sp>
      <p:sp>
        <p:nvSpPr>
          <p:cNvPr id="39" name="TextBox 38"/>
          <p:cNvSpPr txBox="1"/>
          <p:nvPr/>
        </p:nvSpPr>
        <p:spPr>
          <a:xfrm>
            <a:off x="4384278" y="3042717"/>
            <a:ext cx="408848" cy="369332"/>
          </a:xfrm>
          <a:prstGeom prst="rect">
            <a:avLst/>
          </a:prstGeom>
          <a:noFill/>
        </p:spPr>
        <p:txBody>
          <a:bodyPr wrap="none" rtlCol="0">
            <a:spAutoFit/>
          </a:bodyPr>
          <a:lstStyle/>
          <a:p>
            <a:r>
              <a:rPr kumimoji="1" lang="en-US" altLang="zh-CN" dirty="0" smtClean="0"/>
              <a:t>13</a:t>
            </a:r>
            <a:endParaRPr kumimoji="1" lang="zh-CN" altLang="en-US" dirty="0"/>
          </a:p>
        </p:txBody>
      </p:sp>
      <p:sp>
        <p:nvSpPr>
          <p:cNvPr id="40" name="TextBox 39"/>
          <p:cNvSpPr txBox="1"/>
          <p:nvPr/>
        </p:nvSpPr>
        <p:spPr>
          <a:xfrm>
            <a:off x="4602190" y="4866276"/>
            <a:ext cx="398592" cy="369332"/>
          </a:xfrm>
          <a:prstGeom prst="rect">
            <a:avLst/>
          </a:prstGeom>
          <a:noFill/>
        </p:spPr>
        <p:txBody>
          <a:bodyPr wrap="none" rtlCol="0">
            <a:spAutoFit/>
          </a:bodyPr>
          <a:lstStyle/>
          <a:p>
            <a:r>
              <a:rPr kumimoji="1" lang="en-US" altLang="zh-CN" dirty="0" smtClean="0"/>
              <a:t>14</a:t>
            </a:r>
            <a:endParaRPr kumimoji="1" lang="zh-CN" altLang="en-US" dirty="0"/>
          </a:p>
        </p:txBody>
      </p:sp>
      <p:sp>
        <p:nvSpPr>
          <p:cNvPr id="41" name="TextBox 40"/>
          <p:cNvSpPr txBox="1"/>
          <p:nvPr/>
        </p:nvSpPr>
        <p:spPr>
          <a:xfrm>
            <a:off x="5433262" y="4149476"/>
            <a:ext cx="411328" cy="369332"/>
          </a:xfrm>
          <a:prstGeom prst="rect">
            <a:avLst/>
          </a:prstGeom>
          <a:noFill/>
        </p:spPr>
        <p:txBody>
          <a:bodyPr wrap="none" rtlCol="0">
            <a:spAutoFit/>
          </a:bodyPr>
          <a:lstStyle/>
          <a:p>
            <a:r>
              <a:rPr kumimoji="1" lang="en-US" altLang="zh-CN" dirty="0" smtClean="0"/>
              <a:t>15</a:t>
            </a:r>
            <a:endParaRPr kumimoji="1" lang="zh-CN" altLang="en-US" dirty="0"/>
          </a:p>
        </p:txBody>
      </p:sp>
    </p:spTree>
    <p:extLst>
      <p:ext uri="{BB962C8B-B14F-4D97-AF65-F5344CB8AC3E}">
        <p14:creationId xmlns:p14="http://schemas.microsoft.com/office/powerpoint/2010/main" val="28133703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kumimoji="1" lang="en-US" altLang="zh-CN" sz="4000" dirty="0" smtClean="0"/>
              <a:t>So what happened to the area 2+3+5+6?</a:t>
            </a:r>
            <a:endParaRPr kumimoji="1" lang="zh-CN" altLang="en-US" sz="4000" dirty="0"/>
          </a:p>
        </p:txBody>
      </p:sp>
      <p:grpSp>
        <p:nvGrpSpPr>
          <p:cNvPr id="7" name="Group 6"/>
          <p:cNvGrpSpPr/>
          <p:nvPr/>
        </p:nvGrpSpPr>
        <p:grpSpPr>
          <a:xfrm>
            <a:off x="2218190" y="2111375"/>
            <a:ext cx="4639809" cy="4340863"/>
            <a:chOff x="2218190" y="2222500"/>
            <a:chExt cx="4639809" cy="4340863"/>
          </a:xfrm>
        </p:grpSpPr>
        <p:grpSp>
          <p:nvGrpSpPr>
            <p:cNvPr id="8" name="Group 7"/>
            <p:cNvGrpSpPr/>
            <p:nvPr/>
          </p:nvGrpSpPr>
          <p:grpSpPr>
            <a:xfrm>
              <a:off x="2656148" y="2609186"/>
              <a:ext cx="3797827" cy="3557511"/>
              <a:chOff x="1763688" y="2204864"/>
              <a:chExt cx="3024336" cy="3024336"/>
            </a:xfrm>
          </p:grpSpPr>
          <p:cxnSp>
            <p:nvCxnSpPr>
              <p:cNvPr id="19" name="Straight Connector 18"/>
              <p:cNvCxnSpPr/>
              <p:nvPr/>
            </p:nvCxnSpPr>
            <p:spPr bwMode="auto">
              <a:xfrm>
                <a:off x="1763688" y="2204864"/>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3275856" y="3717032"/>
                <a:ext cx="0" cy="302433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 name="Group 8"/>
            <p:cNvGrpSpPr/>
            <p:nvPr/>
          </p:nvGrpSpPr>
          <p:grpSpPr>
            <a:xfrm>
              <a:off x="2218190" y="2222500"/>
              <a:ext cx="4639809" cy="4340863"/>
              <a:chOff x="2453528" y="1916832"/>
              <a:chExt cx="4134696" cy="4041740"/>
            </a:xfrm>
          </p:grpSpPr>
          <p:cxnSp>
            <p:nvCxnSpPr>
              <p:cNvPr id="10" name="Straight Connector 9"/>
              <p:cNvCxnSpPr/>
              <p:nvPr/>
            </p:nvCxnSpPr>
            <p:spPr bwMode="auto">
              <a:xfrm flipV="1">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p:cNvCxnSpPr/>
              <p:nvPr/>
            </p:nvCxnSpPr>
            <p:spPr bwMode="auto">
              <a:xfrm>
                <a:off x="3059832" y="2564904"/>
                <a:ext cx="2808312" cy="28083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2699792" y="1916832"/>
                <a:ext cx="338629" cy="369332"/>
              </a:xfrm>
              <a:prstGeom prst="rect">
                <a:avLst/>
              </a:prstGeom>
              <a:noFill/>
            </p:spPr>
            <p:txBody>
              <a:bodyPr wrap="none" rtlCol="0">
                <a:spAutoFit/>
              </a:bodyPr>
              <a:lstStyle/>
              <a:p>
                <a:r>
                  <a:rPr kumimoji="1" lang="en-US" altLang="zh-CN" dirty="0" smtClean="0"/>
                  <a:t>P</a:t>
                </a:r>
                <a:endParaRPr kumimoji="1" lang="zh-CN" altLang="en-US" dirty="0"/>
              </a:p>
            </p:txBody>
          </p:sp>
          <p:sp>
            <p:nvSpPr>
              <p:cNvPr id="13" name="TextBox 12"/>
              <p:cNvSpPr txBox="1"/>
              <p:nvPr/>
            </p:nvSpPr>
            <p:spPr>
              <a:xfrm>
                <a:off x="6224009" y="5373216"/>
                <a:ext cx="364215" cy="369332"/>
              </a:xfrm>
              <a:prstGeom prst="rect">
                <a:avLst/>
              </a:prstGeom>
              <a:noFill/>
            </p:spPr>
            <p:txBody>
              <a:bodyPr wrap="none" rtlCol="0">
                <a:spAutoFit/>
              </a:bodyPr>
              <a:lstStyle/>
              <a:p>
                <a:r>
                  <a:rPr kumimoji="1" lang="en-US" altLang="zh-CN" dirty="0"/>
                  <a:t>Q</a:t>
                </a:r>
                <a:endParaRPr kumimoji="1" lang="zh-CN" altLang="en-US" dirty="0"/>
              </a:p>
            </p:txBody>
          </p:sp>
          <p:sp>
            <p:nvSpPr>
              <p:cNvPr id="14" name="TextBox 13"/>
              <p:cNvSpPr txBox="1"/>
              <p:nvPr/>
            </p:nvSpPr>
            <p:spPr>
              <a:xfrm>
                <a:off x="5940152" y="2348880"/>
                <a:ext cx="338629" cy="369332"/>
              </a:xfrm>
              <a:prstGeom prst="rect">
                <a:avLst/>
              </a:prstGeom>
              <a:noFill/>
            </p:spPr>
            <p:txBody>
              <a:bodyPr wrap="none" rtlCol="0">
                <a:spAutoFit/>
              </a:bodyPr>
              <a:lstStyle/>
              <a:p>
                <a:r>
                  <a:rPr kumimoji="1" lang="en-US" altLang="zh-CN" dirty="0" smtClean="0"/>
                  <a:t>S</a:t>
                </a:r>
                <a:endParaRPr kumimoji="1" lang="zh-CN" altLang="en-US" dirty="0"/>
              </a:p>
            </p:txBody>
          </p:sp>
          <p:sp>
            <p:nvSpPr>
              <p:cNvPr id="15" name="TextBox 14"/>
              <p:cNvSpPr txBox="1"/>
              <p:nvPr/>
            </p:nvSpPr>
            <p:spPr>
              <a:xfrm>
                <a:off x="5940152" y="5157192"/>
                <a:ext cx="351366" cy="369332"/>
              </a:xfrm>
              <a:prstGeom prst="rect">
                <a:avLst/>
              </a:prstGeom>
              <a:noFill/>
            </p:spPr>
            <p:txBody>
              <a:bodyPr wrap="none" rtlCol="0">
                <a:spAutoFit/>
              </a:bodyPr>
              <a:lstStyle/>
              <a:p>
                <a:r>
                  <a:rPr kumimoji="1" lang="en-US" altLang="zh-CN" dirty="0" smtClean="0"/>
                  <a:t>D</a:t>
                </a:r>
                <a:endParaRPr kumimoji="1" lang="zh-CN" altLang="en-US" dirty="0"/>
              </a:p>
            </p:txBody>
          </p:sp>
          <p:sp>
            <p:nvSpPr>
              <p:cNvPr id="16" name="Rectangle 15"/>
              <p:cNvSpPr/>
              <p:nvPr/>
            </p:nvSpPr>
            <p:spPr bwMode="auto">
              <a:xfrm>
                <a:off x="2843808" y="3976090"/>
                <a:ext cx="1601560" cy="1613150"/>
              </a:xfrm>
              <a:prstGeom prst="rect">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17" name="TextBox 16"/>
              <p:cNvSpPr txBox="1"/>
              <p:nvPr/>
            </p:nvSpPr>
            <p:spPr>
              <a:xfrm>
                <a:off x="4244126" y="5589240"/>
                <a:ext cx="412770" cy="369332"/>
              </a:xfrm>
              <a:prstGeom prst="rect">
                <a:avLst/>
              </a:prstGeom>
              <a:noFill/>
            </p:spPr>
            <p:txBody>
              <a:bodyPr wrap="none" rtlCol="0">
                <a:spAutoFit/>
              </a:bodyPr>
              <a:lstStyle/>
              <a:p>
                <a:r>
                  <a:rPr kumimoji="1" lang="en-US" altLang="zh-CN" dirty="0" smtClean="0"/>
                  <a:t>Q*</a:t>
                </a:r>
                <a:endParaRPr kumimoji="1" lang="zh-CN" altLang="en-US" dirty="0"/>
              </a:p>
            </p:txBody>
          </p:sp>
          <p:sp>
            <p:nvSpPr>
              <p:cNvPr id="18" name="TextBox 17"/>
              <p:cNvSpPr txBox="1"/>
              <p:nvPr/>
            </p:nvSpPr>
            <p:spPr>
              <a:xfrm>
                <a:off x="2453528" y="3789040"/>
                <a:ext cx="428460" cy="369332"/>
              </a:xfrm>
              <a:prstGeom prst="rect">
                <a:avLst/>
              </a:prstGeom>
              <a:noFill/>
            </p:spPr>
            <p:txBody>
              <a:bodyPr wrap="none" rtlCol="0">
                <a:spAutoFit/>
              </a:bodyPr>
              <a:lstStyle/>
              <a:p>
                <a:r>
                  <a:rPr kumimoji="1" lang="en-US" altLang="zh-CN" dirty="0" smtClean="0"/>
                  <a:t>P*</a:t>
                </a:r>
                <a:endParaRPr kumimoji="1" lang="zh-CN" altLang="en-US" dirty="0"/>
              </a:p>
            </p:txBody>
          </p:sp>
        </p:grpSp>
      </p:grpSp>
      <p:grpSp>
        <p:nvGrpSpPr>
          <p:cNvPr id="21" name="Group 20"/>
          <p:cNvGrpSpPr/>
          <p:nvPr/>
        </p:nvGrpSpPr>
        <p:grpSpPr>
          <a:xfrm>
            <a:off x="2810118" y="3781381"/>
            <a:ext cx="2982971" cy="2242441"/>
            <a:chOff x="2810118" y="4162381"/>
            <a:chExt cx="2982971" cy="2242441"/>
          </a:xfrm>
        </p:grpSpPr>
        <p:cxnSp>
          <p:nvCxnSpPr>
            <p:cNvPr id="22" name="Straight Connector 21"/>
            <p:cNvCxnSpPr/>
            <p:nvPr/>
          </p:nvCxnSpPr>
          <p:spPr>
            <a:xfrm>
              <a:off x="2810118" y="4162381"/>
              <a:ext cx="2255826" cy="2175084"/>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065944" y="6035490"/>
              <a:ext cx="727145" cy="369332"/>
            </a:xfrm>
            <a:prstGeom prst="rect">
              <a:avLst/>
            </a:prstGeom>
            <a:noFill/>
          </p:spPr>
          <p:txBody>
            <a:bodyPr wrap="none" rtlCol="0">
              <a:spAutoFit/>
            </a:bodyPr>
            <a:lstStyle/>
            <a:p>
              <a:r>
                <a:rPr kumimoji="1" lang="en-US" altLang="zh-CN" dirty="0" smtClean="0">
                  <a:solidFill>
                    <a:schemeClr val="accent1"/>
                  </a:solidFill>
                </a:rPr>
                <a:t>D – T</a:t>
              </a:r>
              <a:endParaRPr kumimoji="1" lang="zh-CN" altLang="en-US" dirty="0">
                <a:solidFill>
                  <a:schemeClr val="accent1"/>
                </a:solidFill>
              </a:endParaRPr>
            </a:p>
          </p:txBody>
        </p:sp>
      </p:grpSp>
      <p:cxnSp>
        <p:nvCxnSpPr>
          <p:cNvPr id="3" name="Straight Connector 2"/>
          <p:cNvCxnSpPr/>
          <p:nvPr/>
        </p:nvCxnSpPr>
        <p:spPr>
          <a:xfrm>
            <a:off x="3889375" y="3781381"/>
            <a:ext cx="0" cy="224244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3255059" y="4279900"/>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661338" y="6035281"/>
            <a:ext cx="456074" cy="369332"/>
          </a:xfrm>
          <a:prstGeom prst="rect">
            <a:avLst/>
          </a:prstGeom>
          <a:noFill/>
        </p:spPr>
        <p:txBody>
          <a:bodyPr wrap="none" rtlCol="0">
            <a:spAutoFit/>
          </a:bodyPr>
          <a:lstStyle/>
          <a:p>
            <a:r>
              <a:rPr kumimoji="1" lang="en-US" altLang="zh-CN" dirty="0" smtClean="0"/>
              <a:t>Q</a:t>
            </a:r>
            <a:r>
              <a:rPr kumimoji="1" lang="en-US" altLang="zh-CN" baseline="-25000" dirty="0" smtClean="0"/>
              <a:t>T</a:t>
            </a:r>
            <a:endParaRPr kumimoji="1" lang="zh-CN" altLang="en-US" baseline="-25000" dirty="0"/>
          </a:p>
        </p:txBody>
      </p:sp>
      <p:sp>
        <p:nvSpPr>
          <p:cNvPr id="25" name="TextBox 24"/>
          <p:cNvSpPr txBox="1"/>
          <p:nvPr/>
        </p:nvSpPr>
        <p:spPr>
          <a:xfrm>
            <a:off x="2199511" y="4673084"/>
            <a:ext cx="383939" cy="369332"/>
          </a:xfrm>
          <a:prstGeom prst="rect">
            <a:avLst/>
          </a:prstGeom>
          <a:noFill/>
        </p:spPr>
        <p:txBody>
          <a:bodyPr wrap="none" rtlCol="0">
            <a:spAutoFit/>
          </a:bodyPr>
          <a:lstStyle/>
          <a:p>
            <a:r>
              <a:rPr kumimoji="1" lang="en-US" altLang="zh-CN" dirty="0" smtClean="0"/>
              <a:t>P</a:t>
            </a:r>
            <a:r>
              <a:rPr kumimoji="1" lang="en-US" altLang="zh-CN" baseline="-25000" dirty="0" smtClean="0"/>
              <a:t>S</a:t>
            </a:r>
            <a:endParaRPr kumimoji="1" lang="zh-CN" altLang="en-US" baseline="-25000" dirty="0"/>
          </a:p>
        </p:txBody>
      </p:sp>
      <p:cxnSp>
        <p:nvCxnSpPr>
          <p:cNvPr id="26" name="Straight Connector 25"/>
          <p:cNvCxnSpPr/>
          <p:nvPr/>
        </p:nvCxnSpPr>
        <p:spPr>
          <a:xfrm rot="5400000">
            <a:off x="3255059" y="3198345"/>
            <a:ext cx="0" cy="1166072"/>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242623" y="3596715"/>
            <a:ext cx="421059" cy="369332"/>
          </a:xfrm>
          <a:prstGeom prst="rect">
            <a:avLst/>
          </a:prstGeom>
          <a:noFill/>
        </p:spPr>
        <p:txBody>
          <a:bodyPr wrap="none" rtlCol="0">
            <a:spAutoFit/>
          </a:bodyPr>
          <a:lstStyle/>
          <a:p>
            <a:r>
              <a:rPr kumimoji="1" lang="en-US" altLang="zh-CN" dirty="0" smtClean="0"/>
              <a:t>P</a:t>
            </a:r>
            <a:r>
              <a:rPr kumimoji="1" lang="en-US" altLang="zh-CN" baseline="-25000" dirty="0"/>
              <a:t>D</a:t>
            </a:r>
            <a:endParaRPr kumimoji="1" lang="zh-CN" altLang="en-US" baseline="-25000" dirty="0"/>
          </a:p>
        </p:txBody>
      </p:sp>
      <p:sp>
        <p:nvSpPr>
          <p:cNvPr id="2" name="TextBox 1"/>
          <p:cNvSpPr txBox="1"/>
          <p:nvPr/>
        </p:nvSpPr>
        <p:spPr>
          <a:xfrm>
            <a:off x="2844914" y="3227383"/>
            <a:ext cx="300082" cy="369332"/>
          </a:xfrm>
          <a:prstGeom prst="rect">
            <a:avLst/>
          </a:prstGeom>
          <a:noFill/>
        </p:spPr>
        <p:txBody>
          <a:bodyPr wrap="none" rtlCol="0">
            <a:spAutoFit/>
          </a:bodyPr>
          <a:lstStyle/>
          <a:p>
            <a:r>
              <a:rPr kumimoji="1" lang="en-US" altLang="zh-CN" dirty="0" smtClean="0"/>
              <a:t>1</a:t>
            </a:r>
            <a:endParaRPr kumimoji="1" lang="zh-CN" altLang="en-US" dirty="0"/>
          </a:p>
        </p:txBody>
      </p:sp>
      <p:sp>
        <p:nvSpPr>
          <p:cNvPr id="28" name="TextBox 27"/>
          <p:cNvSpPr txBox="1"/>
          <p:nvPr/>
        </p:nvSpPr>
        <p:spPr>
          <a:xfrm>
            <a:off x="2663682" y="3937476"/>
            <a:ext cx="300082" cy="369332"/>
          </a:xfrm>
          <a:prstGeom prst="rect">
            <a:avLst/>
          </a:prstGeom>
          <a:noFill/>
        </p:spPr>
        <p:txBody>
          <a:bodyPr wrap="none" rtlCol="0">
            <a:spAutoFit/>
          </a:bodyPr>
          <a:lstStyle/>
          <a:p>
            <a:r>
              <a:rPr kumimoji="1" lang="en-US" altLang="zh-CN" dirty="0" smtClean="0"/>
              <a:t>2</a:t>
            </a:r>
            <a:endParaRPr kumimoji="1" lang="zh-CN" altLang="en-US" dirty="0"/>
          </a:p>
        </p:txBody>
      </p:sp>
      <p:sp>
        <p:nvSpPr>
          <p:cNvPr id="29" name="TextBox 28"/>
          <p:cNvSpPr txBox="1"/>
          <p:nvPr/>
        </p:nvSpPr>
        <p:spPr>
          <a:xfrm>
            <a:off x="3365920" y="3905210"/>
            <a:ext cx="300082" cy="369332"/>
          </a:xfrm>
          <a:prstGeom prst="rect">
            <a:avLst/>
          </a:prstGeom>
          <a:noFill/>
        </p:spPr>
        <p:txBody>
          <a:bodyPr wrap="none" rtlCol="0">
            <a:spAutoFit/>
          </a:bodyPr>
          <a:lstStyle/>
          <a:p>
            <a:r>
              <a:rPr kumimoji="1" lang="en-US" altLang="zh-CN" dirty="0" smtClean="0"/>
              <a:t>3</a:t>
            </a:r>
            <a:endParaRPr kumimoji="1" lang="zh-CN" altLang="en-US" dirty="0"/>
          </a:p>
        </p:txBody>
      </p:sp>
      <p:sp>
        <p:nvSpPr>
          <p:cNvPr id="30" name="TextBox 29"/>
          <p:cNvSpPr txBox="1"/>
          <p:nvPr/>
        </p:nvSpPr>
        <p:spPr>
          <a:xfrm>
            <a:off x="3935855" y="3953704"/>
            <a:ext cx="300082" cy="369332"/>
          </a:xfrm>
          <a:prstGeom prst="rect">
            <a:avLst/>
          </a:prstGeom>
          <a:noFill/>
        </p:spPr>
        <p:txBody>
          <a:bodyPr wrap="none" rtlCol="0">
            <a:spAutoFit/>
          </a:bodyPr>
          <a:lstStyle/>
          <a:p>
            <a:r>
              <a:rPr kumimoji="1" lang="en-US" altLang="zh-CN" dirty="0"/>
              <a:t>4</a:t>
            </a:r>
            <a:endParaRPr kumimoji="1" lang="zh-CN" altLang="en-US" dirty="0"/>
          </a:p>
        </p:txBody>
      </p:sp>
      <p:sp>
        <p:nvSpPr>
          <p:cNvPr id="31" name="TextBox 30"/>
          <p:cNvSpPr txBox="1"/>
          <p:nvPr/>
        </p:nvSpPr>
        <p:spPr>
          <a:xfrm>
            <a:off x="2963764" y="4334142"/>
            <a:ext cx="300082" cy="369332"/>
          </a:xfrm>
          <a:prstGeom prst="rect">
            <a:avLst/>
          </a:prstGeom>
          <a:noFill/>
        </p:spPr>
        <p:txBody>
          <a:bodyPr wrap="none" rtlCol="0">
            <a:spAutoFit/>
          </a:bodyPr>
          <a:lstStyle/>
          <a:p>
            <a:r>
              <a:rPr kumimoji="1" lang="en-US" altLang="zh-CN" dirty="0" smtClean="0"/>
              <a:t>5</a:t>
            </a:r>
            <a:endParaRPr kumimoji="1" lang="zh-CN" altLang="en-US" dirty="0"/>
          </a:p>
        </p:txBody>
      </p:sp>
      <p:sp>
        <p:nvSpPr>
          <p:cNvPr id="32" name="TextBox 31"/>
          <p:cNvSpPr txBox="1"/>
          <p:nvPr/>
        </p:nvSpPr>
        <p:spPr>
          <a:xfrm>
            <a:off x="3544789" y="4274542"/>
            <a:ext cx="300082" cy="369332"/>
          </a:xfrm>
          <a:prstGeom prst="rect">
            <a:avLst/>
          </a:prstGeom>
          <a:noFill/>
        </p:spPr>
        <p:txBody>
          <a:bodyPr wrap="none" rtlCol="0">
            <a:spAutoFit/>
          </a:bodyPr>
          <a:lstStyle/>
          <a:p>
            <a:r>
              <a:rPr kumimoji="1" lang="en-US" altLang="zh-CN" dirty="0"/>
              <a:t>6</a:t>
            </a:r>
            <a:endParaRPr kumimoji="1" lang="zh-CN" altLang="en-US" dirty="0"/>
          </a:p>
        </p:txBody>
      </p:sp>
      <p:sp>
        <p:nvSpPr>
          <p:cNvPr id="33" name="TextBox 32"/>
          <p:cNvSpPr txBox="1"/>
          <p:nvPr/>
        </p:nvSpPr>
        <p:spPr>
          <a:xfrm>
            <a:off x="3927453" y="4296767"/>
            <a:ext cx="300082" cy="369332"/>
          </a:xfrm>
          <a:prstGeom prst="rect">
            <a:avLst/>
          </a:prstGeom>
          <a:noFill/>
        </p:spPr>
        <p:txBody>
          <a:bodyPr wrap="none" rtlCol="0">
            <a:spAutoFit/>
          </a:bodyPr>
          <a:lstStyle/>
          <a:p>
            <a:r>
              <a:rPr kumimoji="1" lang="en-US" altLang="zh-CN" dirty="0"/>
              <a:t>7</a:t>
            </a:r>
            <a:endParaRPr kumimoji="1" lang="zh-CN" altLang="en-US" dirty="0"/>
          </a:p>
        </p:txBody>
      </p:sp>
      <p:sp>
        <p:nvSpPr>
          <p:cNvPr id="34" name="TextBox 33"/>
          <p:cNvSpPr txBox="1"/>
          <p:nvPr/>
        </p:nvSpPr>
        <p:spPr>
          <a:xfrm>
            <a:off x="2898563" y="5050790"/>
            <a:ext cx="300082" cy="369332"/>
          </a:xfrm>
          <a:prstGeom prst="rect">
            <a:avLst/>
          </a:prstGeom>
          <a:noFill/>
        </p:spPr>
        <p:txBody>
          <a:bodyPr wrap="none" rtlCol="0">
            <a:spAutoFit/>
          </a:bodyPr>
          <a:lstStyle/>
          <a:p>
            <a:r>
              <a:rPr kumimoji="1" lang="en-US" altLang="zh-CN" dirty="0" smtClean="0"/>
              <a:t>8</a:t>
            </a:r>
            <a:endParaRPr kumimoji="1" lang="zh-CN" altLang="en-US" dirty="0"/>
          </a:p>
        </p:txBody>
      </p:sp>
      <p:sp>
        <p:nvSpPr>
          <p:cNvPr id="35" name="TextBox 34"/>
          <p:cNvSpPr txBox="1"/>
          <p:nvPr/>
        </p:nvSpPr>
        <p:spPr>
          <a:xfrm>
            <a:off x="3394748" y="5492726"/>
            <a:ext cx="300082" cy="369332"/>
          </a:xfrm>
          <a:prstGeom prst="rect">
            <a:avLst/>
          </a:prstGeom>
          <a:noFill/>
        </p:spPr>
        <p:txBody>
          <a:bodyPr wrap="none" rtlCol="0">
            <a:spAutoFit/>
          </a:bodyPr>
          <a:lstStyle/>
          <a:p>
            <a:r>
              <a:rPr kumimoji="1" lang="en-US" altLang="zh-CN" dirty="0"/>
              <a:t>9</a:t>
            </a:r>
            <a:endParaRPr kumimoji="1" lang="zh-CN" altLang="en-US" dirty="0"/>
          </a:p>
        </p:txBody>
      </p:sp>
      <p:sp>
        <p:nvSpPr>
          <p:cNvPr id="36" name="TextBox 35"/>
          <p:cNvSpPr txBox="1"/>
          <p:nvPr/>
        </p:nvSpPr>
        <p:spPr>
          <a:xfrm>
            <a:off x="3979825" y="5406883"/>
            <a:ext cx="404453" cy="369332"/>
          </a:xfrm>
          <a:prstGeom prst="rect">
            <a:avLst/>
          </a:prstGeom>
          <a:noFill/>
        </p:spPr>
        <p:txBody>
          <a:bodyPr wrap="none" rtlCol="0">
            <a:spAutoFit/>
          </a:bodyPr>
          <a:lstStyle/>
          <a:p>
            <a:r>
              <a:rPr kumimoji="1" lang="en-US" altLang="zh-CN" dirty="0" smtClean="0"/>
              <a:t>10</a:t>
            </a:r>
            <a:endParaRPr kumimoji="1" lang="zh-CN" altLang="en-US" dirty="0"/>
          </a:p>
        </p:txBody>
      </p:sp>
      <p:sp>
        <p:nvSpPr>
          <p:cNvPr id="37" name="TextBox 36"/>
          <p:cNvSpPr txBox="1"/>
          <p:nvPr/>
        </p:nvSpPr>
        <p:spPr>
          <a:xfrm>
            <a:off x="4094024" y="4658839"/>
            <a:ext cx="398930" cy="369332"/>
          </a:xfrm>
          <a:prstGeom prst="rect">
            <a:avLst/>
          </a:prstGeom>
          <a:noFill/>
        </p:spPr>
        <p:txBody>
          <a:bodyPr wrap="none" rtlCol="0">
            <a:spAutoFit/>
          </a:bodyPr>
          <a:lstStyle/>
          <a:p>
            <a:r>
              <a:rPr kumimoji="1" lang="en-US" altLang="zh-CN" dirty="0" smtClean="0"/>
              <a:t>11</a:t>
            </a:r>
            <a:endParaRPr kumimoji="1" lang="zh-CN" altLang="en-US" dirty="0"/>
          </a:p>
        </p:txBody>
      </p:sp>
      <p:sp>
        <p:nvSpPr>
          <p:cNvPr id="38" name="TextBox 37"/>
          <p:cNvSpPr txBox="1"/>
          <p:nvPr/>
        </p:nvSpPr>
        <p:spPr>
          <a:xfrm>
            <a:off x="4449790" y="5654490"/>
            <a:ext cx="407609" cy="369332"/>
          </a:xfrm>
          <a:prstGeom prst="rect">
            <a:avLst/>
          </a:prstGeom>
          <a:noFill/>
        </p:spPr>
        <p:txBody>
          <a:bodyPr wrap="none" rtlCol="0">
            <a:spAutoFit/>
          </a:bodyPr>
          <a:lstStyle/>
          <a:p>
            <a:r>
              <a:rPr kumimoji="1" lang="en-US" altLang="zh-CN" dirty="0" smtClean="0"/>
              <a:t>12</a:t>
            </a:r>
            <a:endParaRPr kumimoji="1" lang="zh-CN" altLang="en-US" dirty="0"/>
          </a:p>
        </p:txBody>
      </p:sp>
      <p:sp>
        <p:nvSpPr>
          <p:cNvPr id="39" name="TextBox 38"/>
          <p:cNvSpPr txBox="1"/>
          <p:nvPr/>
        </p:nvSpPr>
        <p:spPr>
          <a:xfrm>
            <a:off x="4384278" y="3042717"/>
            <a:ext cx="408848" cy="369332"/>
          </a:xfrm>
          <a:prstGeom prst="rect">
            <a:avLst/>
          </a:prstGeom>
          <a:noFill/>
        </p:spPr>
        <p:txBody>
          <a:bodyPr wrap="none" rtlCol="0">
            <a:spAutoFit/>
          </a:bodyPr>
          <a:lstStyle/>
          <a:p>
            <a:r>
              <a:rPr kumimoji="1" lang="en-US" altLang="zh-CN" dirty="0" smtClean="0"/>
              <a:t>13</a:t>
            </a:r>
            <a:endParaRPr kumimoji="1" lang="zh-CN" altLang="en-US" dirty="0"/>
          </a:p>
        </p:txBody>
      </p:sp>
      <p:sp>
        <p:nvSpPr>
          <p:cNvPr id="40" name="TextBox 39"/>
          <p:cNvSpPr txBox="1"/>
          <p:nvPr/>
        </p:nvSpPr>
        <p:spPr>
          <a:xfrm>
            <a:off x="4602190" y="4866276"/>
            <a:ext cx="398592" cy="369332"/>
          </a:xfrm>
          <a:prstGeom prst="rect">
            <a:avLst/>
          </a:prstGeom>
          <a:noFill/>
        </p:spPr>
        <p:txBody>
          <a:bodyPr wrap="none" rtlCol="0">
            <a:spAutoFit/>
          </a:bodyPr>
          <a:lstStyle/>
          <a:p>
            <a:r>
              <a:rPr kumimoji="1" lang="en-US" altLang="zh-CN" dirty="0" smtClean="0"/>
              <a:t>14</a:t>
            </a:r>
            <a:endParaRPr kumimoji="1" lang="zh-CN" altLang="en-US" dirty="0"/>
          </a:p>
        </p:txBody>
      </p:sp>
      <p:sp>
        <p:nvSpPr>
          <p:cNvPr id="41" name="TextBox 40"/>
          <p:cNvSpPr txBox="1"/>
          <p:nvPr/>
        </p:nvSpPr>
        <p:spPr>
          <a:xfrm>
            <a:off x="5433262" y="4149476"/>
            <a:ext cx="411328" cy="369332"/>
          </a:xfrm>
          <a:prstGeom prst="rect">
            <a:avLst/>
          </a:prstGeom>
          <a:noFill/>
        </p:spPr>
        <p:txBody>
          <a:bodyPr wrap="none" rtlCol="0">
            <a:spAutoFit/>
          </a:bodyPr>
          <a:lstStyle/>
          <a:p>
            <a:r>
              <a:rPr kumimoji="1" lang="en-US" altLang="zh-CN" dirty="0" smtClean="0"/>
              <a:t>15</a:t>
            </a:r>
            <a:endParaRPr kumimoji="1" lang="zh-CN" altLang="en-US" dirty="0"/>
          </a:p>
        </p:txBody>
      </p:sp>
    </p:spTree>
    <p:extLst>
      <p:ext uri="{BB962C8B-B14F-4D97-AF65-F5344CB8AC3E}">
        <p14:creationId xmlns:p14="http://schemas.microsoft.com/office/powerpoint/2010/main" val="230186551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465</TotalTime>
  <Words>1037</Words>
  <Application>Microsoft Macintosh PowerPoint</Application>
  <PresentationFormat>On-screen Show (4:3)</PresentationFormat>
  <Paragraphs>233</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Inkwell</vt:lpstr>
      <vt:lpstr>Taxes</vt:lpstr>
      <vt:lpstr>What is a tax?</vt:lpstr>
      <vt:lpstr>Sales Tax v. Excise Tax</vt:lpstr>
      <vt:lpstr>Sales Tax</vt:lpstr>
      <vt:lpstr>Does anyone benefit from a sales tax?</vt:lpstr>
      <vt:lpstr>To find out, shade consumer and producer surplus</vt:lpstr>
      <vt:lpstr>To find out, shade consumer and producer surplus</vt:lpstr>
      <vt:lpstr>What regions compose the CS, the PS, and the DWL?</vt:lpstr>
      <vt:lpstr>So what happened to the area 2+3+5+6?</vt:lpstr>
      <vt:lpstr>Tax Revenue</vt:lpstr>
      <vt:lpstr>Excise Tax</vt:lpstr>
      <vt:lpstr>Does anyone benefit from an excise tax?</vt:lpstr>
      <vt:lpstr>To find out, shade the consumer surplus, producer surplus, deadweight loss, and tax revenue</vt:lpstr>
      <vt:lpstr>To find out, shade the consumer surplus, producer surplus, deadweight loss, and tax revenue</vt:lpstr>
      <vt:lpstr>Tax Incidence</vt:lpstr>
      <vt:lpstr>ED&gt;1 and ES&gt;1</vt:lpstr>
      <vt:lpstr>Who bears the tax burden?</vt:lpstr>
      <vt:lpstr>ED&lt;1 and ES&lt;1</vt:lpstr>
      <vt:lpstr>ED&gt;1 and ES&lt;1</vt:lpstr>
      <vt:lpstr>ED&lt;1 and ES&gt;1</vt:lpstr>
      <vt:lpstr>Perfectly Elastic…</vt:lpstr>
      <vt:lpstr>Perfectly Inelastic…</vt:lpstr>
      <vt:lpstr>So who should we tax?</vt:lpstr>
      <vt:lpstr>Other Important Notes</vt:lpstr>
      <vt:lpstr>Income Tax</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McKinney</dc:creator>
  <cp:lastModifiedBy>William McKinney</cp:lastModifiedBy>
  <cp:revision>26</cp:revision>
  <dcterms:created xsi:type="dcterms:W3CDTF">2014-10-22T02:11:41Z</dcterms:created>
  <dcterms:modified xsi:type="dcterms:W3CDTF">2014-10-22T09:57:08Z</dcterms:modified>
</cp:coreProperties>
</file>