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1CC5-4172-7A42-8099-3E0B4B150523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CD59A-49D7-8E41-8C99-F9A8847A47C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588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30C1B-6514-7947-92DF-AF80EC9B7D91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F3D59-1EEE-054F-BDF4-96490E27FA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627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Monopolistically competitive firms have some pricing</a:t>
            </a:r>
            <a:r>
              <a:rPr kumimoji="1" lang="en-US" altLang="zh-CN" baseline="0" dirty="0" smtClean="0"/>
              <a:t> power, so they will set price based on the profit-maximizing level of output; that is, where MR = MC.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F3D59-1EEE-054F-BDF4-96490E27FA63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4508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Monopolistically competitive firms have some pricing</a:t>
            </a:r>
            <a:r>
              <a:rPr kumimoji="1" lang="en-US" altLang="zh-CN" baseline="0" dirty="0" smtClean="0"/>
              <a:t> power, so they will set price based on the profit-maximizing level of output; that is, where MR = MC.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F3D59-1EEE-054F-BDF4-96490E27FA63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45089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Economic</a:t>
            </a:r>
            <a:r>
              <a:rPr kumimoji="1" lang="en-US" altLang="zh-CN" baseline="0" dirty="0" smtClean="0"/>
              <a:t> loss is minimized where MR = MC when ATC &gt; P.</a:t>
            </a:r>
          </a:p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F3D59-1EEE-054F-BDF4-96490E27FA63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4508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Economic profit incentivizes firms to enter the</a:t>
            </a:r>
            <a:r>
              <a:rPr kumimoji="1" lang="en-US" altLang="zh-CN" baseline="0" dirty="0" smtClean="0"/>
              <a:t> market</a:t>
            </a:r>
          </a:p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F3D59-1EEE-054F-BDF4-96490E27FA63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7594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Note, increased competition makes D more elastic</a:t>
            </a:r>
            <a:endParaRPr kumimoji="1" lang="en-US" altLang="zh-CN" baseline="0" dirty="0" smtClean="0"/>
          </a:p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F3D59-1EEE-054F-BDF4-96490E27FA63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7594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With no firms advertising, D is low and not very elastic, so the markup is large (demand is less elastic because a lack of advertising essentially means there’s less knowledge</a:t>
            </a:r>
            <a:r>
              <a:rPr kumimoji="1" lang="en-US" altLang="zh-CN" baseline="0" dirty="0" smtClean="0"/>
              <a:t> about the other firms that exist, and therefore seemingly less competition).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Advertising shifts the ATC upward.</a:t>
            </a:r>
            <a:r>
              <a:rPr kumimoji="1" lang="en-US" altLang="zh-CN" baseline="0" dirty="0" smtClean="0"/>
              <a:t> If, with all firms advertising, demand becomes more elastic, the price falls and the markup shrinks</a:t>
            </a:r>
          </a:p>
          <a:p>
            <a:endParaRPr kumimoji="1" lang="en-US" altLang="zh-CN" baseline="0" dirty="0" smtClean="0"/>
          </a:p>
          <a:p>
            <a:r>
              <a:rPr kumimoji="1" lang="en-US" altLang="zh-CN" baseline="0" dirty="0" smtClean="0"/>
              <a:t>Have students sketch graphs that show the difference between when marketing exists and when it </a:t>
            </a:r>
            <a:r>
              <a:rPr kumimoji="1" lang="en-US" altLang="zh-CN" baseline="0" smtClean="0"/>
              <a:t>doesn’t exist.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F3D59-1EEE-054F-BDF4-96490E27FA63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6382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D1D1BF-8BD7-B049-BF5A-8D80F0720430}" type="datetimeFigureOut">
              <a:rPr kumimoji="1" lang="zh-CN" altLang="en-US" smtClean="0"/>
              <a:t>2017/3/28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7CE984C-1FA6-0146-9B86-D01DD4D4DA7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Monopolistic Competition</a:t>
            </a:r>
            <a:endParaRPr kumimoji="1"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Chapter 16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7378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Excess Capacity and Markup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Productive Efficiency: producing a level of output such that ATC is minimized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Excess Capacity: the amount by which productive efficiency exceeds the firm’s level of output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Markup: the amount by which the price exceeds the marginal cost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333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Productive Efficiency, Excess Capacity, and Markup</a:t>
            </a:r>
            <a:endParaRPr kumimoji="1" lang="zh-CN" altLang="en-US" dirty="0"/>
          </a:p>
        </p:txBody>
      </p:sp>
      <p:sp>
        <p:nvSpPr>
          <p:cNvPr id="5" name="Freeform 4"/>
          <p:cNvSpPr/>
          <p:nvPr/>
        </p:nvSpPr>
        <p:spPr>
          <a:xfrm>
            <a:off x="731839" y="2243896"/>
            <a:ext cx="3962799" cy="3353651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81984" y="5552228"/>
            <a:ext cx="57207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3734" y="1990222"/>
            <a:ext cx="476461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8" name="Freeform 7"/>
          <p:cNvSpPr/>
          <p:nvPr/>
        </p:nvSpPr>
        <p:spPr>
          <a:xfrm>
            <a:off x="1092908" y="2357194"/>
            <a:ext cx="2103709" cy="3015039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91649" y="2914933"/>
            <a:ext cx="2222727" cy="1019790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  <a:ln>
            <a:solidFill>
              <a:srgbClr val="4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3233" y="1990222"/>
            <a:ext cx="866769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04327" y="2689323"/>
            <a:ext cx="923435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1839" y="2243896"/>
            <a:ext cx="3962799" cy="2695085"/>
          </a:xfrm>
          <a:prstGeom prst="line">
            <a:avLst/>
          </a:prstGeom>
          <a:ln>
            <a:solidFill>
              <a:srgbClr val="66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94637" y="4685306"/>
            <a:ext cx="498025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62669" y="5851222"/>
            <a:ext cx="796229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15" name="Straight Connector 14"/>
          <p:cNvCxnSpPr>
            <a:stCxn id="5" idx="0"/>
          </p:cNvCxnSpPr>
          <p:nvPr/>
        </p:nvCxnSpPr>
        <p:spPr>
          <a:xfrm>
            <a:off x="731839" y="2243896"/>
            <a:ext cx="2889400" cy="3815683"/>
          </a:xfrm>
          <a:prstGeom prst="line">
            <a:avLst/>
          </a:prstGeom>
          <a:ln>
            <a:solidFill>
              <a:srgbClr val="A6321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57031" y="4393795"/>
            <a:ext cx="0" cy="120375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79857" y="5597547"/>
            <a:ext cx="62099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357031" y="3331566"/>
            <a:ext cx="0" cy="996808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31839" y="3331566"/>
            <a:ext cx="162519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6214" y="3033597"/>
            <a:ext cx="60578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/>
              <a:t>π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2552682" y="3540947"/>
            <a:ext cx="2" cy="201128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44943" y="5597547"/>
            <a:ext cx="464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Q</a:t>
            </a:r>
            <a:r>
              <a:rPr lang="en-US" altLang="zh-CN" baseline="-25000" dirty="0"/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0445" y="3291832"/>
            <a:ext cx="44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 smtClean="0"/>
              <a:t>P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742530" y="3519780"/>
            <a:ext cx="1744747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36070" y="4372980"/>
            <a:ext cx="162519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9278" y="418084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33" name="Content Placeholder 4"/>
          <p:cNvSpPr>
            <a:spLocks noGrp="1"/>
          </p:cNvSpPr>
          <p:nvPr>
            <p:ph sz="half" idx="4294967295"/>
          </p:nvPr>
        </p:nvSpPr>
        <p:spPr>
          <a:xfrm>
            <a:off x="5220371" y="1919196"/>
            <a:ext cx="3466429" cy="47183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Productive Efficiency: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 	min ATC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Excess Capacity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smtClean="0"/>
              <a:t>= Q</a:t>
            </a:r>
            <a:r>
              <a:rPr kumimoji="1" lang="en-US" altLang="zh-CN" baseline="-25000" dirty="0" smtClean="0"/>
              <a:t>P</a:t>
            </a:r>
            <a:r>
              <a:rPr kumimoji="1" lang="en-US" altLang="zh-CN" dirty="0" smtClean="0"/>
              <a:t> – Q</a:t>
            </a:r>
            <a:r>
              <a:rPr kumimoji="1" lang="en-US" altLang="zh-CN" baseline="-25000" dirty="0" smtClean="0"/>
              <a:t>π</a:t>
            </a:r>
          </a:p>
          <a:p>
            <a:pPr marL="0" indent="0">
              <a:buNone/>
            </a:pPr>
            <a:endParaRPr kumimoji="1" lang="en-US" altLang="zh-CN" dirty="0"/>
          </a:p>
          <a:p>
            <a:r>
              <a:rPr kumimoji="1" lang="en-US" altLang="zh-CN" dirty="0" smtClean="0"/>
              <a:t>Markup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smtClean="0"/>
              <a:t>= P</a:t>
            </a:r>
            <a:r>
              <a:rPr kumimoji="1" lang="en-US" altLang="zh-CN" baseline="-25000" dirty="0" smtClean="0"/>
              <a:t>π</a:t>
            </a:r>
            <a:r>
              <a:rPr kumimoji="1" lang="en-US" altLang="zh-CN" dirty="0" smtClean="0"/>
              <a:t> – MR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190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Allocative Efficiency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521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Effects of Advertising</a:t>
            </a:r>
            <a:endParaRPr kumimoji="1"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No Advertising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zh-CN" dirty="0" smtClean="0"/>
              <a:t>D is low and not very elastic</a:t>
            </a:r>
          </a:p>
          <a:p>
            <a:r>
              <a:rPr kumimoji="1" lang="en-US" altLang="zh-CN" dirty="0" smtClean="0"/>
              <a:t>Large markup</a:t>
            </a:r>
            <a:endParaRPr kumimoji="1" lang="zh-CN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zh-CN" dirty="0" smtClean="0"/>
              <a:t>Everyone Advertises</a:t>
            </a:r>
            <a:endParaRPr kumimoji="1"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kumimoji="1" lang="en-US" altLang="zh-CN" dirty="0" smtClean="0"/>
              <a:t>Shifts the ATC upward</a:t>
            </a:r>
          </a:p>
          <a:p>
            <a:r>
              <a:rPr kumimoji="1" lang="en-US" altLang="zh-CN" dirty="0" smtClean="0"/>
              <a:t>D becomes more elastic</a:t>
            </a:r>
          </a:p>
          <a:p>
            <a:r>
              <a:rPr kumimoji="1" lang="en-US" altLang="zh-CN" dirty="0" smtClean="0"/>
              <a:t>Markup shrinks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301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12125" y="3503265"/>
            <a:ext cx="79481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2610" y="3301639"/>
            <a:ext cx="0" cy="368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48063" y="3301639"/>
            <a:ext cx="0" cy="368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460313" y="3301639"/>
            <a:ext cx="0" cy="368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4850" y="1188242"/>
            <a:ext cx="292900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u="sng" dirty="0" smtClean="0"/>
              <a:t>Perfect Competition: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Infinite number of firms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Identical products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Price takers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No barriers to entry/exit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Zero LR economic profit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58018" y="1188242"/>
            <a:ext cx="34529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u="sng" dirty="0" smtClean="0"/>
              <a:t>Monopoly: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One firm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Single product with no close substitutes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Price setters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Significant barriers to entry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LR economic profit possible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86943" y="3854787"/>
            <a:ext cx="56178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u="sng" dirty="0" smtClean="0"/>
              <a:t>Monopolistic Competition: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Many firms (small market share)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Differentiated products, but with close substitutes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Firms compete on price, product quality, and marketing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Price setters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No or insignificant barriers to entry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/>
              <a:t>Zero LR economic profit</a:t>
            </a:r>
          </a:p>
        </p:txBody>
      </p:sp>
    </p:spTree>
    <p:extLst>
      <p:ext uri="{BB962C8B-B14F-4D97-AF65-F5344CB8AC3E}">
        <p14:creationId xmlns:p14="http://schemas.microsoft.com/office/powerpoint/2010/main" val="9304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Be sure to know this table from p411</a:t>
            </a:r>
            <a:endParaRPr kumimoji="1" lang="zh-CN" altLang="en-US" dirty="0"/>
          </a:p>
        </p:txBody>
      </p:sp>
      <p:pic>
        <p:nvPicPr>
          <p:cNvPr id="5" name="Content Placeholder 4" descr="phot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684" b="-156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30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What does a monopolistically competitive market look like?</a:t>
            </a:r>
            <a:endParaRPr kumimoji="1" lang="zh-CN" alt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46112" y="1990222"/>
            <a:ext cx="5072283" cy="4368350"/>
            <a:chOff x="2322809" y="2499519"/>
            <a:chExt cx="3420180" cy="3179995"/>
          </a:xfrm>
        </p:grpSpPr>
        <p:sp>
          <p:nvSpPr>
            <p:cNvPr id="21" name="Freeform 20"/>
            <p:cNvSpPr/>
            <p:nvPr/>
          </p:nvSpPr>
          <p:spPr>
            <a:xfrm>
              <a:off x="2735109" y="2684184"/>
              <a:ext cx="2672068" cy="2441332"/>
            </a:xfrm>
            <a:custGeom>
              <a:avLst/>
              <a:gdLst>
                <a:gd name="connsiteX0" fmla="*/ 0 w 2672068"/>
                <a:gd name="connsiteY0" fmla="*/ 0 h 2985684"/>
                <a:gd name="connsiteX1" fmla="*/ 0 w 2672068"/>
                <a:gd name="connsiteY1" fmla="*/ 2985684 h 2985684"/>
                <a:gd name="connsiteX2" fmla="*/ 2672068 w 2672068"/>
                <a:gd name="connsiteY2" fmla="*/ 2985684 h 2985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2068" h="2985684">
                  <a:moveTo>
                    <a:pt x="0" y="0"/>
                  </a:moveTo>
                  <a:lnTo>
                    <a:pt x="0" y="2985684"/>
                  </a:lnTo>
                  <a:lnTo>
                    <a:pt x="2672068" y="2985684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63787" y="5092526"/>
              <a:ext cx="385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92500" y="2499519"/>
              <a:ext cx="321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2978574" y="2766661"/>
              <a:ext cx="1418506" cy="2194835"/>
            </a:xfrm>
            <a:custGeom>
              <a:avLst/>
              <a:gdLst>
                <a:gd name="connsiteX0" fmla="*/ 0 w 1418506"/>
                <a:gd name="connsiteY0" fmla="*/ 1748522 h 2194835"/>
                <a:gd name="connsiteX1" fmla="*/ 544310 w 1418506"/>
                <a:gd name="connsiteY1" fmla="*/ 2078432 h 2194835"/>
                <a:gd name="connsiteX2" fmla="*/ 1418506 w 1418506"/>
                <a:gd name="connsiteY2" fmla="*/ 0 h 219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8506" h="2194835">
                  <a:moveTo>
                    <a:pt x="0" y="1748522"/>
                  </a:moveTo>
                  <a:cubicBezTo>
                    <a:pt x="153946" y="2059187"/>
                    <a:pt x="307892" y="2369852"/>
                    <a:pt x="544310" y="2078432"/>
                  </a:cubicBezTo>
                  <a:cubicBezTo>
                    <a:pt x="780728" y="1787012"/>
                    <a:pt x="1418506" y="0"/>
                    <a:pt x="1418506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29941" y="3698552"/>
              <a:ext cx="1995804" cy="742369"/>
            </a:xfrm>
            <a:custGeom>
              <a:avLst/>
              <a:gdLst>
                <a:gd name="connsiteX0" fmla="*/ 0 w 1995804"/>
                <a:gd name="connsiteY0" fmla="*/ 0 h 742369"/>
                <a:gd name="connsiteX1" fmla="*/ 1039138 w 1995804"/>
                <a:gd name="connsiteY1" fmla="*/ 742297 h 742369"/>
                <a:gd name="connsiteX2" fmla="*/ 1995804 w 1995804"/>
                <a:gd name="connsiteY2" fmla="*/ 49486 h 74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5804" h="742369">
                  <a:moveTo>
                    <a:pt x="0" y="0"/>
                  </a:moveTo>
                  <a:cubicBezTo>
                    <a:pt x="353252" y="367024"/>
                    <a:pt x="706504" y="734049"/>
                    <a:pt x="1039138" y="742297"/>
                  </a:cubicBezTo>
                  <a:cubicBezTo>
                    <a:pt x="1371772" y="750545"/>
                    <a:pt x="1995804" y="49486"/>
                    <a:pt x="1995804" y="49486"/>
                  </a:cubicBezTo>
                </a:path>
              </a:pathLst>
            </a:custGeom>
            <a:ln>
              <a:solidFill>
                <a:srgbClr val="4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7598" y="2499519"/>
              <a:ext cx="5844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MC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63717" y="3534316"/>
              <a:ext cx="6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ATC</a:t>
              </a:r>
              <a:endParaRPr lang="en-US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2735109" y="2684184"/>
              <a:ext cx="2672068" cy="1961921"/>
            </a:xfrm>
            <a:prstGeom prst="line">
              <a:avLst/>
            </a:prstGeom>
            <a:ln>
              <a:solidFill>
                <a:srgbClr val="66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407177" y="4461439"/>
              <a:ext cx="335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43904" y="5310182"/>
              <a:ext cx="536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MR</a:t>
              </a:r>
              <a:endParaRPr lang="en-US" dirty="0"/>
            </a:p>
          </p:txBody>
        </p:sp>
        <p:cxnSp>
          <p:nvCxnSpPr>
            <p:cNvPr id="32" name="Straight Connector 31"/>
            <p:cNvCxnSpPr>
              <a:stCxn id="21" idx="0"/>
            </p:cNvCxnSpPr>
            <p:nvPr/>
          </p:nvCxnSpPr>
          <p:spPr>
            <a:xfrm>
              <a:off x="2735109" y="2684184"/>
              <a:ext cx="1948288" cy="2777674"/>
            </a:xfrm>
            <a:prstGeom prst="line">
              <a:avLst/>
            </a:prstGeom>
            <a:ln>
              <a:solidFill>
                <a:srgbClr val="A63212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830957" y="4249230"/>
              <a:ext cx="0" cy="876286"/>
            </a:xfrm>
            <a:prstGeom prst="line">
              <a:avLst/>
            </a:prstGeom>
            <a:ln>
              <a:solidFill>
                <a:srgbClr val="FF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01244" y="5125516"/>
              <a:ext cx="418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π</a:t>
              </a:r>
              <a:endParaRPr lang="en-US" baseline="-250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3830957" y="3475967"/>
              <a:ext cx="0" cy="725639"/>
            </a:xfrm>
            <a:prstGeom prst="line">
              <a:avLst/>
            </a:prstGeom>
            <a:ln>
              <a:solidFill>
                <a:srgbClr val="FF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735109" y="3475967"/>
              <a:ext cx="1095848" cy="0"/>
            </a:xfrm>
            <a:prstGeom prst="line">
              <a:avLst/>
            </a:prstGeom>
            <a:ln>
              <a:solidFill>
                <a:srgbClr val="FF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322809" y="3259057"/>
              <a:ext cx="4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altLang="zh-CN" baseline="-25000" dirty="0"/>
                <a:t>π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718395" y="1567964"/>
            <a:ext cx="2968405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200" dirty="0" smtClean="0"/>
              <a:t>Q: How does it differ from a Monopoly?</a:t>
            </a:r>
          </a:p>
          <a:p>
            <a:endParaRPr kumimoji="1" lang="en-US" altLang="zh-CN" sz="2200" dirty="0"/>
          </a:p>
          <a:p>
            <a:r>
              <a:rPr kumimoji="1" lang="en-US" altLang="zh-CN" sz="2200" dirty="0" smtClean="0">
                <a:solidFill>
                  <a:schemeClr val="tx2"/>
                </a:solidFill>
              </a:rPr>
              <a:t>A: The D and MR curves are more elastic because of greater competition.</a:t>
            </a:r>
            <a:endParaRPr kumimoji="1" lang="zh-CN" alt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9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Profit Maximization</a:t>
            </a:r>
            <a:endParaRPr kumimoji="1" lang="zh-CN" altLang="en-US" dirty="0"/>
          </a:p>
        </p:txBody>
      </p:sp>
      <p:sp>
        <p:nvSpPr>
          <p:cNvPr id="21" name="Freeform 20"/>
          <p:cNvSpPr/>
          <p:nvPr/>
        </p:nvSpPr>
        <p:spPr>
          <a:xfrm>
            <a:off x="2882764" y="2243896"/>
            <a:ext cx="3962799" cy="3353651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32909" y="5552228"/>
            <a:ext cx="57207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74659" y="1990222"/>
            <a:ext cx="476461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4" name="Freeform 23"/>
          <p:cNvSpPr/>
          <p:nvPr/>
        </p:nvSpPr>
        <p:spPr>
          <a:xfrm>
            <a:off x="3243833" y="2357194"/>
            <a:ext cx="2103709" cy="3015039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161568" y="3719279"/>
            <a:ext cx="2222727" cy="1019790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  <a:ln>
            <a:solidFill>
              <a:srgbClr val="4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74158" y="1990222"/>
            <a:ext cx="866769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74246" y="3493669"/>
            <a:ext cx="923435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882764" y="2243896"/>
            <a:ext cx="3962799" cy="2695085"/>
          </a:xfrm>
          <a:prstGeom prst="line">
            <a:avLst/>
          </a:prstGeom>
          <a:ln>
            <a:solidFill>
              <a:srgbClr val="66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45562" y="4685306"/>
            <a:ext cx="498025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13594" y="5851222"/>
            <a:ext cx="796229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32" name="Straight Connector 31"/>
          <p:cNvCxnSpPr>
            <a:stCxn id="21" idx="0"/>
          </p:cNvCxnSpPr>
          <p:nvPr/>
        </p:nvCxnSpPr>
        <p:spPr>
          <a:xfrm>
            <a:off x="2882764" y="2243896"/>
            <a:ext cx="2889400" cy="3815683"/>
          </a:xfrm>
          <a:prstGeom prst="line">
            <a:avLst/>
          </a:prstGeom>
          <a:ln>
            <a:solidFill>
              <a:srgbClr val="A6321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507956" y="4393795"/>
            <a:ext cx="0" cy="120375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67281" y="5597547"/>
            <a:ext cx="62099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507956" y="3331566"/>
            <a:ext cx="0" cy="996808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882764" y="3331566"/>
            <a:ext cx="162519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71304" y="3033597"/>
            <a:ext cx="60578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Profit Maximization = Loss Minimization</a:t>
            </a:r>
            <a:endParaRPr kumimoji="1" lang="zh-CN" altLang="en-US" dirty="0"/>
          </a:p>
        </p:txBody>
      </p:sp>
      <p:sp>
        <p:nvSpPr>
          <p:cNvPr id="21" name="Freeform 20"/>
          <p:cNvSpPr/>
          <p:nvPr/>
        </p:nvSpPr>
        <p:spPr>
          <a:xfrm>
            <a:off x="2882764" y="2243896"/>
            <a:ext cx="3962799" cy="3353651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32909" y="5552228"/>
            <a:ext cx="57207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74659" y="1990222"/>
            <a:ext cx="476461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4" name="Freeform 23"/>
          <p:cNvSpPr/>
          <p:nvPr/>
        </p:nvSpPr>
        <p:spPr>
          <a:xfrm>
            <a:off x="3243833" y="2357194"/>
            <a:ext cx="2103709" cy="3015039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817088" y="2285189"/>
            <a:ext cx="2222727" cy="1019790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  <a:ln>
            <a:solidFill>
              <a:srgbClr val="4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74158" y="1990222"/>
            <a:ext cx="866769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29766" y="2059579"/>
            <a:ext cx="923435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882764" y="2243896"/>
            <a:ext cx="3962799" cy="2695085"/>
          </a:xfrm>
          <a:prstGeom prst="line">
            <a:avLst/>
          </a:prstGeom>
          <a:ln>
            <a:solidFill>
              <a:srgbClr val="66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45562" y="4685306"/>
            <a:ext cx="498025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13594" y="5851222"/>
            <a:ext cx="796229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32" name="Straight Connector 31"/>
          <p:cNvCxnSpPr>
            <a:stCxn id="21" idx="0"/>
          </p:cNvCxnSpPr>
          <p:nvPr/>
        </p:nvCxnSpPr>
        <p:spPr>
          <a:xfrm>
            <a:off x="2882764" y="2243896"/>
            <a:ext cx="2889400" cy="3815683"/>
          </a:xfrm>
          <a:prstGeom prst="line">
            <a:avLst/>
          </a:prstGeom>
          <a:ln>
            <a:solidFill>
              <a:srgbClr val="A6321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507956" y="4393795"/>
            <a:ext cx="0" cy="120375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67281" y="5597547"/>
            <a:ext cx="62099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507956" y="3331566"/>
            <a:ext cx="0" cy="996808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882764" y="3331566"/>
            <a:ext cx="162519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71304" y="3033597"/>
            <a:ext cx="60578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740844" y="3331566"/>
            <a:ext cx="1616187" cy="1340646"/>
          </a:xfrm>
          <a:prstGeom prst="rect">
            <a:avLst/>
          </a:prstGeom>
          <a:solidFill>
            <a:schemeClr val="tx2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Adjusting to LR Equilibrium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20371" y="1919196"/>
            <a:ext cx="4038600" cy="4718304"/>
          </a:xfrm>
        </p:spPr>
        <p:txBody>
          <a:bodyPr/>
          <a:lstStyle/>
          <a:p>
            <a:r>
              <a:rPr kumimoji="1" lang="en-US" altLang="zh-CN" dirty="0" smtClean="0"/>
              <a:t>Economic profit incentivizes firm to enter the market</a:t>
            </a:r>
          </a:p>
          <a:p>
            <a:r>
              <a:rPr kumimoji="1" lang="en-US" altLang="zh-CN" dirty="0" smtClean="0"/>
              <a:t>Entry decreases D for individual firms’ products</a:t>
            </a:r>
          </a:p>
          <a:p>
            <a:r>
              <a:rPr kumimoji="1" lang="en-US" altLang="zh-CN" dirty="0" smtClean="0"/>
              <a:t>The opposite is also true</a:t>
            </a:r>
            <a:endParaRPr kumimoji="1" lang="zh-CN" altLang="en-US" dirty="0"/>
          </a:p>
        </p:txBody>
      </p:sp>
      <p:sp>
        <p:nvSpPr>
          <p:cNvPr id="23" name="Freeform 22"/>
          <p:cNvSpPr/>
          <p:nvPr/>
        </p:nvSpPr>
        <p:spPr>
          <a:xfrm>
            <a:off x="731839" y="2243896"/>
            <a:ext cx="3962799" cy="3353651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81984" y="5552228"/>
            <a:ext cx="57207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3734" y="1990222"/>
            <a:ext cx="476461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Freeform 25"/>
          <p:cNvSpPr/>
          <p:nvPr/>
        </p:nvSpPr>
        <p:spPr>
          <a:xfrm>
            <a:off x="1092908" y="2357194"/>
            <a:ext cx="2103709" cy="3015039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010643" y="3719279"/>
            <a:ext cx="2222727" cy="1019790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  <a:ln>
            <a:solidFill>
              <a:srgbClr val="4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123233" y="1990222"/>
            <a:ext cx="866769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23321" y="3493669"/>
            <a:ext cx="923435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731839" y="2243896"/>
            <a:ext cx="3962799" cy="2695085"/>
          </a:xfrm>
          <a:prstGeom prst="line">
            <a:avLst/>
          </a:prstGeom>
          <a:ln>
            <a:solidFill>
              <a:srgbClr val="66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94637" y="4685306"/>
            <a:ext cx="498025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62669" y="5851222"/>
            <a:ext cx="796229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33" name="Straight Connector 32"/>
          <p:cNvCxnSpPr>
            <a:stCxn id="23" idx="0"/>
          </p:cNvCxnSpPr>
          <p:nvPr/>
        </p:nvCxnSpPr>
        <p:spPr>
          <a:xfrm>
            <a:off x="731839" y="2243896"/>
            <a:ext cx="2889400" cy="3815683"/>
          </a:xfrm>
          <a:prstGeom prst="line">
            <a:avLst/>
          </a:prstGeom>
          <a:ln>
            <a:solidFill>
              <a:srgbClr val="A6321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357031" y="4393795"/>
            <a:ext cx="0" cy="120375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16356" y="5597547"/>
            <a:ext cx="62099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2357031" y="3331566"/>
            <a:ext cx="0" cy="996808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31839" y="3331566"/>
            <a:ext cx="162519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0379" y="3033597"/>
            <a:ext cx="60578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/>
              <a:t>π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740844" y="4672212"/>
            <a:ext cx="162519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9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Adjusting to LR Equilibrium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20371" y="1919196"/>
            <a:ext cx="4038600" cy="4718304"/>
          </a:xfrm>
        </p:spPr>
        <p:txBody>
          <a:bodyPr>
            <a:normAutofit fontScale="92500"/>
          </a:bodyPr>
          <a:lstStyle/>
          <a:p>
            <a:r>
              <a:rPr kumimoji="1" lang="en-US" altLang="zh-CN" dirty="0" smtClean="0"/>
              <a:t>Shift MR left and make it flatter</a:t>
            </a:r>
          </a:p>
          <a:p>
            <a:r>
              <a:rPr kumimoji="1" lang="en-US" altLang="zh-CN" dirty="0" smtClean="0"/>
              <a:t>Label the new profit-maximizing left of output</a:t>
            </a:r>
          </a:p>
          <a:p>
            <a:r>
              <a:rPr kumimoji="1" lang="en-US" altLang="zh-CN" dirty="0" smtClean="0"/>
              <a:t>Extend Q</a:t>
            </a:r>
            <a:r>
              <a:rPr kumimoji="1" lang="en-US" altLang="zh-CN" baseline="-25000" dirty="0" smtClean="0"/>
              <a:t>π</a:t>
            </a:r>
            <a:r>
              <a:rPr kumimoji="1" lang="en-US" altLang="zh-CN" dirty="0" smtClean="0"/>
              <a:t> up to the ATC</a:t>
            </a:r>
          </a:p>
          <a:p>
            <a:r>
              <a:rPr kumimoji="1" lang="en-US" altLang="zh-CN" dirty="0" smtClean="0"/>
              <a:t>Sketch D so that it is tangent to the ATC and begins where MR begins. D will also be flatter</a:t>
            </a:r>
          </a:p>
          <a:p>
            <a:endParaRPr kumimoji="1" lang="zh-CN" altLang="en-US" dirty="0"/>
          </a:p>
        </p:txBody>
      </p:sp>
      <p:sp>
        <p:nvSpPr>
          <p:cNvPr id="23" name="Freeform 22"/>
          <p:cNvSpPr/>
          <p:nvPr/>
        </p:nvSpPr>
        <p:spPr>
          <a:xfrm>
            <a:off x="731839" y="2243896"/>
            <a:ext cx="3962799" cy="3353651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81984" y="5552228"/>
            <a:ext cx="572074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3734" y="1990222"/>
            <a:ext cx="476461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Freeform 25"/>
          <p:cNvSpPr/>
          <p:nvPr/>
        </p:nvSpPr>
        <p:spPr>
          <a:xfrm>
            <a:off x="1092908" y="2357194"/>
            <a:ext cx="2103709" cy="3015039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010643" y="3719279"/>
            <a:ext cx="2222727" cy="1019790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  <a:ln>
            <a:solidFill>
              <a:srgbClr val="4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123233" y="1990222"/>
            <a:ext cx="866769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23321" y="3493669"/>
            <a:ext cx="923435" cy="50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731839" y="2243896"/>
            <a:ext cx="3962799" cy="2695085"/>
          </a:xfrm>
          <a:prstGeom prst="line">
            <a:avLst/>
          </a:prstGeom>
          <a:ln>
            <a:solidFill>
              <a:srgbClr val="66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94637" y="4685306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62669" y="5851222"/>
            <a:ext cx="67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MR1</a:t>
            </a:r>
            <a:endParaRPr lang="en-US" dirty="0"/>
          </a:p>
        </p:txBody>
      </p:sp>
      <p:cxnSp>
        <p:nvCxnSpPr>
          <p:cNvPr id="33" name="Straight Connector 32"/>
          <p:cNvCxnSpPr>
            <a:stCxn id="23" idx="0"/>
          </p:cNvCxnSpPr>
          <p:nvPr/>
        </p:nvCxnSpPr>
        <p:spPr>
          <a:xfrm>
            <a:off x="731839" y="2243896"/>
            <a:ext cx="2889400" cy="3815683"/>
          </a:xfrm>
          <a:prstGeom prst="line">
            <a:avLst/>
          </a:prstGeom>
          <a:ln>
            <a:solidFill>
              <a:srgbClr val="A6321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357031" y="4393795"/>
            <a:ext cx="0" cy="120375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79857" y="5534046"/>
            <a:ext cx="49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2357031" y="3331566"/>
            <a:ext cx="0" cy="996808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31839" y="3331566"/>
            <a:ext cx="162519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0379" y="3033597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dirty="0"/>
              <a:t>1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731839" y="4328374"/>
            <a:ext cx="1947845" cy="1731204"/>
          </a:xfrm>
          <a:prstGeom prst="line">
            <a:avLst/>
          </a:prstGeom>
          <a:ln>
            <a:solidFill>
              <a:srgbClr val="A6321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637350" y="5874913"/>
            <a:ext cx="672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MR2</a:t>
            </a:r>
            <a:endParaRPr lang="en-US" altLang="zh-CN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825853" y="4548566"/>
            <a:ext cx="0" cy="104898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700196" y="4612067"/>
            <a:ext cx="1125657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97247" y="5559444"/>
            <a:ext cx="49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4610" y="4519518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0195" y="4328374"/>
            <a:ext cx="4189305" cy="1043859"/>
          </a:xfrm>
          <a:prstGeom prst="line">
            <a:avLst/>
          </a:prstGeom>
          <a:ln>
            <a:solidFill>
              <a:srgbClr val="66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47037" y="5178701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Increased Competition</a:t>
            </a:r>
            <a:endParaRPr kumimoji="1"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The more competition that exists in the market, the more elastic the D curve.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5787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150</TotalTime>
  <Words>541</Words>
  <Application>Microsoft Office PowerPoint</Application>
  <PresentationFormat>On-screen Show (4:3)</PresentationFormat>
  <Paragraphs>137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Monopolistic Competition</vt:lpstr>
      <vt:lpstr>PowerPoint Presentation</vt:lpstr>
      <vt:lpstr>Be sure to know this table from p411</vt:lpstr>
      <vt:lpstr>What does a monopolistically competitive market look like?</vt:lpstr>
      <vt:lpstr>Profit Maximization</vt:lpstr>
      <vt:lpstr>Profit Maximization = Loss Minimization</vt:lpstr>
      <vt:lpstr>Adjusting to LR Equilibrium</vt:lpstr>
      <vt:lpstr>Adjusting to LR Equilibrium</vt:lpstr>
      <vt:lpstr>Increased Competition</vt:lpstr>
      <vt:lpstr>Excess Capacity and Markup</vt:lpstr>
      <vt:lpstr>Productive Efficiency, Excess Capacity, and Markup</vt:lpstr>
      <vt:lpstr>Allocative Efficiency</vt:lpstr>
      <vt:lpstr>The Effects of Advertising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Monopolistic Competition</dc:title>
  <dc:creator>William McKinney</dc:creator>
  <cp:lastModifiedBy>Student, Gateway</cp:lastModifiedBy>
  <cp:revision>13</cp:revision>
  <cp:lastPrinted>2015-03-10T11:03:07Z</cp:lastPrinted>
  <dcterms:created xsi:type="dcterms:W3CDTF">2015-03-10T09:02:40Z</dcterms:created>
  <dcterms:modified xsi:type="dcterms:W3CDTF">2017-03-28T10:31:04Z</dcterms:modified>
</cp:coreProperties>
</file>