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9"/>
  </p:notesMasterIdLst>
  <p:sldIdLst>
    <p:sldId id="256" r:id="rId2"/>
    <p:sldId id="275" r:id="rId3"/>
    <p:sldId id="257" r:id="rId4"/>
    <p:sldId id="258" r:id="rId5"/>
    <p:sldId id="267" r:id="rId6"/>
    <p:sldId id="270" r:id="rId7"/>
    <p:sldId id="276" r:id="rId8"/>
    <p:sldId id="264" r:id="rId9"/>
    <p:sldId id="265" r:id="rId10"/>
    <p:sldId id="268" r:id="rId11"/>
    <p:sldId id="266" r:id="rId12"/>
    <p:sldId id="269" r:id="rId13"/>
    <p:sldId id="263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064" y="-6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B2F5E-C3DA-CA42-8782-1A5567BACF9B}" type="datetimeFigureOut">
              <a:rPr lang="en-US" smtClean="0"/>
              <a:t>1/20/15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8BF97-9870-1646-8CE6-DDAC14D99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04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en-US" baseline="0" dirty="0" smtClean="0"/>
              <a:t> = MR = MC is where profit is maximized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8BF97-9870-1646-8CE6-DDAC14D9938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3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Qm</a:t>
            </a:r>
            <a:r>
              <a:rPr lang="en-US" baseline="0" dirty="0" smtClean="0"/>
              <a:t> &gt;&gt;&gt; </a:t>
            </a:r>
            <a:r>
              <a:rPr lang="en-US" baseline="0" dirty="0" err="1" smtClean="0"/>
              <a:t>Qf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8BF97-9870-1646-8CE6-DDAC14D9938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65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Supply increases which lowers the market price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Supply continues to increase until MR = MC = min ATC causing there to be 0 profit and no more incentive for firms to enter</a:t>
            </a:r>
          </a:p>
          <a:p>
            <a:pPr marL="171450" indent="-171450">
              <a:buFont typeface="Arial"/>
              <a:buChar char="•"/>
            </a:pPr>
            <a:r>
              <a:rPr lang="en-US" dirty="0" err="1" smtClean="0"/>
              <a:t>Qm</a:t>
            </a:r>
            <a:r>
              <a:rPr lang="en-US" baseline="0" dirty="0" smtClean="0"/>
              <a:t> increases because firms have entered the market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err="1" smtClean="0"/>
              <a:t>Qf</a:t>
            </a:r>
            <a:r>
              <a:rPr lang="en-US" baseline="0" dirty="0" smtClean="0"/>
              <a:t> decreases because each firm holds a smaller percentage of the market when additional firms enter. The market produces </a:t>
            </a:r>
            <a:r>
              <a:rPr lang="en-US" baseline="0" dirty="0" err="1" smtClean="0"/>
              <a:t>Qm</a:t>
            </a:r>
            <a:r>
              <a:rPr lang="en-US" baseline="0" dirty="0" smtClean="0"/>
              <a:t> of the product. That number is divided by the number of firms.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8BF97-9870-1646-8CE6-DDAC14D9938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9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happens</a:t>
            </a:r>
            <a:r>
              <a:rPr lang="en-US" baseline="0" dirty="0" smtClean="0"/>
              <a:t> when MR &lt; Min ATC?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8BF97-9870-1646-8CE6-DDAC14D9938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71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2229-A02D-1344-B670-91AE1BDC8DDB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B0A-B618-B249-94FD-4958F7D6D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487F2229-A02D-1344-B670-91AE1BDC8DDB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B0A-B618-B249-94FD-4958F7D6D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2229-A02D-1344-B670-91AE1BDC8DDB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487F2229-A02D-1344-B670-91AE1BDC8DDB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487F2229-A02D-1344-B670-91AE1BDC8DDB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2229-A02D-1344-B670-91AE1BDC8DDB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B0A-B618-B249-94FD-4958F7D6D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2229-A02D-1344-B670-91AE1BDC8DDB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B0A-B618-B249-94FD-4958F7D6D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2229-A02D-1344-B670-91AE1BDC8DDB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B0A-B618-B249-94FD-4958F7D6D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2229-A02D-1344-B670-91AE1BDC8DDB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2229-A02D-1344-B670-91AE1BDC8DDB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B0A-B618-B249-94FD-4958F7D6D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487F2229-A02D-1344-B670-91AE1BDC8DDB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B0A-B618-B249-94FD-4958F7D6D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487F2229-A02D-1344-B670-91AE1BDC8DDB}" type="datetimeFigureOut">
              <a:rPr lang="en-US" smtClean="0"/>
              <a:t>1/20/15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B0A-B618-B249-94FD-4958F7D6DE9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2229-A02D-1344-B670-91AE1BDC8DDB}" type="datetimeFigureOut">
              <a:rPr lang="en-US" smtClean="0"/>
              <a:t>1/20/15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B0A-B618-B249-94FD-4958F7D6D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2229-A02D-1344-B670-91AE1BDC8DDB}" type="datetimeFigureOut">
              <a:rPr lang="en-US" smtClean="0"/>
              <a:t>1/20/15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B0A-B618-B249-94FD-4958F7D6D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487F2229-A02D-1344-B670-91AE1BDC8DDB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9B0A-B618-B249-94FD-4958F7D6D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7F2229-A02D-1344-B670-91AE1BDC8DDB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75B9B0A-B618-B249-94FD-4958F7D6DE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Perfect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844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>
            <a:off x="7086599" y="4239807"/>
            <a:ext cx="0" cy="1781047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MR &gt; Min ATC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Market Graph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Firm Graph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517470" y="3579522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628488" y="3579522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764885" y="3579522"/>
            <a:ext cx="2193735" cy="21279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2493014" y="3571273"/>
            <a:ext cx="1465606" cy="13938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07770" y="3378361"/>
            <a:ext cx="384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3902543" y="4800262"/>
            <a:ext cx="356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67485" y="5971368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96198" y="3378361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157166" y="5987864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285879" y="3394857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1517470" y="4288827"/>
            <a:ext cx="1715403" cy="0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232873" y="4288827"/>
            <a:ext cx="0" cy="1732027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304471" y="4288826"/>
            <a:ext cx="4996085" cy="1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5871953" y="3661999"/>
            <a:ext cx="1418506" cy="2194835"/>
          </a:xfrm>
          <a:custGeom>
            <a:avLst/>
            <a:gdLst>
              <a:gd name="connsiteX0" fmla="*/ 0 w 1418506"/>
              <a:gd name="connsiteY0" fmla="*/ 1748522 h 2194835"/>
              <a:gd name="connsiteX1" fmla="*/ 544310 w 1418506"/>
              <a:gd name="connsiteY1" fmla="*/ 2078432 h 2194835"/>
              <a:gd name="connsiteX2" fmla="*/ 1418506 w 1418506"/>
              <a:gd name="connsiteY2" fmla="*/ 0 h 219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506" h="2194835">
                <a:moveTo>
                  <a:pt x="0" y="1748522"/>
                </a:moveTo>
                <a:cubicBezTo>
                  <a:pt x="153946" y="2059187"/>
                  <a:pt x="307892" y="2369852"/>
                  <a:pt x="544310" y="2078432"/>
                </a:cubicBezTo>
                <a:cubicBezTo>
                  <a:pt x="780728" y="1787012"/>
                  <a:pt x="1418506" y="0"/>
                  <a:pt x="1418506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871953" y="3892936"/>
            <a:ext cx="1995804" cy="742369"/>
          </a:xfrm>
          <a:custGeom>
            <a:avLst/>
            <a:gdLst>
              <a:gd name="connsiteX0" fmla="*/ 0 w 1995804"/>
              <a:gd name="connsiteY0" fmla="*/ 0 h 742369"/>
              <a:gd name="connsiteX1" fmla="*/ 1039138 w 1995804"/>
              <a:gd name="connsiteY1" fmla="*/ 742297 h 742369"/>
              <a:gd name="connsiteX2" fmla="*/ 1995804 w 1995804"/>
              <a:gd name="connsiteY2" fmla="*/ 49486 h 74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804" h="742369">
                <a:moveTo>
                  <a:pt x="0" y="0"/>
                </a:moveTo>
                <a:cubicBezTo>
                  <a:pt x="353252" y="367024"/>
                  <a:pt x="706504" y="734049"/>
                  <a:pt x="1039138" y="742297"/>
                </a:cubicBezTo>
                <a:cubicBezTo>
                  <a:pt x="1371772" y="750545"/>
                  <a:pt x="1995804" y="49486"/>
                  <a:pt x="1995804" y="4948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119365" y="4371305"/>
            <a:ext cx="1880344" cy="981971"/>
          </a:xfrm>
          <a:custGeom>
            <a:avLst/>
            <a:gdLst>
              <a:gd name="connsiteX0" fmla="*/ 0 w 1880344"/>
              <a:gd name="connsiteY0" fmla="*/ 610333 h 981971"/>
              <a:gd name="connsiteX1" fmla="*/ 659770 w 1880344"/>
              <a:gd name="connsiteY1" fmla="*/ 956738 h 981971"/>
              <a:gd name="connsiteX2" fmla="*/ 1880344 w 1880344"/>
              <a:gd name="connsiteY2" fmla="*/ 0 h 98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344" h="981971">
                <a:moveTo>
                  <a:pt x="0" y="610333"/>
                </a:moveTo>
                <a:cubicBezTo>
                  <a:pt x="173189" y="834396"/>
                  <a:pt x="346379" y="1058460"/>
                  <a:pt x="659770" y="956738"/>
                </a:cubicBezTo>
                <a:cubicBezTo>
                  <a:pt x="973161" y="855016"/>
                  <a:pt x="1880344" y="0"/>
                  <a:pt x="188034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240977" y="3394857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808034" y="3584948"/>
            <a:ext cx="6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871953" y="4625169"/>
            <a:ext cx="6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AVC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267568" y="4071171"/>
            <a:ext cx="62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6987486" y="5971368"/>
            <a:ext cx="54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F1</a:t>
            </a:r>
            <a:endParaRPr lang="en-US" baseline="-25000" dirty="0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2391409" y="4098034"/>
            <a:ext cx="1798129" cy="1761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517470" y="4648201"/>
            <a:ext cx="6831415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267568" y="4440503"/>
            <a:ext cx="62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3622340" y="4635305"/>
            <a:ext cx="0" cy="1352560"/>
          </a:xfrm>
          <a:prstGeom prst="line">
            <a:avLst/>
          </a:prstGeom>
          <a:ln>
            <a:solidFill>
              <a:srgbClr val="2C9AE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918029" y="5970055"/>
            <a:ext cx="612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M1</a:t>
            </a:r>
            <a:endParaRPr lang="en-US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3448344" y="5960318"/>
            <a:ext cx="612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M2</a:t>
            </a:r>
            <a:endParaRPr lang="en-US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151027" y="3870475"/>
            <a:ext cx="384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45" name="Straight Connector 44"/>
          <p:cNvCxnSpPr>
            <a:stCxn id="28" idx="1"/>
          </p:cNvCxnSpPr>
          <p:nvPr/>
        </p:nvCxnSpPr>
        <p:spPr>
          <a:xfrm flipH="1">
            <a:off x="6894354" y="4635233"/>
            <a:ext cx="16737" cy="1385621"/>
          </a:xfrm>
          <a:prstGeom prst="line">
            <a:avLst/>
          </a:prstGeom>
          <a:ln>
            <a:solidFill>
              <a:srgbClr val="2C9AE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598030" y="5971371"/>
            <a:ext cx="54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F2</a:t>
            </a:r>
            <a:endParaRPr lang="en-US" baseline="-250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099733" y="5353276"/>
            <a:ext cx="8182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200142" y="6376473"/>
            <a:ext cx="48133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6775823" y="6376476"/>
            <a:ext cx="39610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344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MR &lt; Min ATC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Market Graph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Firm Graph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517470" y="3579522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628488" y="3579522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764885" y="3579522"/>
            <a:ext cx="2193735" cy="21279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1764885" y="3579522"/>
            <a:ext cx="2193735" cy="21279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07770" y="3378361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03919" y="5506279"/>
            <a:ext cx="356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67485" y="5971368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96198" y="3378361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157166" y="5987864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285879" y="3394857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1517470" y="4651728"/>
            <a:ext cx="1369024" cy="0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886494" y="4651728"/>
            <a:ext cx="0" cy="1336136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91333" y="4635232"/>
            <a:ext cx="5409223" cy="0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5871953" y="3661999"/>
            <a:ext cx="1418506" cy="2194835"/>
          </a:xfrm>
          <a:custGeom>
            <a:avLst/>
            <a:gdLst>
              <a:gd name="connsiteX0" fmla="*/ 0 w 1418506"/>
              <a:gd name="connsiteY0" fmla="*/ 1748522 h 2194835"/>
              <a:gd name="connsiteX1" fmla="*/ 544310 w 1418506"/>
              <a:gd name="connsiteY1" fmla="*/ 2078432 h 2194835"/>
              <a:gd name="connsiteX2" fmla="*/ 1418506 w 1418506"/>
              <a:gd name="connsiteY2" fmla="*/ 0 h 219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506" h="2194835">
                <a:moveTo>
                  <a:pt x="0" y="1748522"/>
                </a:moveTo>
                <a:cubicBezTo>
                  <a:pt x="153946" y="2059187"/>
                  <a:pt x="307892" y="2369852"/>
                  <a:pt x="544310" y="2078432"/>
                </a:cubicBezTo>
                <a:cubicBezTo>
                  <a:pt x="780728" y="1787012"/>
                  <a:pt x="1418506" y="0"/>
                  <a:pt x="1418506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871953" y="3892936"/>
            <a:ext cx="1995804" cy="742369"/>
          </a:xfrm>
          <a:custGeom>
            <a:avLst/>
            <a:gdLst>
              <a:gd name="connsiteX0" fmla="*/ 0 w 1995804"/>
              <a:gd name="connsiteY0" fmla="*/ 0 h 742369"/>
              <a:gd name="connsiteX1" fmla="*/ 1039138 w 1995804"/>
              <a:gd name="connsiteY1" fmla="*/ 742297 h 742369"/>
              <a:gd name="connsiteX2" fmla="*/ 1995804 w 1995804"/>
              <a:gd name="connsiteY2" fmla="*/ 49486 h 74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804" h="742369">
                <a:moveTo>
                  <a:pt x="0" y="0"/>
                </a:moveTo>
                <a:cubicBezTo>
                  <a:pt x="353252" y="367024"/>
                  <a:pt x="706504" y="734049"/>
                  <a:pt x="1039138" y="742297"/>
                </a:cubicBezTo>
                <a:cubicBezTo>
                  <a:pt x="1371772" y="750545"/>
                  <a:pt x="1995804" y="49486"/>
                  <a:pt x="1995804" y="4948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119365" y="4371305"/>
            <a:ext cx="1880344" cy="981971"/>
          </a:xfrm>
          <a:custGeom>
            <a:avLst/>
            <a:gdLst>
              <a:gd name="connsiteX0" fmla="*/ 0 w 1880344"/>
              <a:gd name="connsiteY0" fmla="*/ 610333 h 981971"/>
              <a:gd name="connsiteX1" fmla="*/ 659770 w 1880344"/>
              <a:gd name="connsiteY1" fmla="*/ 956738 h 981971"/>
              <a:gd name="connsiteX2" fmla="*/ 1880344 w 1880344"/>
              <a:gd name="connsiteY2" fmla="*/ 0 h 98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344" h="981971">
                <a:moveTo>
                  <a:pt x="0" y="610333"/>
                </a:moveTo>
                <a:cubicBezTo>
                  <a:pt x="173189" y="834396"/>
                  <a:pt x="346379" y="1058460"/>
                  <a:pt x="659770" y="956738"/>
                </a:cubicBezTo>
                <a:cubicBezTo>
                  <a:pt x="973161" y="855016"/>
                  <a:pt x="1880344" y="0"/>
                  <a:pt x="188034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240977" y="3394857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805727" y="3728702"/>
            <a:ext cx="6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942361" y="4153649"/>
            <a:ext cx="6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AVC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340467" y="4450639"/>
            <a:ext cx="53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295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Perfectly Competitive Firms experience equilibrium where MR = MC = min ATC</a:t>
            </a:r>
          </a:p>
          <a:p>
            <a:r>
              <a:rPr lang="en-US" dirty="0" smtClean="0"/>
              <a:t>Perfectly competitive firms can earn economic loss or profit in the short run, but earn zero economic profit in the long run</a:t>
            </a:r>
          </a:p>
          <a:p>
            <a:pPr lvl="1"/>
            <a:r>
              <a:rPr lang="en-US" dirty="0" smtClean="0"/>
              <a:t>Short run positive profits incentivize entry into the market</a:t>
            </a:r>
          </a:p>
          <a:p>
            <a:pPr lvl="1"/>
            <a:r>
              <a:rPr lang="en-US" dirty="0" smtClean="0"/>
              <a:t>Short run negative profits incentivize exit from the market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768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Perfectly Competitive Firms are Price Takers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cannot </a:t>
            </a:r>
            <a:r>
              <a:rPr lang="en-US" dirty="0"/>
              <a:t>influence the price of their </a:t>
            </a:r>
            <a:r>
              <a:rPr lang="en-US" dirty="0" smtClean="0"/>
              <a:t>products</a:t>
            </a:r>
          </a:p>
          <a:p>
            <a:r>
              <a:rPr lang="en-US" dirty="0" smtClean="0"/>
              <a:t>Why can’t they increase their prices?</a:t>
            </a:r>
          </a:p>
          <a:p>
            <a:pPr lvl="1"/>
            <a:r>
              <a:rPr lang="en-US" dirty="0" smtClean="0"/>
              <a:t>What happens when they lower their prices?</a:t>
            </a:r>
          </a:p>
          <a:p>
            <a:pPr lvl="1"/>
            <a:r>
              <a:rPr lang="en-US" dirty="0" smtClean="0"/>
              <a:t>What happens when they raise their prices?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53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Sketch a Side-By-Side Graph of a PC Firm in Long-Run Equilibrium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517470" y="3579522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628488" y="3579522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764885" y="3579522"/>
            <a:ext cx="2193735" cy="21279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1764885" y="3579522"/>
            <a:ext cx="2193735" cy="21279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07770" y="3378361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03919" y="5506279"/>
            <a:ext cx="356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67485" y="5971368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96198" y="3378361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57166" y="5987864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85879" y="3394857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886494" y="4651728"/>
            <a:ext cx="0" cy="1336136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517470" y="4635305"/>
            <a:ext cx="4111018" cy="0"/>
          </a:xfrm>
          <a:prstGeom prst="line">
            <a:avLst/>
          </a:prstGeom>
          <a:ln>
            <a:solidFill>
              <a:schemeClr val="accent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5871953" y="3661999"/>
            <a:ext cx="1418506" cy="2194835"/>
          </a:xfrm>
          <a:custGeom>
            <a:avLst/>
            <a:gdLst>
              <a:gd name="connsiteX0" fmla="*/ 0 w 1418506"/>
              <a:gd name="connsiteY0" fmla="*/ 1748522 h 2194835"/>
              <a:gd name="connsiteX1" fmla="*/ 544310 w 1418506"/>
              <a:gd name="connsiteY1" fmla="*/ 2078432 h 2194835"/>
              <a:gd name="connsiteX2" fmla="*/ 1418506 w 1418506"/>
              <a:gd name="connsiteY2" fmla="*/ 0 h 219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506" h="2194835">
                <a:moveTo>
                  <a:pt x="0" y="1748522"/>
                </a:moveTo>
                <a:cubicBezTo>
                  <a:pt x="153946" y="2059187"/>
                  <a:pt x="307892" y="2369852"/>
                  <a:pt x="544310" y="2078432"/>
                </a:cubicBezTo>
                <a:cubicBezTo>
                  <a:pt x="780728" y="1787012"/>
                  <a:pt x="1418506" y="0"/>
                  <a:pt x="1418506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871953" y="3892936"/>
            <a:ext cx="1995804" cy="742369"/>
          </a:xfrm>
          <a:custGeom>
            <a:avLst/>
            <a:gdLst>
              <a:gd name="connsiteX0" fmla="*/ 0 w 1995804"/>
              <a:gd name="connsiteY0" fmla="*/ 0 h 742369"/>
              <a:gd name="connsiteX1" fmla="*/ 1039138 w 1995804"/>
              <a:gd name="connsiteY1" fmla="*/ 742297 h 742369"/>
              <a:gd name="connsiteX2" fmla="*/ 1995804 w 1995804"/>
              <a:gd name="connsiteY2" fmla="*/ 49486 h 74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804" h="742369">
                <a:moveTo>
                  <a:pt x="0" y="0"/>
                </a:moveTo>
                <a:cubicBezTo>
                  <a:pt x="353252" y="367024"/>
                  <a:pt x="706504" y="734049"/>
                  <a:pt x="1039138" y="742297"/>
                </a:cubicBezTo>
                <a:cubicBezTo>
                  <a:pt x="1371772" y="750545"/>
                  <a:pt x="1995804" y="49486"/>
                  <a:pt x="1995804" y="4948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119365" y="4371305"/>
            <a:ext cx="1880344" cy="981971"/>
          </a:xfrm>
          <a:custGeom>
            <a:avLst/>
            <a:gdLst>
              <a:gd name="connsiteX0" fmla="*/ 0 w 1880344"/>
              <a:gd name="connsiteY0" fmla="*/ 610333 h 981971"/>
              <a:gd name="connsiteX1" fmla="*/ 659770 w 1880344"/>
              <a:gd name="connsiteY1" fmla="*/ 956738 h 981971"/>
              <a:gd name="connsiteX2" fmla="*/ 1880344 w 1880344"/>
              <a:gd name="connsiteY2" fmla="*/ 0 h 98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344" h="981971">
                <a:moveTo>
                  <a:pt x="0" y="610333"/>
                </a:moveTo>
                <a:cubicBezTo>
                  <a:pt x="173189" y="834396"/>
                  <a:pt x="346379" y="1058460"/>
                  <a:pt x="659770" y="956738"/>
                </a:cubicBezTo>
                <a:cubicBezTo>
                  <a:pt x="973161" y="855016"/>
                  <a:pt x="1880344" y="0"/>
                  <a:pt x="188034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240977" y="3394857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805727" y="3728702"/>
            <a:ext cx="6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942361" y="4153649"/>
            <a:ext cx="6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340467" y="4450639"/>
            <a:ext cx="53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620571" y="6020854"/>
            <a:ext cx="527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M</a:t>
            </a:r>
            <a:endParaRPr lang="en-US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1196198" y="4467062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endParaRPr lang="en-US" baseline="-25000" dirty="0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6916628" y="4635232"/>
            <a:ext cx="0" cy="1385622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23" idx="1"/>
          </p:cNvCxnSpPr>
          <p:nvPr/>
        </p:nvCxnSpPr>
        <p:spPr>
          <a:xfrm>
            <a:off x="5607151" y="4635159"/>
            <a:ext cx="2733316" cy="146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686915" y="6020854"/>
            <a:ext cx="460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F</a:t>
            </a:r>
            <a:endParaRPr lang="en-US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3100099" y="2474668"/>
            <a:ext cx="3286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Sketch a side-by-side graph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556805" y="2474668"/>
            <a:ext cx="2372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Draw the MC curve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349811" y="2474668"/>
            <a:ext cx="2786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Draw the ATC and AVC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145718" y="2474668"/>
            <a:ext cx="5195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Sketch the MR curve to intersect the min ATC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639674" y="2474668"/>
            <a:ext cx="4207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Identify the firm’s level of output, Q</a:t>
            </a:r>
            <a:r>
              <a:rPr lang="en-US" baseline="-25000" dirty="0" smtClean="0"/>
              <a:t>F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2231773" y="2474668"/>
            <a:ext cx="502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Extend MR to the Market graph and label P</a:t>
            </a:r>
            <a:endParaRPr lang="en-US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3307375" y="2474668"/>
            <a:ext cx="2871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Sketch the Supply curve</a:t>
            </a:r>
            <a:endParaRPr lang="en-US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943653" y="2474668"/>
            <a:ext cx="7599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Sketch the Demand curve so the equilibrium point is at the given P</a:t>
            </a:r>
            <a:endParaRPr lang="en-US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3201834" y="2474668"/>
            <a:ext cx="3082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Label the market quantity</a:t>
            </a:r>
            <a:endParaRPr lang="en-US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2402490" y="3210190"/>
            <a:ext cx="968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Market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336395" y="3394857"/>
            <a:ext cx="63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008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9" grpId="0"/>
      <p:bldP spid="10" grpId="0"/>
      <p:bldP spid="11" grpId="0"/>
      <p:bldP spid="12" grpId="0"/>
      <p:bldP spid="13" grpId="0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33" grpId="0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4" grpId="0"/>
      <p:bldP spid="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Events that Disrupt a PC Firm’s LR Equilibrium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517470" y="3579522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5628488" y="3579522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764885" y="3579522"/>
            <a:ext cx="2193735" cy="21279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1764885" y="3579522"/>
            <a:ext cx="2193735" cy="21279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07770" y="3378361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03919" y="5506279"/>
            <a:ext cx="356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67485" y="5971368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96198" y="3378361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57166" y="5987864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85879" y="3394857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886494" y="4651728"/>
            <a:ext cx="0" cy="1336136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517470" y="4635305"/>
            <a:ext cx="4111018" cy="0"/>
          </a:xfrm>
          <a:prstGeom prst="line">
            <a:avLst/>
          </a:prstGeom>
          <a:ln>
            <a:solidFill>
              <a:schemeClr val="accent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5871953" y="3661999"/>
            <a:ext cx="1418506" cy="2194835"/>
          </a:xfrm>
          <a:custGeom>
            <a:avLst/>
            <a:gdLst>
              <a:gd name="connsiteX0" fmla="*/ 0 w 1418506"/>
              <a:gd name="connsiteY0" fmla="*/ 1748522 h 2194835"/>
              <a:gd name="connsiteX1" fmla="*/ 544310 w 1418506"/>
              <a:gd name="connsiteY1" fmla="*/ 2078432 h 2194835"/>
              <a:gd name="connsiteX2" fmla="*/ 1418506 w 1418506"/>
              <a:gd name="connsiteY2" fmla="*/ 0 h 219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506" h="2194835">
                <a:moveTo>
                  <a:pt x="0" y="1748522"/>
                </a:moveTo>
                <a:cubicBezTo>
                  <a:pt x="153946" y="2059187"/>
                  <a:pt x="307892" y="2369852"/>
                  <a:pt x="544310" y="2078432"/>
                </a:cubicBezTo>
                <a:cubicBezTo>
                  <a:pt x="780728" y="1787012"/>
                  <a:pt x="1418506" y="0"/>
                  <a:pt x="1418506" y="0"/>
                </a:cubicBezTo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871953" y="3892936"/>
            <a:ext cx="1995804" cy="742369"/>
          </a:xfrm>
          <a:custGeom>
            <a:avLst/>
            <a:gdLst>
              <a:gd name="connsiteX0" fmla="*/ 0 w 1995804"/>
              <a:gd name="connsiteY0" fmla="*/ 0 h 742369"/>
              <a:gd name="connsiteX1" fmla="*/ 1039138 w 1995804"/>
              <a:gd name="connsiteY1" fmla="*/ 742297 h 742369"/>
              <a:gd name="connsiteX2" fmla="*/ 1995804 w 1995804"/>
              <a:gd name="connsiteY2" fmla="*/ 49486 h 74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804" h="742369">
                <a:moveTo>
                  <a:pt x="0" y="0"/>
                </a:moveTo>
                <a:cubicBezTo>
                  <a:pt x="353252" y="367024"/>
                  <a:pt x="706504" y="734049"/>
                  <a:pt x="1039138" y="742297"/>
                </a:cubicBezTo>
                <a:cubicBezTo>
                  <a:pt x="1371772" y="750545"/>
                  <a:pt x="1995804" y="49486"/>
                  <a:pt x="1995804" y="49486"/>
                </a:cubicBezTo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119365" y="4371305"/>
            <a:ext cx="1880344" cy="981971"/>
          </a:xfrm>
          <a:custGeom>
            <a:avLst/>
            <a:gdLst>
              <a:gd name="connsiteX0" fmla="*/ 0 w 1880344"/>
              <a:gd name="connsiteY0" fmla="*/ 610333 h 981971"/>
              <a:gd name="connsiteX1" fmla="*/ 659770 w 1880344"/>
              <a:gd name="connsiteY1" fmla="*/ 956738 h 981971"/>
              <a:gd name="connsiteX2" fmla="*/ 1880344 w 1880344"/>
              <a:gd name="connsiteY2" fmla="*/ 0 h 98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344" h="981971">
                <a:moveTo>
                  <a:pt x="0" y="610333"/>
                </a:moveTo>
                <a:cubicBezTo>
                  <a:pt x="173189" y="834396"/>
                  <a:pt x="346379" y="1058460"/>
                  <a:pt x="659770" y="956738"/>
                </a:cubicBezTo>
                <a:cubicBezTo>
                  <a:pt x="973161" y="855016"/>
                  <a:pt x="1880344" y="0"/>
                  <a:pt x="1880344" y="0"/>
                </a:cubicBezTo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240977" y="3394857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805727" y="3728702"/>
            <a:ext cx="6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942361" y="4153649"/>
            <a:ext cx="6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AVC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340467" y="4450639"/>
            <a:ext cx="53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620571" y="6020854"/>
            <a:ext cx="527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M</a:t>
            </a:r>
            <a:endParaRPr lang="en-US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1196198" y="4467062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endParaRPr lang="en-US" baseline="-25000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6916628" y="4635232"/>
            <a:ext cx="0" cy="1385622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22" idx="1"/>
          </p:cNvCxnSpPr>
          <p:nvPr/>
        </p:nvCxnSpPr>
        <p:spPr>
          <a:xfrm>
            <a:off x="5607151" y="4635159"/>
            <a:ext cx="2733316" cy="146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686915" y="6020854"/>
            <a:ext cx="460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F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2182361" y="321019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Milk Market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573457" y="3174728"/>
            <a:ext cx="63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Firm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069026" y="2262999"/>
            <a:ext cx="77162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Alert: The price of </a:t>
            </a:r>
            <a:r>
              <a:rPr lang="en-US" sz="3000" dirty="0">
                <a:solidFill>
                  <a:srgbClr val="FF0000"/>
                </a:solidFill>
              </a:rPr>
              <a:t>O</a:t>
            </a:r>
            <a:r>
              <a:rPr lang="en-US" sz="3000" dirty="0" smtClean="0">
                <a:solidFill>
                  <a:srgbClr val="FF0000"/>
                </a:solidFill>
              </a:rPr>
              <a:t>reos has INCREASED!</a:t>
            </a:r>
            <a:endParaRPr lang="en-US" sz="3000" dirty="0">
              <a:solidFill>
                <a:srgbClr val="FF0000"/>
              </a:solidFill>
            </a:endParaRPr>
          </a:p>
        </p:txBody>
      </p:sp>
      <p:pic>
        <p:nvPicPr>
          <p:cNvPr id="31" name="Picture 30" descr="screaming-ki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664" y="3061667"/>
            <a:ext cx="2909701" cy="290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285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Events that Disrupt a PC Firm’s LR Equilibrium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517470" y="3579522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5628488" y="3579522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764885" y="3579522"/>
            <a:ext cx="2193735" cy="21279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1764885" y="3579522"/>
            <a:ext cx="2193735" cy="21279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07770" y="3378361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03919" y="5506279"/>
            <a:ext cx="441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4067485" y="5971368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96198" y="3378361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57166" y="5987864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85879" y="3394857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886494" y="4651728"/>
            <a:ext cx="0" cy="1336136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517470" y="4635305"/>
            <a:ext cx="4111018" cy="0"/>
          </a:xfrm>
          <a:prstGeom prst="line">
            <a:avLst/>
          </a:prstGeom>
          <a:ln>
            <a:solidFill>
              <a:schemeClr val="accent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5871953" y="3661999"/>
            <a:ext cx="1418506" cy="2194835"/>
          </a:xfrm>
          <a:custGeom>
            <a:avLst/>
            <a:gdLst>
              <a:gd name="connsiteX0" fmla="*/ 0 w 1418506"/>
              <a:gd name="connsiteY0" fmla="*/ 1748522 h 2194835"/>
              <a:gd name="connsiteX1" fmla="*/ 544310 w 1418506"/>
              <a:gd name="connsiteY1" fmla="*/ 2078432 h 2194835"/>
              <a:gd name="connsiteX2" fmla="*/ 1418506 w 1418506"/>
              <a:gd name="connsiteY2" fmla="*/ 0 h 219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506" h="2194835">
                <a:moveTo>
                  <a:pt x="0" y="1748522"/>
                </a:moveTo>
                <a:cubicBezTo>
                  <a:pt x="153946" y="2059187"/>
                  <a:pt x="307892" y="2369852"/>
                  <a:pt x="544310" y="2078432"/>
                </a:cubicBezTo>
                <a:cubicBezTo>
                  <a:pt x="780728" y="1787012"/>
                  <a:pt x="1418506" y="0"/>
                  <a:pt x="1418506" y="0"/>
                </a:cubicBezTo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871953" y="3892936"/>
            <a:ext cx="1995804" cy="742369"/>
          </a:xfrm>
          <a:custGeom>
            <a:avLst/>
            <a:gdLst>
              <a:gd name="connsiteX0" fmla="*/ 0 w 1995804"/>
              <a:gd name="connsiteY0" fmla="*/ 0 h 742369"/>
              <a:gd name="connsiteX1" fmla="*/ 1039138 w 1995804"/>
              <a:gd name="connsiteY1" fmla="*/ 742297 h 742369"/>
              <a:gd name="connsiteX2" fmla="*/ 1995804 w 1995804"/>
              <a:gd name="connsiteY2" fmla="*/ 49486 h 74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804" h="742369">
                <a:moveTo>
                  <a:pt x="0" y="0"/>
                </a:moveTo>
                <a:cubicBezTo>
                  <a:pt x="353252" y="367024"/>
                  <a:pt x="706504" y="734049"/>
                  <a:pt x="1039138" y="742297"/>
                </a:cubicBezTo>
                <a:cubicBezTo>
                  <a:pt x="1371772" y="750545"/>
                  <a:pt x="1995804" y="49486"/>
                  <a:pt x="1995804" y="49486"/>
                </a:cubicBezTo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119365" y="4371305"/>
            <a:ext cx="1880344" cy="981971"/>
          </a:xfrm>
          <a:custGeom>
            <a:avLst/>
            <a:gdLst>
              <a:gd name="connsiteX0" fmla="*/ 0 w 1880344"/>
              <a:gd name="connsiteY0" fmla="*/ 610333 h 981971"/>
              <a:gd name="connsiteX1" fmla="*/ 659770 w 1880344"/>
              <a:gd name="connsiteY1" fmla="*/ 956738 h 981971"/>
              <a:gd name="connsiteX2" fmla="*/ 1880344 w 1880344"/>
              <a:gd name="connsiteY2" fmla="*/ 0 h 98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344" h="981971">
                <a:moveTo>
                  <a:pt x="0" y="610333"/>
                </a:moveTo>
                <a:cubicBezTo>
                  <a:pt x="173189" y="834396"/>
                  <a:pt x="346379" y="1058460"/>
                  <a:pt x="659770" y="956738"/>
                </a:cubicBezTo>
                <a:cubicBezTo>
                  <a:pt x="973161" y="855016"/>
                  <a:pt x="1880344" y="0"/>
                  <a:pt x="1880344" y="0"/>
                </a:cubicBezTo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240977" y="3394857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805727" y="3728702"/>
            <a:ext cx="6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942361" y="4153649"/>
            <a:ext cx="6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AVC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340467" y="4450639"/>
            <a:ext cx="62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2739102" y="6020854"/>
            <a:ext cx="612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M1</a:t>
            </a:r>
            <a:endParaRPr lang="en-US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1179265" y="4433196"/>
            <a:ext cx="40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6916628" y="4635232"/>
            <a:ext cx="0" cy="1385622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22" idx="1"/>
          </p:cNvCxnSpPr>
          <p:nvPr/>
        </p:nvCxnSpPr>
        <p:spPr>
          <a:xfrm>
            <a:off x="5607151" y="4635159"/>
            <a:ext cx="2733316" cy="146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71580" y="5986988"/>
            <a:ext cx="54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F1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2182361" y="321019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Milk Market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573457" y="3174728"/>
            <a:ext cx="63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Firm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187557" y="2313798"/>
            <a:ext cx="7473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C66FF"/>
                </a:solidFill>
              </a:rPr>
              <a:t>Because milk and Oreos are complementary goods, when the price of Oreos increases, the demand for milk decreases.</a:t>
            </a:r>
            <a:endParaRPr lang="en-US" dirty="0">
              <a:solidFill>
                <a:srgbClr val="CC66FF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2016336" y="3803094"/>
            <a:ext cx="1740315" cy="1703185"/>
          </a:xfrm>
          <a:prstGeom prst="line">
            <a:avLst/>
          </a:prstGeom>
          <a:ln>
            <a:solidFill>
              <a:srgbClr val="CC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415744" y="5633366"/>
            <a:ext cx="441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/>
              <a:t>2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2620571" y="4836394"/>
            <a:ext cx="0" cy="1184460"/>
          </a:xfrm>
          <a:prstGeom prst="line">
            <a:avLst/>
          </a:prstGeom>
          <a:ln>
            <a:solidFill>
              <a:srgbClr val="CC66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517470" y="4880218"/>
            <a:ext cx="1103101" cy="0"/>
          </a:xfrm>
          <a:prstGeom prst="line">
            <a:avLst/>
          </a:prstGeom>
          <a:ln>
            <a:solidFill>
              <a:srgbClr val="CC66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14971" y="6002698"/>
            <a:ext cx="612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M2</a:t>
            </a:r>
            <a:endParaRPr lang="en-US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1179268" y="4653328"/>
            <a:ext cx="40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/>
              <a:t>2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2550694" y="4880218"/>
            <a:ext cx="5789773" cy="0"/>
          </a:xfrm>
          <a:prstGeom prst="line">
            <a:avLst/>
          </a:prstGeom>
          <a:ln>
            <a:solidFill>
              <a:srgbClr val="CC66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238872" y="4670771"/>
            <a:ext cx="62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r>
              <a:rPr lang="en-US" baseline="-25000" dirty="0"/>
              <a:t>2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6798097" y="4880218"/>
            <a:ext cx="466" cy="1140636"/>
          </a:xfrm>
          <a:prstGeom prst="line">
            <a:avLst/>
          </a:prstGeom>
          <a:ln>
            <a:solidFill>
              <a:srgbClr val="CC66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534521" y="5970058"/>
            <a:ext cx="54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F2</a:t>
            </a:r>
            <a:endParaRPr lang="en-US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1368342" y="2200599"/>
            <a:ext cx="70906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C66FF"/>
                </a:solidFill>
              </a:rPr>
              <a:t>A decrease in demand causes the market equilibrium price to fall. Consequently, MR decreases to MR</a:t>
            </a:r>
            <a:r>
              <a:rPr lang="en-US" baseline="-25000" dirty="0" smtClean="0">
                <a:solidFill>
                  <a:srgbClr val="CC66FF"/>
                </a:solidFill>
              </a:rPr>
              <a:t>2</a:t>
            </a:r>
            <a:r>
              <a:rPr lang="en-US" dirty="0" smtClean="0">
                <a:solidFill>
                  <a:srgbClr val="CC66FF"/>
                </a:solidFill>
              </a:rPr>
              <a:t> and the firm’s profit maximizing level of output drops to Q</a:t>
            </a:r>
            <a:r>
              <a:rPr lang="en-US" baseline="-25000" dirty="0" smtClean="0">
                <a:solidFill>
                  <a:srgbClr val="CC66FF"/>
                </a:solidFill>
              </a:rPr>
              <a:t>F2</a:t>
            </a:r>
            <a:r>
              <a:rPr lang="en-US" dirty="0" smtClean="0">
                <a:solidFill>
                  <a:srgbClr val="CC66FF"/>
                </a:solidFill>
              </a:rPr>
              <a:t>.</a:t>
            </a:r>
            <a:endParaRPr lang="en-US" dirty="0">
              <a:solidFill>
                <a:srgbClr val="CC66FF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368342" y="2318787"/>
            <a:ext cx="7090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When MR &lt; ATC, the TR &lt; TC, which indicates the firm is earning negative economic profit (economic loss).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628488" y="4635305"/>
            <a:ext cx="1170075" cy="244913"/>
          </a:xfrm>
          <a:prstGeom prst="rect">
            <a:avLst/>
          </a:prstGeom>
          <a:solidFill>
            <a:srgbClr val="E0760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71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6 L -0.02969 0.0395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3" y="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/>
      <p:bldP spid="24" grpId="0"/>
      <p:bldP spid="27" grpId="0"/>
      <p:bldP spid="30" grpId="0"/>
      <p:bldP spid="33" grpId="0"/>
      <p:bldP spid="39" grpId="0"/>
      <p:bldP spid="40" grpId="0"/>
      <p:bldP spid="44" grpId="0"/>
      <p:bldP spid="47" grpId="0"/>
      <p:bldP spid="48" grpId="0"/>
      <p:bldP spid="48" grpId="1"/>
      <p:bldP spid="49" grpId="0"/>
      <p:bldP spid="5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Events that Disrupt a PC Firm’s LR Equilibrium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517470" y="3579522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5628488" y="3579522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764885" y="3579522"/>
            <a:ext cx="2193735" cy="21279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1764885" y="3579522"/>
            <a:ext cx="2193735" cy="21279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07770" y="3378361"/>
            <a:ext cx="384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903919" y="5506279"/>
            <a:ext cx="441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4067485" y="5971368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96198" y="3378361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57166" y="5987864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85879" y="3394857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886494" y="4651728"/>
            <a:ext cx="0" cy="1336136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517470" y="4635305"/>
            <a:ext cx="4111018" cy="0"/>
          </a:xfrm>
          <a:prstGeom prst="line">
            <a:avLst/>
          </a:prstGeom>
          <a:ln>
            <a:solidFill>
              <a:schemeClr val="accent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5871953" y="3661999"/>
            <a:ext cx="1418506" cy="2194835"/>
          </a:xfrm>
          <a:custGeom>
            <a:avLst/>
            <a:gdLst>
              <a:gd name="connsiteX0" fmla="*/ 0 w 1418506"/>
              <a:gd name="connsiteY0" fmla="*/ 1748522 h 2194835"/>
              <a:gd name="connsiteX1" fmla="*/ 544310 w 1418506"/>
              <a:gd name="connsiteY1" fmla="*/ 2078432 h 2194835"/>
              <a:gd name="connsiteX2" fmla="*/ 1418506 w 1418506"/>
              <a:gd name="connsiteY2" fmla="*/ 0 h 219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506" h="2194835">
                <a:moveTo>
                  <a:pt x="0" y="1748522"/>
                </a:moveTo>
                <a:cubicBezTo>
                  <a:pt x="153946" y="2059187"/>
                  <a:pt x="307892" y="2369852"/>
                  <a:pt x="544310" y="2078432"/>
                </a:cubicBezTo>
                <a:cubicBezTo>
                  <a:pt x="780728" y="1787012"/>
                  <a:pt x="1418506" y="0"/>
                  <a:pt x="1418506" y="0"/>
                </a:cubicBezTo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871953" y="3892936"/>
            <a:ext cx="1995804" cy="742369"/>
          </a:xfrm>
          <a:custGeom>
            <a:avLst/>
            <a:gdLst>
              <a:gd name="connsiteX0" fmla="*/ 0 w 1995804"/>
              <a:gd name="connsiteY0" fmla="*/ 0 h 742369"/>
              <a:gd name="connsiteX1" fmla="*/ 1039138 w 1995804"/>
              <a:gd name="connsiteY1" fmla="*/ 742297 h 742369"/>
              <a:gd name="connsiteX2" fmla="*/ 1995804 w 1995804"/>
              <a:gd name="connsiteY2" fmla="*/ 49486 h 74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804" h="742369">
                <a:moveTo>
                  <a:pt x="0" y="0"/>
                </a:moveTo>
                <a:cubicBezTo>
                  <a:pt x="353252" y="367024"/>
                  <a:pt x="706504" y="734049"/>
                  <a:pt x="1039138" y="742297"/>
                </a:cubicBezTo>
                <a:cubicBezTo>
                  <a:pt x="1371772" y="750545"/>
                  <a:pt x="1995804" y="49486"/>
                  <a:pt x="1995804" y="49486"/>
                </a:cubicBezTo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119365" y="4371305"/>
            <a:ext cx="1880344" cy="981971"/>
          </a:xfrm>
          <a:custGeom>
            <a:avLst/>
            <a:gdLst>
              <a:gd name="connsiteX0" fmla="*/ 0 w 1880344"/>
              <a:gd name="connsiteY0" fmla="*/ 610333 h 981971"/>
              <a:gd name="connsiteX1" fmla="*/ 659770 w 1880344"/>
              <a:gd name="connsiteY1" fmla="*/ 956738 h 981971"/>
              <a:gd name="connsiteX2" fmla="*/ 1880344 w 1880344"/>
              <a:gd name="connsiteY2" fmla="*/ 0 h 98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344" h="981971">
                <a:moveTo>
                  <a:pt x="0" y="610333"/>
                </a:moveTo>
                <a:cubicBezTo>
                  <a:pt x="173189" y="834396"/>
                  <a:pt x="346379" y="1058460"/>
                  <a:pt x="659770" y="956738"/>
                </a:cubicBezTo>
                <a:cubicBezTo>
                  <a:pt x="973161" y="855016"/>
                  <a:pt x="1880344" y="0"/>
                  <a:pt x="1880344" y="0"/>
                </a:cubicBezTo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240977" y="3394857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805727" y="3728702"/>
            <a:ext cx="6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942361" y="4153649"/>
            <a:ext cx="6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AVC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340467" y="4450639"/>
            <a:ext cx="62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2739102" y="6020854"/>
            <a:ext cx="612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M1</a:t>
            </a:r>
            <a:endParaRPr lang="en-US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1179265" y="4433196"/>
            <a:ext cx="40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6916628" y="4635232"/>
            <a:ext cx="0" cy="1385622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22" idx="1"/>
          </p:cNvCxnSpPr>
          <p:nvPr/>
        </p:nvCxnSpPr>
        <p:spPr>
          <a:xfrm>
            <a:off x="5607151" y="4635159"/>
            <a:ext cx="2733316" cy="146"/>
          </a:xfrm>
          <a:prstGeom prst="line">
            <a:avLst/>
          </a:prstGeom>
          <a:ln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71580" y="5986988"/>
            <a:ext cx="54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F1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2182361" y="321019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Milk Market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573457" y="3174728"/>
            <a:ext cx="63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Firm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76072" y="2178334"/>
            <a:ext cx="7736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Economic loss incentivizes individual firms to leave the market, causing supply to decrease to S</a:t>
            </a:r>
            <a:r>
              <a:rPr lang="en-US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. Supply decreases until the market equilibrium price returns to the original price where MR = min ATC.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750413" y="4084185"/>
            <a:ext cx="1740315" cy="1703185"/>
          </a:xfrm>
          <a:prstGeom prst="line">
            <a:avLst/>
          </a:prstGeom>
          <a:ln>
            <a:solidFill>
              <a:srgbClr val="CC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415744" y="5633366"/>
            <a:ext cx="441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/>
              <a:t>2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2620571" y="4836394"/>
            <a:ext cx="0" cy="1184460"/>
          </a:xfrm>
          <a:prstGeom prst="line">
            <a:avLst/>
          </a:prstGeom>
          <a:ln>
            <a:solidFill>
              <a:srgbClr val="CC66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517470" y="4880218"/>
            <a:ext cx="1103101" cy="0"/>
          </a:xfrm>
          <a:prstGeom prst="line">
            <a:avLst/>
          </a:prstGeom>
          <a:ln>
            <a:solidFill>
              <a:srgbClr val="CC66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485899" y="6188961"/>
            <a:ext cx="612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M2</a:t>
            </a:r>
            <a:endParaRPr lang="en-US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1179268" y="4653328"/>
            <a:ext cx="40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/>
              <a:t>2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2550694" y="4880218"/>
            <a:ext cx="5789773" cy="0"/>
          </a:xfrm>
          <a:prstGeom prst="line">
            <a:avLst/>
          </a:prstGeom>
          <a:ln>
            <a:solidFill>
              <a:srgbClr val="CC66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238872" y="4670771"/>
            <a:ext cx="62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r>
              <a:rPr lang="en-US" baseline="-25000" dirty="0"/>
              <a:t>2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6798097" y="4880218"/>
            <a:ext cx="466" cy="1140636"/>
          </a:xfrm>
          <a:prstGeom prst="line">
            <a:avLst/>
          </a:prstGeom>
          <a:ln>
            <a:solidFill>
              <a:srgbClr val="CC66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534521" y="5970058"/>
            <a:ext cx="54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F2</a:t>
            </a:r>
            <a:endParaRPr lang="en-US" baseline="-25000" dirty="0"/>
          </a:p>
        </p:txBody>
      </p:sp>
      <p:sp>
        <p:nvSpPr>
          <p:cNvPr id="50" name="Rectangle 49"/>
          <p:cNvSpPr/>
          <p:nvPr/>
        </p:nvSpPr>
        <p:spPr>
          <a:xfrm>
            <a:off x="5628488" y="4635305"/>
            <a:ext cx="1170075" cy="244913"/>
          </a:xfrm>
          <a:prstGeom prst="rect">
            <a:avLst/>
          </a:prstGeom>
          <a:solidFill>
            <a:srgbClr val="E0760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1591936" y="3747693"/>
            <a:ext cx="1591531" cy="1590415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122745" y="3516188"/>
            <a:ext cx="384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/>
              <a:t>2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2299636" y="4637740"/>
            <a:ext cx="0" cy="1336136"/>
          </a:xfrm>
          <a:prstGeom prst="line">
            <a:avLst/>
          </a:prstGeom>
          <a:ln>
            <a:solidFill>
              <a:srgbClr val="2C9AE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4" idx="3"/>
          </p:cNvCxnSpPr>
          <p:nvPr/>
        </p:nvCxnSpPr>
        <p:spPr>
          <a:xfrm>
            <a:off x="1585822" y="4617862"/>
            <a:ext cx="596539" cy="17297"/>
          </a:xfrm>
          <a:prstGeom prst="line">
            <a:avLst/>
          </a:prstGeom>
          <a:ln>
            <a:solidFill>
              <a:srgbClr val="2C9AE5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052688" y="5975152"/>
            <a:ext cx="612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M3</a:t>
            </a:r>
            <a:endParaRPr lang="en-US" baseline="-25000" dirty="0"/>
          </a:p>
        </p:txBody>
      </p:sp>
      <p:sp>
        <p:nvSpPr>
          <p:cNvPr id="54" name="TextBox 53"/>
          <p:cNvSpPr txBox="1"/>
          <p:nvPr/>
        </p:nvSpPr>
        <p:spPr>
          <a:xfrm>
            <a:off x="925273" y="4433199"/>
            <a:ext cx="40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709603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Warm-Up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Sketch a graph of a firm that earns zero economic profit.</a:t>
            </a:r>
          </a:p>
          <a:p>
            <a:r>
              <a:rPr kumimoji="1" lang="en-US" altLang="zh-CN" dirty="0" smtClean="0"/>
              <a:t>Explain how you can tell from the graph that the firm is earning zero economic profit.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5124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dirty="0" smtClean="0"/>
              <a:t>Four primary market types</a:t>
            </a:r>
          </a:p>
          <a:p>
            <a:pPr marL="57150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 smtClean="0"/>
              <a:t>Perfect Competition</a:t>
            </a:r>
          </a:p>
          <a:p>
            <a:pPr marL="57150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 smtClean="0"/>
              <a:t>Monopoly</a:t>
            </a:r>
          </a:p>
          <a:p>
            <a:pPr marL="57150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 smtClean="0"/>
              <a:t>Monopolistic Competition</a:t>
            </a:r>
          </a:p>
          <a:p>
            <a:pPr marL="571500" indent="-457200">
              <a:lnSpc>
                <a:spcPct val="70000"/>
              </a:lnSpc>
              <a:buFont typeface="+mj-lt"/>
              <a:buAutoNum type="arabicPeriod"/>
            </a:pPr>
            <a:r>
              <a:rPr lang="en-US" dirty="0" smtClean="0"/>
              <a:t>Oligopoly</a:t>
            </a:r>
          </a:p>
          <a:p>
            <a:pPr marL="114300" indent="0">
              <a:buNone/>
            </a:pPr>
            <a:r>
              <a:rPr lang="en-US" dirty="0"/>
              <a:t>Firm’s Objective: maximize economic profit</a:t>
            </a:r>
          </a:p>
          <a:p>
            <a:pPr lvl="1"/>
            <a:r>
              <a:rPr lang="en-US" dirty="0"/>
              <a:t>A firm achieves its objective by deciding whether to enter or exit the </a:t>
            </a:r>
            <a:r>
              <a:rPr lang="en-US" dirty="0" smtClean="0"/>
              <a:t>market</a:t>
            </a:r>
          </a:p>
          <a:p>
            <a:pPr marL="114300" indent="0">
              <a:buNone/>
            </a:pPr>
            <a:r>
              <a:rPr lang="en-US" dirty="0" smtClean="0"/>
              <a:t>Perfect Competition and Monopoly are two extremes</a:t>
            </a:r>
          </a:p>
          <a:p>
            <a:pPr lvl="1"/>
            <a:r>
              <a:rPr lang="en-US" dirty="0" smtClean="0"/>
              <a:t>We study these first to better understand the more complex relationships that occur with Monopolistic Competition and Oligopoly.</a:t>
            </a:r>
          </a:p>
        </p:txBody>
      </p:sp>
    </p:spTree>
    <p:extLst>
      <p:ext uri="{BB962C8B-B14F-4D97-AF65-F5344CB8AC3E}">
        <p14:creationId xmlns:p14="http://schemas.microsoft.com/office/powerpoint/2010/main" val="968314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Exists when</a:t>
            </a:r>
          </a:p>
          <a:p>
            <a:pPr lvl="1"/>
            <a:r>
              <a:rPr lang="en-US" dirty="0" smtClean="0"/>
              <a:t>Many firms sell an identical product to many buyers (no one firm holds a significant share of the market)</a:t>
            </a:r>
          </a:p>
          <a:p>
            <a:pPr lvl="1"/>
            <a:r>
              <a:rPr lang="en-US" dirty="0" smtClean="0"/>
              <a:t>No barriers to entry into (or exit from) the market</a:t>
            </a:r>
          </a:p>
          <a:p>
            <a:pPr lvl="1"/>
            <a:r>
              <a:rPr lang="en-US" dirty="0" smtClean="0"/>
              <a:t>Established firms have no advantage over new firms (like customer loyalty or name brand recognition)</a:t>
            </a:r>
          </a:p>
          <a:p>
            <a:pPr lvl="1"/>
            <a:r>
              <a:rPr lang="en-US" dirty="0" smtClean="0"/>
              <a:t>Sellers and buyers are well informed about prices (if </a:t>
            </a:r>
            <a:r>
              <a:rPr lang="en-US" dirty="0" err="1" smtClean="0"/>
              <a:t>Jojo’s</a:t>
            </a:r>
            <a:r>
              <a:rPr lang="en-US" dirty="0" smtClean="0"/>
              <a:t> decreases their prices, buyers know about it)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No real examples of perfect competition (nothing is truly perfect)</a:t>
            </a:r>
          </a:p>
          <a:p>
            <a:pPr lvl="1"/>
            <a:r>
              <a:rPr lang="en-US" dirty="0" smtClean="0"/>
              <a:t>Best approximates are agricultural products: rice, corn, potatoes, wheat, etc.</a:t>
            </a:r>
          </a:p>
          <a:p>
            <a:pPr lvl="1"/>
            <a:r>
              <a:rPr lang="en-US" dirty="0" smtClean="0"/>
              <a:t>Products must be completely identical, unlike soda (Mountain Dew is not the same as Sprite, Orange Soda, or Coca-Cola).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68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 Revenue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48137"/>
            <a:ext cx="7610476" cy="4101607"/>
          </a:xfrm>
        </p:spPr>
        <p:txBody>
          <a:bodyPr>
            <a:normAutofit/>
          </a:bodyPr>
          <a:lstStyle/>
          <a:p>
            <a:r>
              <a:rPr lang="en-US" dirty="0" smtClean="0"/>
              <a:t>A perfectly competitive firm sells its product for $5. Complete the following table.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do you notice about a firm’s P and MR?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196232"/>
              </p:ext>
            </p:extLst>
          </p:nvPr>
        </p:nvGraphicFramePr>
        <p:xfrm>
          <a:off x="2930993" y="3277499"/>
          <a:ext cx="2380155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385"/>
                <a:gridCol w="793385"/>
                <a:gridCol w="793385"/>
              </a:tblGrid>
              <a:tr h="3282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</a:t>
                      </a:r>
                      <a:endParaRPr lang="en-US" dirty="0"/>
                    </a:p>
                  </a:txBody>
                  <a:tcPr/>
                </a:tc>
              </a:tr>
              <a:tr h="3282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282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282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282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282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282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45811"/>
              </p:ext>
            </p:extLst>
          </p:nvPr>
        </p:nvGraphicFramePr>
        <p:xfrm>
          <a:off x="2930993" y="3277499"/>
          <a:ext cx="2380155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385"/>
                <a:gridCol w="793385"/>
                <a:gridCol w="793385"/>
              </a:tblGrid>
              <a:tr h="3282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</a:t>
                      </a:r>
                      <a:endParaRPr lang="en-US" dirty="0"/>
                    </a:p>
                  </a:txBody>
                  <a:tcPr/>
                </a:tc>
              </a:tr>
              <a:tr h="3282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282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282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282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282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282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937812"/>
              </p:ext>
            </p:extLst>
          </p:nvPr>
        </p:nvGraphicFramePr>
        <p:xfrm>
          <a:off x="2930993" y="3277499"/>
          <a:ext cx="2380155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385"/>
                <a:gridCol w="793385"/>
                <a:gridCol w="793385"/>
              </a:tblGrid>
              <a:tr h="3282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</a:t>
                      </a:r>
                      <a:endParaRPr lang="en-US" dirty="0"/>
                    </a:p>
                  </a:txBody>
                  <a:tcPr/>
                </a:tc>
              </a:tr>
              <a:tr h="3282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282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282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282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282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282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112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29296649"/>
              </p:ext>
            </p:extLst>
          </p:nvPr>
        </p:nvGraphicFramePr>
        <p:xfrm>
          <a:off x="1117598" y="3780902"/>
          <a:ext cx="7733943" cy="2552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849"/>
                <a:gridCol w="1104849"/>
                <a:gridCol w="1104849"/>
                <a:gridCol w="1104849"/>
                <a:gridCol w="1104849"/>
                <a:gridCol w="1104849"/>
                <a:gridCol w="1104849"/>
              </a:tblGrid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π</a:t>
                      </a:r>
                      <a:endParaRPr lang="en-US" dirty="0"/>
                    </a:p>
                  </a:txBody>
                  <a:tcPr anchor="ctr"/>
                </a:tc>
              </a:tr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 Maximizing Rule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23014663"/>
              </p:ext>
            </p:extLst>
          </p:nvPr>
        </p:nvGraphicFramePr>
        <p:xfrm>
          <a:off x="1117598" y="3780902"/>
          <a:ext cx="7733943" cy="2552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849"/>
                <a:gridCol w="1104849"/>
                <a:gridCol w="1104849"/>
                <a:gridCol w="1104849"/>
                <a:gridCol w="1104849"/>
                <a:gridCol w="1104849"/>
                <a:gridCol w="1104849"/>
              </a:tblGrid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π</a:t>
                      </a:r>
                      <a:endParaRPr lang="en-US" dirty="0"/>
                    </a:p>
                  </a:txBody>
                  <a:tcPr anchor="ctr"/>
                </a:tc>
              </a:tr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17598" y="2506133"/>
            <a:ext cx="7733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firm produces shirts given the following information. They can sell as many shirts as they like at a price of $10. Calculate the profit earned by the firm at each price and quantity. Then, determine the profit maximizing price and quantity.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7033430"/>
              </p:ext>
            </p:extLst>
          </p:nvPr>
        </p:nvGraphicFramePr>
        <p:xfrm>
          <a:off x="1117598" y="3785047"/>
          <a:ext cx="7733943" cy="2552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849"/>
                <a:gridCol w="1104849"/>
                <a:gridCol w="1104849"/>
                <a:gridCol w="1104849"/>
                <a:gridCol w="1104849"/>
                <a:gridCol w="1104849"/>
                <a:gridCol w="1104849"/>
              </a:tblGrid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π</a:t>
                      </a:r>
                      <a:endParaRPr lang="en-US" dirty="0"/>
                    </a:p>
                  </a:txBody>
                  <a:tcPr anchor="ctr"/>
                </a:tc>
              </a:tr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2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71446838"/>
              </p:ext>
            </p:extLst>
          </p:nvPr>
        </p:nvGraphicFramePr>
        <p:xfrm>
          <a:off x="1117598" y="3785047"/>
          <a:ext cx="7733943" cy="2552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849"/>
                <a:gridCol w="1104849"/>
                <a:gridCol w="1104849"/>
                <a:gridCol w="1104849"/>
                <a:gridCol w="1104849"/>
                <a:gridCol w="1104849"/>
                <a:gridCol w="1104849"/>
              </a:tblGrid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π</a:t>
                      </a:r>
                      <a:endParaRPr lang="en-US" dirty="0"/>
                    </a:p>
                  </a:txBody>
                  <a:tcPr anchor="ctr"/>
                </a:tc>
              </a:tr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3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38041449"/>
              </p:ext>
            </p:extLst>
          </p:nvPr>
        </p:nvGraphicFramePr>
        <p:xfrm>
          <a:off x="1117598" y="3785047"/>
          <a:ext cx="7733943" cy="2552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849"/>
                <a:gridCol w="1104849"/>
                <a:gridCol w="1104849"/>
                <a:gridCol w="1104849"/>
                <a:gridCol w="1104849"/>
                <a:gridCol w="1104849"/>
                <a:gridCol w="1104849"/>
              </a:tblGrid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π</a:t>
                      </a:r>
                      <a:endParaRPr lang="en-US" dirty="0"/>
                    </a:p>
                  </a:txBody>
                  <a:tcPr anchor="ctr"/>
                </a:tc>
              </a:tr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20509660"/>
              </p:ext>
            </p:extLst>
          </p:nvPr>
        </p:nvGraphicFramePr>
        <p:xfrm>
          <a:off x="1117598" y="3780902"/>
          <a:ext cx="7733943" cy="2552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849"/>
                <a:gridCol w="1104849"/>
                <a:gridCol w="1104849"/>
                <a:gridCol w="1104849"/>
                <a:gridCol w="1104849"/>
                <a:gridCol w="1104849"/>
                <a:gridCol w="1104849"/>
              </a:tblGrid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π</a:t>
                      </a:r>
                      <a:endParaRPr lang="en-US" dirty="0"/>
                    </a:p>
                  </a:txBody>
                  <a:tcPr anchor="ctr"/>
                </a:tc>
              </a:tr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–$2</a:t>
                      </a:r>
                      <a:endParaRPr lang="en-US" dirty="0"/>
                    </a:p>
                  </a:txBody>
                  <a:tcPr anchor="ctr"/>
                </a:tc>
              </a:tr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 anchor="ctr"/>
                </a:tc>
              </a:tr>
              <a:tr h="425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–6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128933" y="2506133"/>
            <a:ext cx="1507067" cy="338667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Rectangle 14"/>
          <p:cNvSpPr/>
          <p:nvPr/>
        </p:nvSpPr>
        <p:spPr>
          <a:xfrm>
            <a:off x="1117598" y="2827867"/>
            <a:ext cx="4809069" cy="338667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94594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Side-By-Side Graph</a:t>
            </a:r>
            <a:endParaRPr kumimoji="1" lang="zh-CN" altLang="en-US" dirty="0"/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1120588" y="2017713"/>
            <a:ext cx="3566160" cy="877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2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None/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Market Graph</a:t>
            </a:r>
            <a:endParaRPr lang="en-US" dirty="0"/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>
            <a:off x="5147534" y="2017713"/>
            <a:ext cx="3566160" cy="877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2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None/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Firm Graph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517470" y="3579522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628488" y="3579522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764885" y="3579522"/>
            <a:ext cx="2193735" cy="21279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1764885" y="3579522"/>
            <a:ext cx="2193735" cy="21279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07770" y="3378361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03919" y="5506279"/>
            <a:ext cx="356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67485" y="5971368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96198" y="3378361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157166" y="5987864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285879" y="3394857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517470" y="4651728"/>
            <a:ext cx="1369024" cy="0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886494" y="4651728"/>
            <a:ext cx="0" cy="1336136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891333" y="4635232"/>
            <a:ext cx="5409223" cy="0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5871953" y="3661999"/>
            <a:ext cx="1418506" cy="2194835"/>
          </a:xfrm>
          <a:custGeom>
            <a:avLst/>
            <a:gdLst>
              <a:gd name="connsiteX0" fmla="*/ 0 w 1418506"/>
              <a:gd name="connsiteY0" fmla="*/ 1748522 h 2194835"/>
              <a:gd name="connsiteX1" fmla="*/ 544310 w 1418506"/>
              <a:gd name="connsiteY1" fmla="*/ 2078432 h 2194835"/>
              <a:gd name="connsiteX2" fmla="*/ 1418506 w 1418506"/>
              <a:gd name="connsiteY2" fmla="*/ 0 h 219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506" h="2194835">
                <a:moveTo>
                  <a:pt x="0" y="1748522"/>
                </a:moveTo>
                <a:cubicBezTo>
                  <a:pt x="153946" y="2059187"/>
                  <a:pt x="307892" y="2369852"/>
                  <a:pt x="544310" y="2078432"/>
                </a:cubicBezTo>
                <a:cubicBezTo>
                  <a:pt x="780728" y="1787012"/>
                  <a:pt x="1418506" y="0"/>
                  <a:pt x="1418506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871953" y="3892936"/>
            <a:ext cx="1995804" cy="742369"/>
          </a:xfrm>
          <a:custGeom>
            <a:avLst/>
            <a:gdLst>
              <a:gd name="connsiteX0" fmla="*/ 0 w 1995804"/>
              <a:gd name="connsiteY0" fmla="*/ 0 h 742369"/>
              <a:gd name="connsiteX1" fmla="*/ 1039138 w 1995804"/>
              <a:gd name="connsiteY1" fmla="*/ 742297 h 742369"/>
              <a:gd name="connsiteX2" fmla="*/ 1995804 w 1995804"/>
              <a:gd name="connsiteY2" fmla="*/ 49486 h 74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804" h="742369">
                <a:moveTo>
                  <a:pt x="0" y="0"/>
                </a:moveTo>
                <a:cubicBezTo>
                  <a:pt x="353252" y="367024"/>
                  <a:pt x="706504" y="734049"/>
                  <a:pt x="1039138" y="742297"/>
                </a:cubicBezTo>
                <a:cubicBezTo>
                  <a:pt x="1371772" y="750545"/>
                  <a:pt x="1995804" y="49486"/>
                  <a:pt x="1995804" y="4948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119365" y="4371305"/>
            <a:ext cx="1880344" cy="981971"/>
          </a:xfrm>
          <a:custGeom>
            <a:avLst/>
            <a:gdLst>
              <a:gd name="connsiteX0" fmla="*/ 0 w 1880344"/>
              <a:gd name="connsiteY0" fmla="*/ 610333 h 981971"/>
              <a:gd name="connsiteX1" fmla="*/ 659770 w 1880344"/>
              <a:gd name="connsiteY1" fmla="*/ 956738 h 981971"/>
              <a:gd name="connsiteX2" fmla="*/ 1880344 w 1880344"/>
              <a:gd name="connsiteY2" fmla="*/ 0 h 98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344" h="981971">
                <a:moveTo>
                  <a:pt x="0" y="610333"/>
                </a:moveTo>
                <a:cubicBezTo>
                  <a:pt x="173189" y="834396"/>
                  <a:pt x="346379" y="1058460"/>
                  <a:pt x="659770" y="956738"/>
                </a:cubicBezTo>
                <a:cubicBezTo>
                  <a:pt x="973161" y="855016"/>
                  <a:pt x="1880344" y="0"/>
                  <a:pt x="188034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40977" y="3394857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805727" y="3728702"/>
            <a:ext cx="6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942361" y="4153649"/>
            <a:ext cx="6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AVC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340467" y="4450639"/>
            <a:ext cx="53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618050" y="5971368"/>
            <a:ext cx="527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M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1120588" y="4467062"/>
            <a:ext cx="419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*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6934200" y="4648200"/>
            <a:ext cx="0" cy="1336136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665756" y="5967840"/>
            <a:ext cx="460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F</a:t>
            </a:r>
            <a:endParaRPr lang="en-US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1196198" y="3661999"/>
            <a:ext cx="3566160" cy="1754327"/>
          </a:xfrm>
          <a:prstGeom prst="rect">
            <a:avLst/>
          </a:prstGeom>
          <a:solidFill>
            <a:schemeClr val="accent4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P is determined by the market supply and demand.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Extend MR horizontally from market equilibrium using a dotted 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965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 animBg="1"/>
      <p:bldP spid="15" grpId="0"/>
      <p:bldP spid="16" grpId="0"/>
      <p:bldP spid="17" grpId="0"/>
      <p:bldP spid="18" grpId="0"/>
      <p:bldP spid="19" grpId="0"/>
      <p:bldP spid="20" grpId="0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4" grpId="0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Equilibrium: when MR = Min ATC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Market Graph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Firm Graph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517470" y="3579522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628488" y="3579522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764885" y="3579522"/>
            <a:ext cx="2193735" cy="21279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1764885" y="3579522"/>
            <a:ext cx="2193735" cy="21279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07770" y="3378361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03919" y="5506279"/>
            <a:ext cx="356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67485" y="5971368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96198" y="3378361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157166" y="5987864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285879" y="3394857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1517470" y="4651728"/>
            <a:ext cx="1369024" cy="0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886494" y="4651728"/>
            <a:ext cx="0" cy="1336136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91333" y="4635232"/>
            <a:ext cx="5409223" cy="0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5871953" y="3661999"/>
            <a:ext cx="1418506" cy="2194835"/>
          </a:xfrm>
          <a:custGeom>
            <a:avLst/>
            <a:gdLst>
              <a:gd name="connsiteX0" fmla="*/ 0 w 1418506"/>
              <a:gd name="connsiteY0" fmla="*/ 1748522 h 2194835"/>
              <a:gd name="connsiteX1" fmla="*/ 544310 w 1418506"/>
              <a:gd name="connsiteY1" fmla="*/ 2078432 h 2194835"/>
              <a:gd name="connsiteX2" fmla="*/ 1418506 w 1418506"/>
              <a:gd name="connsiteY2" fmla="*/ 0 h 219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506" h="2194835">
                <a:moveTo>
                  <a:pt x="0" y="1748522"/>
                </a:moveTo>
                <a:cubicBezTo>
                  <a:pt x="153946" y="2059187"/>
                  <a:pt x="307892" y="2369852"/>
                  <a:pt x="544310" y="2078432"/>
                </a:cubicBezTo>
                <a:cubicBezTo>
                  <a:pt x="780728" y="1787012"/>
                  <a:pt x="1418506" y="0"/>
                  <a:pt x="1418506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871953" y="3892936"/>
            <a:ext cx="1995804" cy="742369"/>
          </a:xfrm>
          <a:custGeom>
            <a:avLst/>
            <a:gdLst>
              <a:gd name="connsiteX0" fmla="*/ 0 w 1995804"/>
              <a:gd name="connsiteY0" fmla="*/ 0 h 742369"/>
              <a:gd name="connsiteX1" fmla="*/ 1039138 w 1995804"/>
              <a:gd name="connsiteY1" fmla="*/ 742297 h 742369"/>
              <a:gd name="connsiteX2" fmla="*/ 1995804 w 1995804"/>
              <a:gd name="connsiteY2" fmla="*/ 49486 h 74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804" h="742369">
                <a:moveTo>
                  <a:pt x="0" y="0"/>
                </a:moveTo>
                <a:cubicBezTo>
                  <a:pt x="353252" y="367024"/>
                  <a:pt x="706504" y="734049"/>
                  <a:pt x="1039138" y="742297"/>
                </a:cubicBezTo>
                <a:cubicBezTo>
                  <a:pt x="1371772" y="750545"/>
                  <a:pt x="1995804" y="49486"/>
                  <a:pt x="1995804" y="4948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119365" y="4371305"/>
            <a:ext cx="1880344" cy="981971"/>
          </a:xfrm>
          <a:custGeom>
            <a:avLst/>
            <a:gdLst>
              <a:gd name="connsiteX0" fmla="*/ 0 w 1880344"/>
              <a:gd name="connsiteY0" fmla="*/ 610333 h 981971"/>
              <a:gd name="connsiteX1" fmla="*/ 659770 w 1880344"/>
              <a:gd name="connsiteY1" fmla="*/ 956738 h 981971"/>
              <a:gd name="connsiteX2" fmla="*/ 1880344 w 1880344"/>
              <a:gd name="connsiteY2" fmla="*/ 0 h 98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344" h="981971">
                <a:moveTo>
                  <a:pt x="0" y="610333"/>
                </a:moveTo>
                <a:cubicBezTo>
                  <a:pt x="173189" y="834396"/>
                  <a:pt x="346379" y="1058460"/>
                  <a:pt x="659770" y="956738"/>
                </a:cubicBezTo>
                <a:cubicBezTo>
                  <a:pt x="973161" y="855016"/>
                  <a:pt x="1880344" y="0"/>
                  <a:pt x="188034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240977" y="3394857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805727" y="3728702"/>
            <a:ext cx="6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942361" y="4153649"/>
            <a:ext cx="6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AVC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340467" y="4450639"/>
            <a:ext cx="53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618050" y="5971368"/>
            <a:ext cx="527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M</a:t>
            </a:r>
            <a:endParaRPr lang="en-US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1120588" y="4467062"/>
            <a:ext cx="419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*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6934200" y="4648200"/>
            <a:ext cx="0" cy="1336136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665756" y="5967840"/>
            <a:ext cx="460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F</a:t>
            </a:r>
            <a:endParaRPr lang="en-US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1120588" y="3723606"/>
            <a:ext cx="3566160" cy="1754327"/>
          </a:xfrm>
          <a:prstGeom prst="rect">
            <a:avLst/>
          </a:prstGeom>
          <a:solidFill>
            <a:schemeClr val="accent4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P = ATC, therefore the firm earns normal profit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Normal Profit means you can’t utilize your resources in any better 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600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36" grpId="0"/>
      <p:bldP spid="38" grpId="0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>
            <a:off x="7086599" y="4239807"/>
            <a:ext cx="0" cy="1781047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MR &gt; Min ATC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Market Graph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Firm Graph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517470" y="3579522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628488" y="3579522"/>
            <a:ext cx="2672068" cy="2441332"/>
          </a:xfrm>
          <a:custGeom>
            <a:avLst/>
            <a:gdLst>
              <a:gd name="connsiteX0" fmla="*/ 0 w 2672068"/>
              <a:gd name="connsiteY0" fmla="*/ 0 h 2985684"/>
              <a:gd name="connsiteX1" fmla="*/ 0 w 2672068"/>
              <a:gd name="connsiteY1" fmla="*/ 2985684 h 2985684"/>
              <a:gd name="connsiteX2" fmla="*/ 2672068 w 2672068"/>
              <a:gd name="connsiteY2" fmla="*/ 2985684 h 298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068" h="2985684">
                <a:moveTo>
                  <a:pt x="0" y="0"/>
                </a:moveTo>
                <a:lnTo>
                  <a:pt x="0" y="2985684"/>
                </a:lnTo>
                <a:lnTo>
                  <a:pt x="2672068" y="2985684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764885" y="3579522"/>
            <a:ext cx="2193735" cy="21279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2493014" y="3571273"/>
            <a:ext cx="1465606" cy="13938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07770" y="3378361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02543" y="4800262"/>
            <a:ext cx="356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67485" y="5971368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96198" y="3378361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157166" y="5987864"/>
            <a:ext cx="38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285879" y="3394857"/>
            <a:ext cx="3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1517470" y="4288827"/>
            <a:ext cx="1715403" cy="0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232873" y="4288827"/>
            <a:ext cx="0" cy="1732027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304471" y="4288826"/>
            <a:ext cx="4996085" cy="1"/>
          </a:xfrm>
          <a:prstGeom prst="line">
            <a:avLst/>
          </a:prstGeom>
          <a:ln>
            <a:solidFill>
              <a:srgbClr val="FF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5871953" y="3661999"/>
            <a:ext cx="1418506" cy="2194835"/>
          </a:xfrm>
          <a:custGeom>
            <a:avLst/>
            <a:gdLst>
              <a:gd name="connsiteX0" fmla="*/ 0 w 1418506"/>
              <a:gd name="connsiteY0" fmla="*/ 1748522 h 2194835"/>
              <a:gd name="connsiteX1" fmla="*/ 544310 w 1418506"/>
              <a:gd name="connsiteY1" fmla="*/ 2078432 h 2194835"/>
              <a:gd name="connsiteX2" fmla="*/ 1418506 w 1418506"/>
              <a:gd name="connsiteY2" fmla="*/ 0 h 219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8506" h="2194835">
                <a:moveTo>
                  <a:pt x="0" y="1748522"/>
                </a:moveTo>
                <a:cubicBezTo>
                  <a:pt x="153946" y="2059187"/>
                  <a:pt x="307892" y="2369852"/>
                  <a:pt x="544310" y="2078432"/>
                </a:cubicBezTo>
                <a:cubicBezTo>
                  <a:pt x="780728" y="1787012"/>
                  <a:pt x="1418506" y="0"/>
                  <a:pt x="1418506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871953" y="3892936"/>
            <a:ext cx="1995804" cy="742369"/>
          </a:xfrm>
          <a:custGeom>
            <a:avLst/>
            <a:gdLst>
              <a:gd name="connsiteX0" fmla="*/ 0 w 1995804"/>
              <a:gd name="connsiteY0" fmla="*/ 0 h 742369"/>
              <a:gd name="connsiteX1" fmla="*/ 1039138 w 1995804"/>
              <a:gd name="connsiteY1" fmla="*/ 742297 h 742369"/>
              <a:gd name="connsiteX2" fmla="*/ 1995804 w 1995804"/>
              <a:gd name="connsiteY2" fmla="*/ 49486 h 74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5804" h="742369">
                <a:moveTo>
                  <a:pt x="0" y="0"/>
                </a:moveTo>
                <a:cubicBezTo>
                  <a:pt x="353252" y="367024"/>
                  <a:pt x="706504" y="734049"/>
                  <a:pt x="1039138" y="742297"/>
                </a:cubicBezTo>
                <a:cubicBezTo>
                  <a:pt x="1371772" y="750545"/>
                  <a:pt x="1995804" y="49486"/>
                  <a:pt x="1995804" y="4948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119365" y="4371305"/>
            <a:ext cx="1880344" cy="981971"/>
          </a:xfrm>
          <a:custGeom>
            <a:avLst/>
            <a:gdLst>
              <a:gd name="connsiteX0" fmla="*/ 0 w 1880344"/>
              <a:gd name="connsiteY0" fmla="*/ 610333 h 981971"/>
              <a:gd name="connsiteX1" fmla="*/ 659770 w 1880344"/>
              <a:gd name="connsiteY1" fmla="*/ 956738 h 981971"/>
              <a:gd name="connsiteX2" fmla="*/ 1880344 w 1880344"/>
              <a:gd name="connsiteY2" fmla="*/ 0 h 98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344" h="981971">
                <a:moveTo>
                  <a:pt x="0" y="610333"/>
                </a:moveTo>
                <a:cubicBezTo>
                  <a:pt x="173189" y="834396"/>
                  <a:pt x="346379" y="1058460"/>
                  <a:pt x="659770" y="956738"/>
                </a:cubicBezTo>
                <a:cubicBezTo>
                  <a:pt x="973161" y="855016"/>
                  <a:pt x="1880344" y="0"/>
                  <a:pt x="188034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240977" y="3394857"/>
            <a:ext cx="58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805727" y="3728702"/>
            <a:ext cx="6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ATC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685421" y="4522981"/>
            <a:ext cx="67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AVC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267568" y="4071171"/>
            <a:ext cx="53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655733" y="4284133"/>
            <a:ext cx="1405467" cy="2831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7078133" y="4288826"/>
            <a:ext cx="8467" cy="283174"/>
          </a:xfrm>
          <a:prstGeom prst="line">
            <a:avLst/>
          </a:prstGeom>
          <a:ln>
            <a:solidFill>
              <a:srgbClr val="E0760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868955" y="5971368"/>
            <a:ext cx="460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F</a:t>
            </a:r>
            <a:endParaRPr lang="en-US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1120588" y="3065644"/>
            <a:ext cx="3566160" cy="3416320"/>
          </a:xfrm>
          <a:prstGeom prst="rect">
            <a:avLst/>
          </a:prstGeom>
          <a:solidFill>
            <a:schemeClr val="accent4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P &gt; ATC, therefore the firm earns positive economic profit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Positive economic profit means you’re making more than you could elsewhere (remember, costs include opportunity costs)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Positive profits incentive entry into the market.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295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6" grpId="0" animBg="1"/>
    </p:bld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2854</TotalTime>
  <Words>1231</Words>
  <Application>Microsoft Macintosh PowerPoint</Application>
  <PresentationFormat>On-screen Show (4:3)</PresentationFormat>
  <Paragraphs>457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Perception</vt:lpstr>
      <vt:lpstr>Unit 4 Notes</vt:lpstr>
      <vt:lpstr>Warm-Up</vt:lpstr>
      <vt:lpstr>Market Types</vt:lpstr>
      <vt:lpstr>Perfect Competition</vt:lpstr>
      <vt:lpstr>Marginal Revenue</vt:lpstr>
      <vt:lpstr>Profit Maximizing Rule</vt:lpstr>
      <vt:lpstr>Side-By-Side Graph</vt:lpstr>
      <vt:lpstr>Equilibrium: when MR = Min ATC</vt:lpstr>
      <vt:lpstr>When MR &gt; Min ATC</vt:lpstr>
      <vt:lpstr>When MR &gt; Min ATC</vt:lpstr>
      <vt:lpstr>When MR &lt; Min ATC</vt:lpstr>
      <vt:lpstr>Equilibrium</vt:lpstr>
      <vt:lpstr>Perfectly Competitive Firms are Price Takers</vt:lpstr>
      <vt:lpstr>To Sketch a Side-By-Side Graph of a PC Firm in Long-Run Equilibrium</vt:lpstr>
      <vt:lpstr>Events that Disrupt a PC Firm’s LR Equilibrium</vt:lpstr>
      <vt:lpstr>Events that Disrupt a PC Firm’s LR Equilibrium</vt:lpstr>
      <vt:lpstr>Events that Disrupt a PC Firm’s LR Equilibrium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Notes</dc:title>
  <dc:creator>William McKinney</dc:creator>
  <cp:lastModifiedBy>William McKinney</cp:lastModifiedBy>
  <cp:revision>61</cp:revision>
  <dcterms:created xsi:type="dcterms:W3CDTF">2013-12-02T00:30:14Z</dcterms:created>
  <dcterms:modified xsi:type="dcterms:W3CDTF">2015-01-20T12:26:23Z</dcterms:modified>
</cp:coreProperties>
</file>