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5"/>
  </p:notesMasterIdLst>
  <p:sldIdLst>
    <p:sldId id="256" r:id="rId2"/>
    <p:sldId id="257" r:id="rId3"/>
    <p:sldId id="277" r:id="rId4"/>
    <p:sldId id="258" r:id="rId5"/>
    <p:sldId id="259" r:id="rId6"/>
    <p:sldId id="275" r:id="rId7"/>
    <p:sldId id="276" r:id="rId8"/>
    <p:sldId id="272" r:id="rId9"/>
    <p:sldId id="261" r:id="rId10"/>
    <p:sldId id="260" r:id="rId11"/>
    <p:sldId id="262" r:id="rId12"/>
    <p:sldId id="263" r:id="rId13"/>
    <p:sldId id="264" r:id="rId14"/>
    <p:sldId id="267" r:id="rId15"/>
    <p:sldId id="265" r:id="rId16"/>
    <p:sldId id="279" r:id="rId17"/>
    <p:sldId id="280" r:id="rId18"/>
    <p:sldId id="266" r:id="rId19"/>
    <p:sldId id="278" r:id="rId20"/>
    <p:sldId id="268" r:id="rId21"/>
    <p:sldId id="270" r:id="rId22"/>
    <p:sldId id="269" r:id="rId23"/>
    <p:sldId id="27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6339" autoAdjust="0"/>
  </p:normalViewPr>
  <p:slideViewPr>
    <p:cSldViewPr snapToGrid="0" snapToObjects="1">
      <p:cViewPr varScale="1">
        <p:scale>
          <a:sx n="82" d="100"/>
          <a:sy n="82" d="100"/>
        </p:scale>
        <p:origin x="1944"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BF1C0-0257-7D44-9EA2-5637F88DA177}" type="datetimeFigureOut">
              <a:rPr lang="en-US" smtClean="0"/>
              <a:t>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A3257-41DB-6C4B-B4F4-2286A9667A34}" type="slidenum">
              <a:rPr lang="en-US" smtClean="0"/>
              <a:t>‹#›</a:t>
            </a:fld>
            <a:endParaRPr lang="en-US"/>
          </a:p>
        </p:txBody>
      </p:sp>
    </p:spTree>
    <p:extLst>
      <p:ext uri="{BB962C8B-B14F-4D97-AF65-F5344CB8AC3E}">
        <p14:creationId xmlns:p14="http://schemas.microsoft.com/office/powerpoint/2010/main" val="14463884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Each Type</a:t>
            </a:r>
            <a:r>
              <a:rPr lang="en-US" baseline="0" dirty="0" smtClean="0"/>
              <a:t> of Externality</a:t>
            </a:r>
            <a:endParaRPr lang="en-US" dirty="0" smtClean="0"/>
          </a:p>
          <a:p>
            <a:pPr marL="171450" indent="-171450">
              <a:buFont typeface="Arial"/>
              <a:buChar char="•"/>
            </a:pPr>
            <a:r>
              <a:rPr lang="en-US" dirty="0" smtClean="0"/>
              <a:t>Negative Production Externality: noise from planes</a:t>
            </a:r>
            <a:endParaRPr lang="en-US" baseline="0" dirty="0" smtClean="0"/>
          </a:p>
          <a:p>
            <a:pPr marL="171450" indent="-171450">
              <a:buFont typeface="Arial"/>
              <a:buChar char="•"/>
            </a:pPr>
            <a:r>
              <a:rPr lang="en-US" baseline="0" dirty="0" smtClean="0"/>
              <a:t>Positive Production Externality: diamond district (having so many diamond stores in one area provides more security for all the shop owners)</a:t>
            </a:r>
          </a:p>
          <a:p>
            <a:pPr marL="171450" indent="-171450">
              <a:buFont typeface="Arial"/>
              <a:buChar char="•"/>
            </a:pPr>
            <a:r>
              <a:rPr lang="en-US" baseline="0" dirty="0" smtClean="0"/>
              <a:t>Negative Consumption Externality: smoking in a public place (like at a casino or restaurant)</a:t>
            </a:r>
          </a:p>
          <a:p>
            <a:pPr marL="171450" indent="-171450">
              <a:buFont typeface="Arial"/>
              <a:buChar char="•"/>
            </a:pPr>
            <a:r>
              <a:rPr lang="en-US" baseline="0" dirty="0" smtClean="0"/>
              <a:t>Positive Consumption Externality: restoration of an old building or school</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4</a:t>
            </a:fld>
            <a:endParaRPr lang="en-US"/>
          </a:p>
        </p:txBody>
      </p:sp>
    </p:spTree>
    <p:extLst>
      <p:ext uri="{BB962C8B-B14F-4D97-AF65-F5344CB8AC3E}">
        <p14:creationId xmlns:p14="http://schemas.microsoft.com/office/powerpoint/2010/main" val="351371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Marginal social benefit and the</a:t>
            </a:r>
            <a:r>
              <a:rPr lang="en-US" baseline="0" dirty="0" smtClean="0"/>
              <a:t> marginal social cost look at what’s best for society and what society would have to pay in order to produce a given quantity</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16</a:t>
            </a:fld>
            <a:endParaRPr lang="en-US"/>
          </a:p>
        </p:txBody>
      </p:sp>
    </p:spTree>
    <p:extLst>
      <p:ext uri="{BB962C8B-B14F-4D97-AF65-F5344CB8AC3E}">
        <p14:creationId xmlns:p14="http://schemas.microsoft.com/office/powerpoint/2010/main" val="234995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Societal</a:t>
            </a:r>
            <a:r>
              <a:rPr lang="en-US" baseline="0" dirty="0" smtClean="0"/>
              <a:t> demand is greater than that of the private. Why? Because there are more people of course!</a:t>
            </a:r>
          </a:p>
          <a:p>
            <a:pPr marL="171450" indent="-171450">
              <a:buFont typeface="Arial"/>
              <a:buChar char="•"/>
            </a:pPr>
            <a:r>
              <a:rPr lang="en-US" baseline="0" dirty="0" smtClean="0"/>
              <a:t>What is the difference between the MSB and the MB curves? That difference represents the amount of externalities felt by society.</a:t>
            </a:r>
          </a:p>
          <a:p>
            <a:pPr marL="171450" indent="-171450">
              <a:buFont typeface="Arial"/>
              <a:buChar char="•"/>
            </a:pPr>
            <a:r>
              <a:rPr lang="en-US" baseline="0" dirty="0" smtClean="0"/>
              <a:t>This leads to spillover benefits: there is not enough of a good thing</a:t>
            </a:r>
          </a:p>
          <a:p>
            <a:pPr marL="171450" indent="-171450">
              <a:buFont typeface="Arial"/>
              <a:buChar char="•"/>
            </a:pPr>
            <a:r>
              <a:rPr lang="en-US" baseline="0" dirty="0" smtClean="0"/>
              <a:t>If left to the private sector, there is an </a:t>
            </a:r>
            <a:r>
              <a:rPr lang="en-US" baseline="0" dirty="0" err="1" smtClean="0"/>
              <a:t>underallocation</a:t>
            </a:r>
            <a:r>
              <a:rPr lang="en-US" baseline="0" dirty="0" smtClean="0"/>
              <a:t> of resources. Society wants more than the market provides.</a:t>
            </a:r>
          </a:p>
          <a:p>
            <a:pPr marL="171450" indent="-171450">
              <a:buFont typeface="Arial"/>
              <a:buChar char="•"/>
            </a:pPr>
            <a:r>
              <a:rPr lang="en-US" baseline="0" dirty="0" smtClean="0"/>
              <a:t>What do you think it means that MC = MSC in this scenario?</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17</a:t>
            </a:fld>
            <a:endParaRPr lang="en-US"/>
          </a:p>
        </p:txBody>
      </p:sp>
    </p:spTree>
    <p:extLst>
      <p:ext uri="{BB962C8B-B14F-4D97-AF65-F5344CB8AC3E}">
        <p14:creationId xmlns:p14="http://schemas.microsoft.com/office/powerpoint/2010/main" val="234995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Societal</a:t>
            </a:r>
            <a:r>
              <a:rPr lang="en-US" baseline="0" dirty="0" smtClean="0"/>
              <a:t> demand is greater than that of the private. Why? Because there are more people of course!</a:t>
            </a:r>
          </a:p>
          <a:p>
            <a:pPr marL="171450" indent="-171450">
              <a:buFont typeface="Arial"/>
              <a:buChar char="•"/>
            </a:pPr>
            <a:r>
              <a:rPr lang="en-US" baseline="0" dirty="0" smtClean="0"/>
              <a:t>This leads to spillover benefits: there is not enough of a good thing</a:t>
            </a:r>
          </a:p>
          <a:p>
            <a:pPr marL="171450" indent="-171450">
              <a:buFont typeface="Arial"/>
              <a:buChar char="•"/>
            </a:pPr>
            <a:r>
              <a:rPr lang="en-US" baseline="0" dirty="0" smtClean="0"/>
              <a:t>If left to the private sector, there is an </a:t>
            </a:r>
            <a:r>
              <a:rPr lang="en-US" baseline="0" dirty="0" err="1" smtClean="0"/>
              <a:t>underallocation</a:t>
            </a:r>
            <a:r>
              <a:rPr lang="en-US" baseline="0" dirty="0" smtClean="0"/>
              <a:t> of resources. Society wants more than the market provides.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18</a:t>
            </a:fld>
            <a:endParaRPr lang="en-US"/>
          </a:p>
        </p:txBody>
      </p:sp>
    </p:spTree>
    <p:extLst>
      <p:ext uri="{BB962C8B-B14F-4D97-AF65-F5344CB8AC3E}">
        <p14:creationId xmlns:p14="http://schemas.microsoft.com/office/powerpoint/2010/main" val="2349956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Societal</a:t>
            </a:r>
            <a:r>
              <a:rPr lang="en-US" baseline="0" dirty="0" smtClean="0"/>
              <a:t> demand is greater than that of the private. Why? Because there are more people of course!</a:t>
            </a:r>
          </a:p>
          <a:p>
            <a:pPr marL="171450" indent="-171450">
              <a:buFont typeface="Arial"/>
              <a:buChar char="•"/>
            </a:pPr>
            <a:r>
              <a:rPr lang="en-US" baseline="0" dirty="0" smtClean="0"/>
              <a:t>This leads to spillover benefits: there is not enough of a good thing</a:t>
            </a:r>
          </a:p>
          <a:p>
            <a:pPr marL="171450" indent="-171450">
              <a:buFont typeface="Arial"/>
              <a:buChar char="•"/>
            </a:pPr>
            <a:r>
              <a:rPr lang="en-US" baseline="0" dirty="0" smtClean="0"/>
              <a:t>If left to the private sector, there is an </a:t>
            </a:r>
            <a:r>
              <a:rPr lang="en-US" baseline="0" dirty="0" err="1" smtClean="0"/>
              <a:t>underallocation</a:t>
            </a:r>
            <a:r>
              <a:rPr lang="en-US" baseline="0" dirty="0" smtClean="0"/>
              <a:t> of resources. Society wants more than the market provides.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22</a:t>
            </a:fld>
            <a:endParaRPr lang="en-US"/>
          </a:p>
        </p:txBody>
      </p:sp>
    </p:spTree>
    <p:extLst>
      <p:ext uri="{BB962C8B-B14F-4D97-AF65-F5344CB8AC3E}">
        <p14:creationId xmlns:p14="http://schemas.microsoft.com/office/powerpoint/2010/main" val="234995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The</a:t>
            </a:r>
            <a:r>
              <a:rPr lang="en-US" baseline="0" dirty="0" smtClean="0"/>
              <a:t> amount of the subsidy = the amount of the externalities. The government subsidizes the amount that society wasn’t willing to pay for itself</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23</a:t>
            </a:fld>
            <a:endParaRPr lang="en-US"/>
          </a:p>
        </p:txBody>
      </p:sp>
    </p:spTree>
    <p:extLst>
      <p:ext uri="{BB962C8B-B14F-4D97-AF65-F5344CB8AC3E}">
        <p14:creationId xmlns:p14="http://schemas.microsoft.com/office/powerpoint/2010/main" val="23499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Scenario 1</a:t>
            </a:r>
            <a:r>
              <a:rPr lang="en-US" dirty="0" smtClean="0"/>
              <a:t>: The</a:t>
            </a:r>
            <a:r>
              <a:rPr lang="en-US" baseline="0" dirty="0" smtClean="0"/>
              <a:t> original infected person would potentially infect every person he comes into contact with. Let’s say there’s a 50% chance of infection.</a:t>
            </a:r>
          </a:p>
          <a:p>
            <a:pPr marL="171450" indent="-171450">
              <a:buFont typeface="Arial"/>
              <a:buChar char="•"/>
            </a:pPr>
            <a:r>
              <a:rPr lang="en-US" baseline="0" dirty="0" smtClean="0"/>
              <a:t>Have one person move around the room. They will stop in front of one person and toss a coin. If it lands on heads, that person is infected.</a:t>
            </a:r>
          </a:p>
          <a:p>
            <a:pPr marL="171450" indent="-171450">
              <a:buFont typeface="Arial"/>
              <a:buChar char="•"/>
            </a:pPr>
            <a:r>
              <a:rPr lang="en-US" baseline="0" dirty="0" smtClean="0"/>
              <a:t>If that person is infected, they will stand up and move about the room as well.</a:t>
            </a:r>
          </a:p>
          <a:p>
            <a:pPr marL="171450" indent="-171450">
              <a:buFont typeface="Arial"/>
              <a:buChar char="•"/>
            </a:pPr>
            <a:r>
              <a:rPr lang="en-US" baseline="0" dirty="0" smtClean="0"/>
              <a:t>This process will continue for perhaps 10 rounds.</a:t>
            </a:r>
          </a:p>
          <a:p>
            <a:pPr marL="171450" indent="-171450">
              <a:buFont typeface="Arial"/>
              <a:buChar char="•"/>
            </a:pPr>
            <a:r>
              <a:rPr lang="en-US" baseline="0" dirty="0" smtClean="0"/>
              <a:t>Count the number of infected people.</a:t>
            </a:r>
          </a:p>
          <a:p>
            <a:pPr marL="0" indent="0">
              <a:buFont typeface="Arial"/>
              <a:buNone/>
            </a:pPr>
            <a:endParaRPr lang="en-US" baseline="0" dirty="0" smtClean="0"/>
          </a:p>
          <a:p>
            <a:pPr marL="0" indent="0">
              <a:buFont typeface="Arial"/>
              <a:buNone/>
            </a:pPr>
            <a:r>
              <a:rPr lang="en-US" u="sng" dirty="0" smtClean="0"/>
              <a:t>Scenario</a:t>
            </a:r>
            <a:r>
              <a:rPr lang="en-US" u="sng" baseline="0" dirty="0" smtClean="0"/>
              <a:t> 2</a:t>
            </a:r>
            <a:r>
              <a:rPr lang="en-US" baseline="0" dirty="0" smtClean="0"/>
              <a:t>: Assume that just 4 people get flu vaccinations. The four will be determined by a deck of cards. The four people holding Kings will have had vaccinations.</a:t>
            </a:r>
          </a:p>
          <a:p>
            <a:pPr marL="171450" indent="-171450">
              <a:buFont typeface="Arial"/>
              <a:buChar char="•"/>
            </a:pPr>
            <a:r>
              <a:rPr lang="en-US" baseline="0" dirty="0" smtClean="0"/>
              <a:t>I will walk around the room and toss a coin as before. If the person has a King, I must toss the coin twice. To be infected, it must land on heads twice in a row.</a:t>
            </a:r>
          </a:p>
          <a:p>
            <a:pPr marL="171450" indent="-171450">
              <a:buFont typeface="Arial"/>
              <a:buChar char="•"/>
            </a:pPr>
            <a:r>
              <a:rPr lang="en-US" baseline="0" dirty="0" smtClean="0"/>
              <a:t>If the person is infected, they will get up and do as I do.</a:t>
            </a:r>
          </a:p>
          <a:p>
            <a:pPr marL="171450" indent="-171450">
              <a:buFont typeface="Arial"/>
              <a:buChar char="•"/>
            </a:pPr>
            <a:r>
              <a:rPr lang="en-US" baseline="0" dirty="0" smtClean="0"/>
              <a:t>This will proceed for perhaps 10 rounds.</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5</a:t>
            </a:fld>
            <a:endParaRPr lang="en-US"/>
          </a:p>
        </p:txBody>
      </p:sp>
    </p:spTree>
    <p:extLst>
      <p:ext uri="{BB962C8B-B14F-4D97-AF65-F5344CB8AC3E}">
        <p14:creationId xmlns:p14="http://schemas.microsoft.com/office/powerpoint/2010/main" val="130835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Scenario 1</a:t>
            </a:r>
            <a:r>
              <a:rPr lang="en-US" dirty="0" smtClean="0"/>
              <a:t>: The</a:t>
            </a:r>
            <a:r>
              <a:rPr lang="en-US" baseline="0" dirty="0" smtClean="0"/>
              <a:t> original infected person would potentially infect every person he comes into contact with. Let’s say there’s a 50% chance of infection.</a:t>
            </a:r>
          </a:p>
          <a:p>
            <a:pPr marL="171450" indent="-171450">
              <a:buFont typeface="Arial"/>
              <a:buChar char="•"/>
            </a:pPr>
            <a:r>
              <a:rPr lang="en-US" baseline="0" dirty="0" smtClean="0"/>
              <a:t>Have one person move around the room. They will stop in front of one person and toss a coin. If it lands on heads, that person is infected.</a:t>
            </a:r>
          </a:p>
          <a:p>
            <a:pPr marL="171450" indent="-171450">
              <a:buFont typeface="Arial"/>
              <a:buChar char="•"/>
            </a:pPr>
            <a:r>
              <a:rPr lang="en-US" baseline="0" dirty="0" smtClean="0"/>
              <a:t>If that person is infected, they will stand up and move about the room as well.</a:t>
            </a:r>
          </a:p>
          <a:p>
            <a:pPr marL="171450" indent="-171450">
              <a:buFont typeface="Arial"/>
              <a:buChar char="•"/>
            </a:pPr>
            <a:r>
              <a:rPr lang="en-US" baseline="0" dirty="0" smtClean="0"/>
              <a:t>This process will continue for perhaps 10 rounds.</a:t>
            </a:r>
          </a:p>
          <a:p>
            <a:pPr marL="171450" indent="-171450">
              <a:buFont typeface="Arial"/>
              <a:buChar char="•"/>
            </a:pPr>
            <a:r>
              <a:rPr lang="en-US" baseline="0" dirty="0" smtClean="0"/>
              <a:t>Count the number of infected people.</a:t>
            </a:r>
          </a:p>
          <a:p>
            <a:pPr marL="0" indent="0">
              <a:buFont typeface="Arial"/>
              <a:buNone/>
            </a:pPr>
            <a:endParaRPr lang="en-US" baseline="0" dirty="0" smtClean="0"/>
          </a:p>
          <a:p>
            <a:pPr marL="0" indent="0">
              <a:buFont typeface="Arial"/>
              <a:buNone/>
            </a:pPr>
            <a:r>
              <a:rPr lang="en-US" u="sng" dirty="0" smtClean="0"/>
              <a:t>Scenario</a:t>
            </a:r>
            <a:r>
              <a:rPr lang="en-US" u="sng" baseline="0" dirty="0" smtClean="0"/>
              <a:t> 2</a:t>
            </a:r>
            <a:r>
              <a:rPr lang="en-US" baseline="0" dirty="0" smtClean="0"/>
              <a:t>: Assume that just 4 people get flu vaccinations. The four will be determined by a deck of cards. The four people holding Kings will have had vaccinations.</a:t>
            </a:r>
          </a:p>
          <a:p>
            <a:pPr marL="171450" indent="-171450">
              <a:buFont typeface="Arial"/>
              <a:buChar char="•"/>
            </a:pPr>
            <a:r>
              <a:rPr lang="en-US" baseline="0" dirty="0" smtClean="0"/>
              <a:t>I will walk around the room and toss a coin as before. If the person has a King, I must toss the coin twice. To be infected, it must land on heads twice in a row.</a:t>
            </a:r>
          </a:p>
          <a:p>
            <a:pPr marL="171450" indent="-171450">
              <a:buFont typeface="Arial"/>
              <a:buChar char="•"/>
            </a:pPr>
            <a:r>
              <a:rPr lang="en-US" baseline="0" dirty="0" smtClean="0"/>
              <a:t>If the person is infected, they will get up and do as I do.</a:t>
            </a:r>
          </a:p>
          <a:p>
            <a:pPr marL="171450" indent="-171450">
              <a:buFont typeface="Arial"/>
              <a:buChar char="•"/>
            </a:pPr>
            <a:r>
              <a:rPr lang="en-US" baseline="0" dirty="0" smtClean="0"/>
              <a:t>This will proceed for perhaps 10 rounds.</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6</a:t>
            </a:fld>
            <a:endParaRPr lang="en-US"/>
          </a:p>
        </p:txBody>
      </p:sp>
    </p:spTree>
    <p:extLst>
      <p:ext uri="{BB962C8B-B14F-4D97-AF65-F5344CB8AC3E}">
        <p14:creationId xmlns:p14="http://schemas.microsoft.com/office/powerpoint/2010/main" val="130835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Scenario 1</a:t>
            </a:r>
            <a:r>
              <a:rPr lang="en-US" dirty="0" smtClean="0"/>
              <a:t>: The</a:t>
            </a:r>
            <a:r>
              <a:rPr lang="en-US" baseline="0" dirty="0" smtClean="0"/>
              <a:t> original infected person would potentially infect every person he comes into contact with. Let’s say there’s a 50% chance of infection.</a:t>
            </a:r>
          </a:p>
          <a:p>
            <a:pPr marL="171450" indent="-171450">
              <a:buFont typeface="Arial"/>
              <a:buChar char="•"/>
            </a:pPr>
            <a:r>
              <a:rPr lang="en-US" baseline="0" dirty="0" smtClean="0"/>
              <a:t>Have one person move around the room. They will stop in front of one person and toss a coin. If it lands on heads, that person is infected.</a:t>
            </a:r>
          </a:p>
          <a:p>
            <a:pPr marL="171450" indent="-171450">
              <a:buFont typeface="Arial"/>
              <a:buChar char="•"/>
            </a:pPr>
            <a:r>
              <a:rPr lang="en-US" baseline="0" dirty="0" smtClean="0"/>
              <a:t>If that person is infected, they will stand up and move about the room as well.</a:t>
            </a:r>
          </a:p>
          <a:p>
            <a:pPr marL="171450" indent="-171450">
              <a:buFont typeface="Arial"/>
              <a:buChar char="•"/>
            </a:pPr>
            <a:r>
              <a:rPr lang="en-US" baseline="0" dirty="0" smtClean="0"/>
              <a:t>This process will continue for perhaps 10 rounds.</a:t>
            </a:r>
          </a:p>
          <a:p>
            <a:pPr marL="171450" indent="-171450">
              <a:buFont typeface="Arial"/>
              <a:buChar char="•"/>
            </a:pPr>
            <a:r>
              <a:rPr lang="en-US" baseline="0" dirty="0" smtClean="0"/>
              <a:t>Count the number of infected people.</a:t>
            </a:r>
          </a:p>
          <a:p>
            <a:pPr marL="0" indent="0">
              <a:buFont typeface="Arial"/>
              <a:buNone/>
            </a:pPr>
            <a:endParaRPr lang="en-US" baseline="0" dirty="0" smtClean="0"/>
          </a:p>
          <a:p>
            <a:pPr marL="0" indent="0">
              <a:buFont typeface="Arial"/>
              <a:buNone/>
            </a:pPr>
            <a:r>
              <a:rPr lang="en-US" u="sng" dirty="0" smtClean="0"/>
              <a:t>Scenario</a:t>
            </a:r>
            <a:r>
              <a:rPr lang="en-US" u="sng" baseline="0" dirty="0" smtClean="0"/>
              <a:t> 2</a:t>
            </a:r>
            <a:r>
              <a:rPr lang="en-US" baseline="0" dirty="0" smtClean="0"/>
              <a:t>: Assume that just 4 people get flu vaccinations. The four will be determined by a deck of cards. The four people holding Kings will have had vaccinations.</a:t>
            </a:r>
          </a:p>
          <a:p>
            <a:pPr marL="171450" indent="-171450">
              <a:buFont typeface="Arial"/>
              <a:buChar char="•"/>
            </a:pPr>
            <a:r>
              <a:rPr lang="en-US" baseline="0" dirty="0" smtClean="0"/>
              <a:t>I will walk around the room and toss a coin as before. If the person has a King, I must toss the coin twice. To be infected, it must land on heads twice in a row.</a:t>
            </a:r>
          </a:p>
          <a:p>
            <a:pPr marL="171450" indent="-171450">
              <a:buFont typeface="Arial"/>
              <a:buChar char="•"/>
            </a:pPr>
            <a:r>
              <a:rPr lang="en-US" baseline="0" dirty="0" smtClean="0"/>
              <a:t>If the person is infected, they will get up and do as I do.</a:t>
            </a:r>
          </a:p>
          <a:p>
            <a:pPr marL="171450" indent="-171450">
              <a:buFont typeface="Arial"/>
              <a:buChar char="•"/>
            </a:pPr>
            <a:r>
              <a:rPr lang="en-US" baseline="0" dirty="0" smtClean="0"/>
              <a:t>This will proceed for perhaps 10 rounds.</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7</a:t>
            </a:fld>
            <a:endParaRPr lang="en-US"/>
          </a:p>
        </p:txBody>
      </p:sp>
    </p:spTree>
    <p:extLst>
      <p:ext uri="{BB962C8B-B14F-4D97-AF65-F5344CB8AC3E}">
        <p14:creationId xmlns:p14="http://schemas.microsoft.com/office/powerpoint/2010/main" val="130835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zh-CN" dirty="0" smtClean="0"/>
              <a:t>The problem is when everyone takes the same</a:t>
            </a:r>
            <a:r>
              <a:rPr kumimoji="1" lang="en-US" altLang="zh-CN" baseline="0" dirty="0" smtClean="0"/>
              <a:t> stance as her. When no one gets a flu vaccination, everyone is more likely to </a:t>
            </a:r>
            <a:r>
              <a:rPr kumimoji="1" lang="en-US" altLang="zh-CN" baseline="0" smtClean="0"/>
              <a:t>get sick.</a:t>
            </a:r>
            <a:endParaRPr kumimoji="1" lang="zh-CN" alt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9</a:t>
            </a:fld>
            <a:endParaRPr lang="en-US"/>
          </a:p>
        </p:txBody>
      </p:sp>
    </p:spTree>
    <p:extLst>
      <p:ext uri="{BB962C8B-B14F-4D97-AF65-F5344CB8AC3E}">
        <p14:creationId xmlns:p14="http://schemas.microsoft.com/office/powerpoint/2010/main" val="228746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“Well-educated people make good neighbors</a:t>
            </a:r>
            <a:r>
              <a:rPr lang="en-US" baseline="0" dirty="0" smtClean="0"/>
              <a:t> because they often have an enhanced sense of fellowship and responsibility toward others.”</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10</a:t>
            </a:fld>
            <a:endParaRPr lang="en-US"/>
          </a:p>
        </p:txBody>
      </p:sp>
    </p:spTree>
    <p:extLst>
      <p:ext uri="{BB962C8B-B14F-4D97-AF65-F5344CB8AC3E}">
        <p14:creationId xmlns:p14="http://schemas.microsoft.com/office/powerpoint/2010/main" val="393615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bad is the opposite of a good – a good is something that is valued</a:t>
            </a:r>
            <a:r>
              <a:rPr lang="en-US" baseline="0" dirty="0" smtClean="0"/>
              <a:t> so more is better and a bad is something that imposes costs so more is worse.</a:t>
            </a:r>
          </a:p>
          <a:p>
            <a:endParaRPr lang="en-US" baseline="0" dirty="0" smtClean="0"/>
          </a:p>
          <a:p>
            <a:r>
              <a:rPr lang="en-US" baseline="0" dirty="0" smtClean="0"/>
              <a:t>Increased carbon emissions are an example of negative externalities that result from the highway system (among other things). It’s public in the sense that everyone feels the consequences of global warming. No one can be excluded from bearing the cost of the air pollution and one person’s discomfort doesn’t rival another’s.</a:t>
            </a: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11</a:t>
            </a:fld>
            <a:endParaRPr lang="en-US"/>
          </a:p>
        </p:txBody>
      </p:sp>
    </p:spTree>
    <p:extLst>
      <p:ext uri="{BB962C8B-B14F-4D97-AF65-F5344CB8AC3E}">
        <p14:creationId xmlns:p14="http://schemas.microsoft.com/office/powerpoint/2010/main" val="334471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goods:</a:t>
            </a:r>
          </a:p>
          <a:p>
            <a:pPr marL="171450" indent="-171450">
              <a:buFont typeface="Arial"/>
              <a:buChar char="•"/>
            </a:pPr>
            <a:r>
              <a:rPr lang="en-US" dirty="0" smtClean="0"/>
              <a:t>Everyone consumes</a:t>
            </a:r>
            <a:r>
              <a:rPr lang="en-US" baseline="0" dirty="0" smtClean="0"/>
              <a:t> the same quantity of a public good and no one can be excluded from enjoying its benefits.</a:t>
            </a:r>
          </a:p>
          <a:p>
            <a:pPr marL="171450" indent="-171450">
              <a:buFont typeface="Arial"/>
              <a:buChar char="•"/>
            </a:pPr>
            <a:r>
              <a:rPr lang="en-US" baseline="0" dirty="0" smtClean="0"/>
              <a:t>No one has an incentive to pay for the good</a:t>
            </a:r>
          </a:p>
          <a:p>
            <a:pPr marL="171450" indent="-171450">
              <a:buFont typeface="Arial"/>
              <a:buChar char="•"/>
            </a:pPr>
            <a:r>
              <a:rPr lang="en-US" baseline="0" dirty="0" smtClean="0"/>
              <a:t>Everyone has an incentive to free ride</a:t>
            </a:r>
          </a:p>
          <a:p>
            <a:pPr marL="171450" indent="-171450">
              <a:buFont typeface="Arial"/>
              <a:buChar char="•"/>
            </a:pPr>
            <a:r>
              <a:rPr lang="en-US" baseline="0" dirty="0" smtClean="0"/>
              <a:t>Why do we free ride? If I don’t pay for public goods, then I have more money to spend on private goods. So we pay for private goods, and free ride for public goods.</a:t>
            </a:r>
          </a:p>
          <a:p>
            <a:pPr marL="171450" indent="-171450">
              <a:buFont typeface="Arial"/>
              <a:buChar char="•"/>
            </a:pPr>
            <a:r>
              <a:rPr lang="en-US" baseline="0" dirty="0" smtClean="0"/>
              <a:t>Consequently, no public goods should be produced…unless there’s government intervention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13</a:t>
            </a:fld>
            <a:endParaRPr lang="en-US"/>
          </a:p>
        </p:txBody>
      </p:sp>
    </p:spTree>
    <p:extLst>
      <p:ext uri="{BB962C8B-B14F-4D97-AF65-F5344CB8AC3E}">
        <p14:creationId xmlns:p14="http://schemas.microsoft.com/office/powerpoint/2010/main" val="202801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Production within</a:t>
            </a:r>
            <a:r>
              <a:rPr lang="en-US" baseline="0" dirty="0" smtClean="0"/>
              <a:t> a market is determined by the market supply and demand.</a:t>
            </a:r>
          </a:p>
          <a:p>
            <a:pPr marL="171450" indent="-171450">
              <a:buFont typeface="Arial"/>
              <a:buChar char="•"/>
            </a:pPr>
            <a:r>
              <a:rPr lang="en-US" baseline="0" dirty="0" smtClean="0"/>
              <a:t>This is how much people are willing to pay for.</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A4A3257-41DB-6C4B-B4F4-2286A9667A34}" type="slidenum">
              <a:rPr lang="en-US" smtClean="0"/>
              <a:t>15</a:t>
            </a:fld>
            <a:endParaRPr lang="en-US"/>
          </a:p>
        </p:txBody>
      </p:sp>
    </p:spTree>
    <p:extLst>
      <p:ext uri="{BB962C8B-B14F-4D97-AF65-F5344CB8AC3E}">
        <p14:creationId xmlns:p14="http://schemas.microsoft.com/office/powerpoint/2010/main" val="234995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ltLang="zh-CN"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5293285-418B-3741-A6D3-C9DAAC880A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Date Placeholder 2"/>
          <p:cNvSpPr>
            <a:spLocks noGrp="1"/>
          </p:cNvSpPr>
          <p:nvPr>
            <p:ph type="dt" sz="half" idx="10"/>
          </p:nvPr>
        </p:nvSpPr>
        <p:spPr/>
        <p:txBody>
          <a:bodyPr/>
          <a:lstStyle/>
          <a:p>
            <a:fld id="{27C05AC0-C1DA-5F45-A83C-4F58D180F18D}" type="datetimeFigureOut">
              <a:rPr lang="en-US" smtClean="0"/>
              <a:t>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05AC0-C1DA-5F45-A83C-4F58D180F18D}" type="datetimeFigureOut">
              <a:rPr lang="en-US" smtClean="0"/>
              <a:t>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ltLang="zh-CN"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ltLang="zh-CN"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ltLang="zh-CN"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ltLang="zh-CN"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ltLang="zh-CN"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ltLang="zh-CN"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ltLang="zh-CN"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ltLang="zh-CN"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ltLang="zh-CN"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ltLang="zh-CN"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ltLang="zh-CN"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ltLang="zh-CN"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10"/>
          </p:nvPr>
        </p:nvSpPr>
        <p:spPr/>
        <p:txBody>
          <a:body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ltLang="zh-CN"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ltLang="zh-CN"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5293285-418B-3741-A6D3-C9DAAC880A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ltLang="zh-CN"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ltLang="zh-CN" smtClean="0"/>
              <a:t>Click to edit Master text styles</a:t>
            </a:r>
          </a:p>
        </p:txBody>
      </p:sp>
      <p:sp>
        <p:nvSpPr>
          <p:cNvPr id="4" name="Date Placeholder 3"/>
          <p:cNvSpPr>
            <a:spLocks noGrp="1"/>
          </p:cNvSpPr>
          <p:nvPr>
            <p:ph type="dt" sz="half" idx="10"/>
          </p:nvPr>
        </p:nvSpPr>
        <p:spPr/>
        <p:txBody>
          <a:body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3285-418B-3741-A6D3-C9DAAC880A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ltLang="zh-CN"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ltLang="zh-CN"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27C05AC0-C1DA-5F45-A83C-4F58D180F18D}" type="datetimeFigureOut">
              <a:rPr lang="en-US" smtClean="0"/>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93285-418B-3741-A6D3-C9DAAC880A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ltLang="zh-CN"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ltLang="zh-CN"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7" name="Date Placeholder 6"/>
          <p:cNvSpPr>
            <a:spLocks noGrp="1"/>
          </p:cNvSpPr>
          <p:nvPr>
            <p:ph type="dt" sz="half" idx="10"/>
          </p:nvPr>
        </p:nvSpPr>
        <p:spPr/>
        <p:txBody>
          <a:bodyPr/>
          <a:lstStyle/>
          <a:p>
            <a:fld id="{27C05AC0-C1DA-5F45-A83C-4F58D180F18D}" type="datetimeFigureOut">
              <a:rPr lang="en-US" smtClean="0"/>
              <a:t>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93285-418B-3741-A6D3-C9DAAC880AFA}"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5" name="Date Placeholder 4"/>
          <p:cNvSpPr>
            <a:spLocks noGrp="1"/>
          </p:cNvSpPr>
          <p:nvPr>
            <p:ph type="dt" sz="half" idx="10"/>
          </p:nvPr>
        </p:nvSpPr>
        <p:spPr/>
        <p:txBody>
          <a:bodyPr/>
          <a:lstStyle/>
          <a:p>
            <a:fld id="{27C05AC0-C1DA-5F45-A83C-4F58D180F18D}" type="datetimeFigureOut">
              <a:rPr lang="en-US" smtClean="0"/>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93285-418B-3741-A6D3-C9DAAC880AFA}"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ltLang="zh-CN"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7C05AC0-C1DA-5F45-A83C-4F58D180F18D}" type="datetimeFigureOut">
              <a:rPr lang="en-US" smtClean="0"/>
              <a:t>12/9/16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5293285-418B-3741-A6D3-C9DAAC880A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16.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6.bin"/><Relationship Id="rId5"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Goods and Externalities</a:t>
            </a:r>
            <a:endParaRPr lang="en-US" dirty="0"/>
          </a:p>
        </p:txBody>
      </p:sp>
      <p:sp>
        <p:nvSpPr>
          <p:cNvPr id="3" name="Subtitle 2"/>
          <p:cNvSpPr>
            <a:spLocks noGrp="1"/>
          </p:cNvSpPr>
          <p:nvPr>
            <p:ph type="subTitle" idx="1"/>
          </p:nvPr>
        </p:nvSpPr>
        <p:spPr/>
        <p:txBody>
          <a:bodyPr/>
          <a:lstStyle/>
          <a:p>
            <a:r>
              <a:rPr lang="en-US" dirty="0" smtClean="0"/>
              <a:t>Unit 5</a:t>
            </a:r>
            <a:endParaRPr lang="en-US" dirty="0"/>
          </a:p>
        </p:txBody>
      </p:sp>
    </p:spTree>
    <p:extLst>
      <p:ext uri="{BB962C8B-B14F-4D97-AF65-F5344CB8AC3E}">
        <p14:creationId xmlns:p14="http://schemas.microsoft.com/office/powerpoint/2010/main" val="3462873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pic>
        <p:nvPicPr>
          <p:cNvPr id="4" name="Content Placeholder 3" descr="529394_574081725953406_971196792_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62" r="94"/>
          <a:stretch/>
        </p:blipFill>
        <p:spPr>
          <a:xfrm>
            <a:off x="5280045" y="1488141"/>
            <a:ext cx="3406756" cy="5144453"/>
          </a:xfrm>
          <a:ln w="76200" cmpd="sng">
            <a:solidFill>
              <a:schemeClr val="accent1"/>
            </a:solidFill>
          </a:ln>
        </p:spPr>
      </p:pic>
      <p:sp>
        <p:nvSpPr>
          <p:cNvPr id="5" name="TextBox 4"/>
          <p:cNvSpPr txBox="1"/>
          <p:nvPr/>
        </p:nvSpPr>
        <p:spPr>
          <a:xfrm>
            <a:off x="457200" y="2556879"/>
            <a:ext cx="4471955" cy="4062650"/>
          </a:xfrm>
          <a:prstGeom prst="rect">
            <a:avLst/>
          </a:prstGeom>
          <a:noFill/>
        </p:spPr>
        <p:txBody>
          <a:bodyPr wrap="square" rtlCol="0">
            <a:spAutoFit/>
          </a:bodyPr>
          <a:lstStyle/>
          <a:p>
            <a:r>
              <a:rPr lang="en-US" sz="2200" b="1" dirty="0" smtClean="0">
                <a:solidFill>
                  <a:schemeClr val="tx1">
                    <a:lumMod val="65000"/>
                    <a:lumOff val="35000"/>
                  </a:schemeClr>
                </a:solidFill>
              </a:rPr>
              <a:t>Private Schools </a:t>
            </a:r>
            <a:r>
              <a:rPr lang="en-US" sz="2200" dirty="0" smtClean="0">
                <a:solidFill>
                  <a:schemeClr val="tx1">
                    <a:lumMod val="65000"/>
                    <a:lumOff val="35000"/>
                  </a:schemeClr>
                </a:solidFill>
              </a:rPr>
              <a:t>(the original educational system): </a:t>
            </a:r>
          </a:p>
          <a:p>
            <a:pPr marL="285750" indent="-285750">
              <a:buFont typeface="Arial"/>
              <a:buChar char="•"/>
            </a:pPr>
            <a:r>
              <a:rPr lang="en-US" sz="2200" dirty="0" smtClean="0">
                <a:solidFill>
                  <a:schemeClr val="tx1">
                    <a:lumMod val="65000"/>
                    <a:lumOff val="35000"/>
                  </a:schemeClr>
                </a:solidFill>
              </a:rPr>
              <a:t>Rival</a:t>
            </a:r>
          </a:p>
          <a:p>
            <a:pPr marL="285750" indent="-285750">
              <a:buFont typeface="Arial"/>
              <a:buChar char="•"/>
            </a:pPr>
            <a:r>
              <a:rPr lang="en-US" sz="2200" dirty="0" smtClean="0">
                <a:solidFill>
                  <a:schemeClr val="tx1">
                    <a:lumMod val="65000"/>
                    <a:lumOff val="35000"/>
                  </a:schemeClr>
                </a:solidFill>
              </a:rPr>
              <a:t>Excludable</a:t>
            </a:r>
          </a:p>
          <a:p>
            <a:endParaRPr lang="en-US" sz="2200" dirty="0">
              <a:solidFill>
                <a:schemeClr val="tx1">
                  <a:lumMod val="65000"/>
                  <a:lumOff val="35000"/>
                </a:schemeClr>
              </a:solidFill>
            </a:endParaRPr>
          </a:p>
          <a:p>
            <a:r>
              <a:rPr lang="en-US" sz="2200" b="1" dirty="0" smtClean="0">
                <a:solidFill>
                  <a:schemeClr val="tx1">
                    <a:lumMod val="65000"/>
                    <a:lumOff val="35000"/>
                  </a:schemeClr>
                </a:solidFill>
              </a:rPr>
              <a:t>Public Schools</a:t>
            </a:r>
            <a:r>
              <a:rPr lang="en-US" sz="2200" dirty="0" smtClean="0">
                <a:solidFill>
                  <a:schemeClr val="tx1">
                    <a:lumMod val="65000"/>
                    <a:lumOff val="35000"/>
                  </a:schemeClr>
                </a:solidFill>
              </a:rPr>
              <a:t>:</a:t>
            </a:r>
          </a:p>
          <a:p>
            <a:pPr marL="342900" indent="-342900">
              <a:buFont typeface="Arial"/>
              <a:buChar char="•"/>
            </a:pPr>
            <a:r>
              <a:rPr lang="en-US" sz="2200" dirty="0" smtClean="0">
                <a:solidFill>
                  <a:schemeClr val="tx1">
                    <a:lumMod val="65000"/>
                    <a:lumOff val="35000"/>
                  </a:schemeClr>
                </a:solidFill>
              </a:rPr>
              <a:t>Rival (theoretically </a:t>
            </a:r>
            <a:r>
              <a:rPr lang="en-US" sz="2200" dirty="0" err="1" smtClean="0">
                <a:solidFill>
                  <a:schemeClr val="tx1">
                    <a:lumMod val="65000"/>
                    <a:lumOff val="35000"/>
                  </a:schemeClr>
                </a:solidFill>
              </a:rPr>
              <a:t>nonrival</a:t>
            </a:r>
            <a:r>
              <a:rPr lang="en-US" sz="2200" dirty="0" smtClean="0">
                <a:solidFill>
                  <a:schemeClr val="tx1">
                    <a:lumMod val="65000"/>
                    <a:lumOff val="35000"/>
                  </a:schemeClr>
                </a:solidFill>
              </a:rPr>
              <a:t>)</a:t>
            </a:r>
          </a:p>
          <a:p>
            <a:pPr marL="342900" indent="-342900">
              <a:buFont typeface="Arial"/>
              <a:buChar char="•"/>
            </a:pPr>
            <a:r>
              <a:rPr lang="en-US" sz="2200" dirty="0" err="1" smtClean="0">
                <a:solidFill>
                  <a:schemeClr val="tx1">
                    <a:lumMod val="65000"/>
                    <a:lumOff val="35000"/>
                  </a:schemeClr>
                </a:solidFill>
              </a:rPr>
              <a:t>Nonexcludable</a:t>
            </a:r>
            <a:endParaRPr lang="en-US" sz="2200" dirty="0" smtClean="0">
              <a:solidFill>
                <a:schemeClr val="tx1">
                  <a:lumMod val="65000"/>
                  <a:lumOff val="35000"/>
                </a:schemeClr>
              </a:solidFill>
            </a:endParaRPr>
          </a:p>
          <a:p>
            <a:endParaRPr lang="en-US" sz="2200" dirty="0">
              <a:solidFill>
                <a:schemeClr val="tx1">
                  <a:lumMod val="65000"/>
                  <a:lumOff val="35000"/>
                </a:schemeClr>
              </a:solidFill>
            </a:endParaRPr>
          </a:p>
          <a:p>
            <a:r>
              <a:rPr lang="en-US" sz="3000" dirty="0" smtClean="0">
                <a:solidFill>
                  <a:schemeClr val="accent1"/>
                </a:solidFill>
              </a:rPr>
              <a:t>What are the positive externalities?</a:t>
            </a:r>
            <a:endParaRPr lang="en-US" sz="3000" dirty="0">
              <a:solidFill>
                <a:schemeClr val="accent1"/>
              </a:solidFill>
            </a:endParaRPr>
          </a:p>
        </p:txBody>
      </p:sp>
    </p:spTree>
    <p:extLst>
      <p:ext uri="{BB962C8B-B14F-4D97-AF65-F5344CB8AC3E}">
        <p14:creationId xmlns:p14="http://schemas.microsoft.com/office/powerpoint/2010/main" val="42550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dissolve">
                                      <p:cBhvr>
                                        <p:cTn id="7" dur="500"/>
                                        <p:tgtEl>
                                          <p:spTgt spid="5">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err="1" smtClean="0"/>
              <a:t>Bads</a:t>
            </a:r>
            <a:r>
              <a:rPr lang="en-US" dirty="0" smtClean="0"/>
              <a:t>”</a:t>
            </a:r>
            <a:endParaRPr lang="en-US" dirty="0"/>
          </a:p>
        </p:txBody>
      </p:sp>
      <p:pic>
        <p:nvPicPr>
          <p:cNvPr id="4" name="Content Placeholder 3" descr="121999_60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51" t="2310" r="-1551"/>
          <a:stretch/>
        </p:blipFill>
        <p:spPr>
          <a:xfrm>
            <a:off x="1019249" y="1600200"/>
            <a:ext cx="7144628" cy="4738684"/>
          </a:xfrm>
        </p:spPr>
      </p:pic>
    </p:spTree>
    <p:extLst>
      <p:ext uri="{BB962C8B-B14F-4D97-AF65-F5344CB8AC3E}">
        <p14:creationId xmlns:p14="http://schemas.microsoft.com/office/powerpoint/2010/main" val="389719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Inefficiency</a:t>
            </a:r>
            <a:endParaRPr lang="en-US" dirty="0"/>
          </a:p>
        </p:txBody>
      </p:sp>
      <p:sp>
        <p:nvSpPr>
          <p:cNvPr id="3" name="Content Placeholder 2"/>
          <p:cNvSpPr>
            <a:spLocks noGrp="1"/>
          </p:cNvSpPr>
          <p:nvPr>
            <p:ph idx="1"/>
          </p:nvPr>
        </p:nvSpPr>
        <p:spPr/>
        <p:txBody>
          <a:bodyPr/>
          <a:lstStyle/>
          <a:p>
            <a:r>
              <a:rPr lang="en-US" dirty="0" smtClean="0"/>
              <a:t>Public and mixed </a:t>
            </a:r>
            <a:r>
              <a:rPr lang="en-US" dirty="0"/>
              <a:t>g</a:t>
            </a:r>
            <a:r>
              <a:rPr lang="en-US" dirty="0" smtClean="0"/>
              <a:t>oods with externalities create inefficiency within the economy: over- and under-provision that create deadweight loss.</a:t>
            </a:r>
          </a:p>
          <a:p>
            <a:r>
              <a:rPr lang="en-US" dirty="0" smtClean="0"/>
              <a:t>Public choice is required to confront these issues.</a:t>
            </a:r>
          </a:p>
        </p:txBody>
      </p:sp>
    </p:spTree>
    <p:extLst>
      <p:ext uri="{BB962C8B-B14F-4D97-AF65-F5344CB8AC3E}">
        <p14:creationId xmlns:p14="http://schemas.microsoft.com/office/powerpoint/2010/main" val="2831272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Free-Rider 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Q: What’s a free-rider?</a:t>
            </a:r>
          </a:p>
          <a:p>
            <a:pPr lvl="1"/>
            <a:r>
              <a:rPr lang="en-US" dirty="0" smtClean="0"/>
              <a:t>A: A person who enjoys the benefits of a good or service without paying for it.</a:t>
            </a:r>
          </a:p>
          <a:p>
            <a:pPr lvl="1"/>
            <a:endParaRPr lang="en-US" dirty="0"/>
          </a:p>
          <a:p>
            <a:r>
              <a:rPr lang="en-US" dirty="0" smtClean="0"/>
              <a:t>Q: What’s the free-rider problem?</a:t>
            </a:r>
          </a:p>
          <a:p>
            <a:pPr lvl="1"/>
            <a:r>
              <a:rPr lang="en-US" dirty="0" smtClean="0"/>
              <a:t>A: the private market will under-produce public goods.</a:t>
            </a:r>
          </a:p>
          <a:p>
            <a:pPr lvl="1"/>
            <a:endParaRPr lang="en-US" dirty="0"/>
          </a:p>
          <a:p>
            <a:r>
              <a:rPr lang="en-US" dirty="0" smtClean="0"/>
              <a:t>Q: How can we overcome the free-rider problem?</a:t>
            </a:r>
          </a:p>
          <a:p>
            <a:pPr lvl="1"/>
            <a:r>
              <a:rPr lang="en-US" dirty="0" smtClean="0"/>
              <a:t>A: Government Intervention</a:t>
            </a:r>
            <a:endParaRPr lang="en-US" dirty="0"/>
          </a:p>
        </p:txBody>
      </p:sp>
      <p:pic>
        <p:nvPicPr>
          <p:cNvPr id="4" name="Picture 3" descr="Uncle_Sam_(pointing_fin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465" y="0"/>
            <a:ext cx="5103348" cy="6858000"/>
          </a:xfrm>
          <a:prstGeom prst="rect">
            <a:avLst/>
          </a:prstGeom>
        </p:spPr>
      </p:pic>
      <p:pic>
        <p:nvPicPr>
          <p:cNvPr id="5" name="Picture 4" descr="Uncle_Sam_(pointing_fin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902" y="18704"/>
            <a:ext cx="5103348" cy="6858000"/>
          </a:xfrm>
          <a:prstGeom prst="rect">
            <a:avLst/>
          </a:prstGeom>
        </p:spPr>
      </p:pic>
    </p:spTree>
    <p:extLst>
      <p:ext uri="{BB962C8B-B14F-4D97-AF65-F5344CB8AC3E}">
        <p14:creationId xmlns:p14="http://schemas.microsoft.com/office/powerpoint/2010/main" val="75855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50"/>
                                  </p:stCondLst>
                                  <p:childTnLst>
                                    <p:set>
                                      <p:cBhvr>
                                        <p:cTn id="9" dur="1" fill="hold">
                                          <p:stCondLst>
                                            <p:cond delay="0"/>
                                          </p:stCondLst>
                                        </p:cTn>
                                        <p:tgtEl>
                                          <p:spTgt spid="4"/>
                                        </p:tgtEl>
                                        <p:attrNameLst>
                                          <p:attrName>style.visibility</p:attrName>
                                        </p:attrNameLst>
                                      </p:cBhvr>
                                      <p:to>
                                        <p:strVal val="hidden"/>
                                      </p:to>
                                    </p:set>
                                  </p:childTnLst>
                                </p:cTn>
                              </p:par>
                            </p:childTnLst>
                          </p:cTn>
                        </p:par>
                        <p:par>
                          <p:cTn id="10" fill="hold">
                            <p:stCondLst>
                              <p:cond delay="250"/>
                            </p:stCondLst>
                            <p:childTnLst>
                              <p:par>
                                <p:cTn id="11" presetID="9"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par>
                          <p:cTn id="14" fill="hold">
                            <p:stCondLst>
                              <p:cond delay="750"/>
                            </p:stCondLst>
                            <p:childTnLst>
                              <p:par>
                                <p:cTn id="15" presetID="1"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1750"/>
                            </p:stCondLst>
                            <p:childTnLst>
                              <p:par>
                                <p:cTn id="18" presetID="1" presetClass="exit" presetSubtype="0" fill="hold" nodeType="afterEffect">
                                  <p:stCondLst>
                                    <p:cond delay="25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z="4000" dirty="0" smtClean="0"/>
              <a:t>Marginal Social Benefit (MSB)</a:t>
            </a:r>
            <a:endParaRPr kumimoji="1" lang="zh-CN" altLang="en-US" sz="4000" dirty="0"/>
          </a:p>
        </p:txBody>
      </p:sp>
      <p:sp>
        <p:nvSpPr>
          <p:cNvPr id="3" name="Content Placeholder 2"/>
          <p:cNvSpPr>
            <a:spLocks noGrp="1"/>
          </p:cNvSpPr>
          <p:nvPr>
            <p:ph idx="1"/>
          </p:nvPr>
        </p:nvSpPr>
        <p:spPr/>
        <p:txBody>
          <a:bodyPr/>
          <a:lstStyle/>
          <a:p>
            <a:r>
              <a:rPr kumimoji="1" lang="en-US" altLang="zh-CN" dirty="0" smtClean="0"/>
              <a:t>Measures the total benefit to society received from the consumption of a product</a:t>
            </a:r>
          </a:p>
          <a:p>
            <a:r>
              <a:rPr kumimoji="1" lang="en-US" altLang="zh-CN" dirty="0" smtClean="0"/>
              <a:t>MSB = MB + positive externalities</a:t>
            </a:r>
          </a:p>
          <a:p>
            <a:r>
              <a:rPr kumimoji="1" lang="en-US" altLang="zh-CN" dirty="0" smtClean="0"/>
              <a:t>In the absence of positive externalities, MSB = MB</a:t>
            </a:r>
          </a:p>
          <a:p>
            <a:r>
              <a:rPr kumimoji="1" lang="en-US" altLang="zh-CN" dirty="0" smtClean="0"/>
              <a:t>Positive externalities ALWAYS result in underproduction since MSB &gt; MB</a:t>
            </a:r>
          </a:p>
          <a:p>
            <a:endParaRPr kumimoji="1" lang="zh-CN" altLang="en-US" dirty="0"/>
          </a:p>
        </p:txBody>
      </p:sp>
    </p:spTree>
    <p:extLst>
      <p:ext uri="{BB962C8B-B14F-4D97-AF65-F5344CB8AC3E}">
        <p14:creationId xmlns:p14="http://schemas.microsoft.com/office/powerpoint/2010/main" val="2535779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Equilibrium</a:t>
            </a:r>
            <a:endParaRPr lang="en-US" dirty="0"/>
          </a:p>
        </p:txBody>
      </p:sp>
      <p:sp>
        <p:nvSpPr>
          <p:cNvPr id="4" name="Freeform 3"/>
          <p:cNvSpPr/>
          <p:nvPr/>
        </p:nvSpPr>
        <p:spPr>
          <a:xfrm>
            <a:off x="2389387" y="2439885"/>
            <a:ext cx="4093705" cy="3826944"/>
          </a:xfrm>
          <a:custGeom>
            <a:avLst/>
            <a:gdLst>
              <a:gd name="connsiteX0" fmla="*/ 0 w 4093705"/>
              <a:gd name="connsiteY0" fmla="*/ 0 h 3826944"/>
              <a:gd name="connsiteX1" fmla="*/ 16709 w 4093705"/>
              <a:gd name="connsiteY1" fmla="*/ 3826944 h 3826944"/>
              <a:gd name="connsiteX2" fmla="*/ 4093705 w 4093705"/>
              <a:gd name="connsiteY2" fmla="*/ 3826944 h 3826944"/>
            </a:gdLst>
            <a:ahLst/>
            <a:cxnLst>
              <a:cxn ang="0">
                <a:pos x="connsiteX0" y="connsiteY0"/>
              </a:cxn>
              <a:cxn ang="0">
                <a:pos x="connsiteX1" y="connsiteY1"/>
              </a:cxn>
              <a:cxn ang="0">
                <a:pos x="connsiteX2" y="connsiteY2"/>
              </a:cxn>
            </a:cxnLst>
            <a:rect l="l" t="t" r="r" b="b"/>
            <a:pathLst>
              <a:path w="4093705" h="3826944">
                <a:moveTo>
                  <a:pt x="0" y="0"/>
                </a:moveTo>
                <a:cubicBezTo>
                  <a:pt x="5570" y="1275648"/>
                  <a:pt x="11139" y="2551296"/>
                  <a:pt x="16709" y="3826944"/>
                </a:cubicBezTo>
                <a:lnTo>
                  <a:pt x="4093705" y="3826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V="1">
            <a:off x="2773694" y="2774116"/>
            <a:ext cx="3291673" cy="31083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9387" y="305821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705199340"/>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143"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cxnSp>
        <p:nvCxnSpPr>
          <p:cNvPr id="25" name="Straight Connector 24"/>
          <p:cNvCxnSpPr/>
          <p:nvPr/>
        </p:nvCxnSpPr>
        <p:spPr>
          <a:xfrm>
            <a:off x="4242314" y="4466161"/>
            <a:ext cx="0" cy="180066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416175" y="4466161"/>
            <a:ext cx="1826139"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8138" y="4281495"/>
            <a:ext cx="736099" cy="369332"/>
          </a:xfrm>
          <a:prstGeom prst="rect">
            <a:avLst/>
          </a:prstGeom>
          <a:noFill/>
        </p:spPr>
        <p:txBody>
          <a:bodyPr wrap="none" rtlCol="0">
            <a:spAutoFit/>
          </a:bodyPr>
          <a:lstStyle/>
          <a:p>
            <a:r>
              <a:rPr kumimoji="1" lang="en-US" altLang="zh-CN" dirty="0" err="1" smtClean="0"/>
              <a:t>P</a:t>
            </a:r>
            <a:r>
              <a:rPr kumimoji="1" lang="en-US" altLang="zh-CN" baseline="-25000" dirty="0" err="1" smtClean="0"/>
              <a:t>market</a:t>
            </a:r>
            <a:endParaRPr kumimoji="1" lang="zh-CN" altLang="en-US" baseline="-25000" dirty="0"/>
          </a:p>
        </p:txBody>
      </p:sp>
      <p:sp>
        <p:nvSpPr>
          <p:cNvPr id="34" name="TextBox 33"/>
          <p:cNvSpPr txBox="1"/>
          <p:nvPr/>
        </p:nvSpPr>
        <p:spPr>
          <a:xfrm>
            <a:off x="5483863" y="6310803"/>
            <a:ext cx="999229" cy="369332"/>
          </a:xfrm>
          <a:prstGeom prst="rect">
            <a:avLst/>
          </a:prstGeom>
          <a:noFill/>
        </p:spPr>
        <p:txBody>
          <a:bodyPr wrap="none" rtlCol="0">
            <a:spAutoFit/>
          </a:bodyPr>
          <a:lstStyle/>
          <a:p>
            <a:r>
              <a:rPr kumimoji="1" lang="en-US" altLang="zh-CN" dirty="0" smtClean="0"/>
              <a:t>Quantity</a:t>
            </a:r>
            <a:endParaRPr kumimoji="1" lang="zh-CN" altLang="en-US" baseline="-25000" dirty="0"/>
          </a:p>
        </p:txBody>
      </p:sp>
      <p:sp>
        <p:nvSpPr>
          <p:cNvPr id="35" name="TextBox 34"/>
          <p:cNvSpPr txBox="1"/>
          <p:nvPr/>
        </p:nvSpPr>
        <p:spPr>
          <a:xfrm rot="16200000">
            <a:off x="1841252" y="2589450"/>
            <a:ext cx="636638" cy="369332"/>
          </a:xfrm>
          <a:prstGeom prst="rect">
            <a:avLst/>
          </a:prstGeom>
          <a:noFill/>
        </p:spPr>
        <p:txBody>
          <a:bodyPr wrap="none" rtlCol="0">
            <a:spAutoFit/>
          </a:bodyPr>
          <a:lstStyle/>
          <a:p>
            <a:r>
              <a:rPr kumimoji="1" lang="en-US" altLang="zh-CN" dirty="0" smtClean="0"/>
              <a:t>Price</a:t>
            </a:r>
            <a:endParaRPr kumimoji="1" lang="zh-CN" altLang="en-US" baseline="-25000" dirty="0"/>
          </a:p>
        </p:txBody>
      </p:sp>
      <p:sp>
        <p:nvSpPr>
          <p:cNvPr id="36" name="TextBox 35"/>
          <p:cNvSpPr txBox="1"/>
          <p:nvPr/>
        </p:nvSpPr>
        <p:spPr>
          <a:xfrm>
            <a:off x="6065367" y="5697798"/>
            <a:ext cx="924276" cy="369332"/>
          </a:xfrm>
          <a:prstGeom prst="rect">
            <a:avLst/>
          </a:prstGeom>
          <a:noFill/>
        </p:spPr>
        <p:txBody>
          <a:bodyPr wrap="none" rtlCol="0">
            <a:spAutoFit/>
          </a:bodyPr>
          <a:lstStyle/>
          <a:p>
            <a:r>
              <a:rPr kumimoji="1" lang="en-US" altLang="zh-CN" dirty="0" smtClean="0"/>
              <a:t>D = MB</a:t>
            </a:r>
            <a:endParaRPr kumimoji="1" lang="zh-CN" altLang="en-US" baseline="-25000" dirty="0"/>
          </a:p>
        </p:txBody>
      </p:sp>
      <p:sp>
        <p:nvSpPr>
          <p:cNvPr id="38" name="TextBox 37"/>
          <p:cNvSpPr txBox="1"/>
          <p:nvPr/>
        </p:nvSpPr>
        <p:spPr>
          <a:xfrm>
            <a:off x="6098261" y="2477203"/>
            <a:ext cx="893168" cy="369332"/>
          </a:xfrm>
          <a:prstGeom prst="rect">
            <a:avLst/>
          </a:prstGeom>
          <a:noFill/>
        </p:spPr>
        <p:txBody>
          <a:bodyPr wrap="none" rtlCol="0">
            <a:spAutoFit/>
          </a:bodyPr>
          <a:lstStyle/>
          <a:p>
            <a:r>
              <a:rPr kumimoji="1" lang="en-US" altLang="zh-CN" dirty="0" smtClean="0"/>
              <a:t>S = MC</a:t>
            </a:r>
            <a:endParaRPr kumimoji="1" lang="zh-CN" altLang="en-US" baseline="-25000" dirty="0"/>
          </a:p>
        </p:txBody>
      </p:sp>
      <p:sp>
        <p:nvSpPr>
          <p:cNvPr id="42" name="TextBox 41"/>
          <p:cNvSpPr txBox="1"/>
          <p:nvPr/>
        </p:nvSpPr>
        <p:spPr>
          <a:xfrm>
            <a:off x="3874264" y="6266829"/>
            <a:ext cx="787395" cy="369332"/>
          </a:xfrm>
          <a:prstGeom prst="rect">
            <a:avLst/>
          </a:prstGeom>
          <a:noFill/>
        </p:spPr>
        <p:txBody>
          <a:bodyPr wrap="none" rtlCol="0">
            <a:spAutoFit/>
          </a:bodyPr>
          <a:lstStyle/>
          <a:p>
            <a:r>
              <a:rPr kumimoji="1" lang="en-US" altLang="zh-CN" dirty="0" err="1"/>
              <a:t>Q</a:t>
            </a:r>
            <a:r>
              <a:rPr kumimoji="1" lang="en-US" altLang="zh-CN" baseline="-25000" dirty="0" err="1" smtClean="0"/>
              <a:t>market</a:t>
            </a:r>
            <a:endParaRPr kumimoji="1" lang="zh-CN" altLang="en-US" baseline="-25000" dirty="0"/>
          </a:p>
        </p:txBody>
      </p:sp>
    </p:spTree>
    <p:extLst>
      <p:ext uri="{BB962C8B-B14F-4D97-AF65-F5344CB8AC3E}">
        <p14:creationId xmlns:p14="http://schemas.microsoft.com/office/powerpoint/2010/main" val="751599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Equilibrium</a:t>
            </a:r>
            <a:endParaRPr lang="en-US" dirty="0"/>
          </a:p>
        </p:txBody>
      </p:sp>
      <p:sp>
        <p:nvSpPr>
          <p:cNvPr id="4" name="Freeform 3"/>
          <p:cNvSpPr/>
          <p:nvPr/>
        </p:nvSpPr>
        <p:spPr>
          <a:xfrm>
            <a:off x="2389387" y="2439885"/>
            <a:ext cx="4093705" cy="3826944"/>
          </a:xfrm>
          <a:custGeom>
            <a:avLst/>
            <a:gdLst>
              <a:gd name="connsiteX0" fmla="*/ 0 w 4093705"/>
              <a:gd name="connsiteY0" fmla="*/ 0 h 3826944"/>
              <a:gd name="connsiteX1" fmla="*/ 16709 w 4093705"/>
              <a:gd name="connsiteY1" fmla="*/ 3826944 h 3826944"/>
              <a:gd name="connsiteX2" fmla="*/ 4093705 w 4093705"/>
              <a:gd name="connsiteY2" fmla="*/ 3826944 h 3826944"/>
            </a:gdLst>
            <a:ahLst/>
            <a:cxnLst>
              <a:cxn ang="0">
                <a:pos x="connsiteX0" y="connsiteY0"/>
              </a:cxn>
              <a:cxn ang="0">
                <a:pos x="connsiteX1" y="connsiteY1"/>
              </a:cxn>
              <a:cxn ang="0">
                <a:pos x="connsiteX2" y="connsiteY2"/>
              </a:cxn>
            </a:cxnLst>
            <a:rect l="l" t="t" r="r" b="b"/>
            <a:pathLst>
              <a:path w="4093705" h="3826944">
                <a:moveTo>
                  <a:pt x="0" y="0"/>
                </a:moveTo>
                <a:cubicBezTo>
                  <a:pt x="5570" y="1275648"/>
                  <a:pt x="11139" y="2551296"/>
                  <a:pt x="16709" y="3826944"/>
                </a:cubicBezTo>
                <a:lnTo>
                  <a:pt x="4093705" y="3826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V="1">
            <a:off x="2773694" y="2774116"/>
            <a:ext cx="3291673" cy="31083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1482765151"/>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5142"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cxnSp>
        <p:nvCxnSpPr>
          <p:cNvPr id="25" name="Straight Connector 24"/>
          <p:cNvCxnSpPr/>
          <p:nvPr/>
        </p:nvCxnSpPr>
        <p:spPr>
          <a:xfrm>
            <a:off x="4933641" y="3924761"/>
            <a:ext cx="0" cy="234206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389387" y="3842150"/>
            <a:ext cx="2516907"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8138" y="3638495"/>
            <a:ext cx="646331" cy="369332"/>
          </a:xfrm>
          <a:prstGeom prst="rect">
            <a:avLst/>
          </a:prstGeom>
          <a:noFill/>
        </p:spPr>
        <p:txBody>
          <a:bodyPr wrap="none" rtlCol="0">
            <a:spAutoFit/>
          </a:bodyPr>
          <a:lstStyle/>
          <a:p>
            <a:r>
              <a:rPr kumimoji="1" lang="en-US" altLang="zh-CN" dirty="0" err="1" smtClean="0"/>
              <a:t>P</a:t>
            </a:r>
            <a:r>
              <a:rPr kumimoji="1" lang="en-US" altLang="zh-CN" baseline="-25000" dirty="0" err="1" smtClean="0"/>
              <a:t>social</a:t>
            </a:r>
            <a:endParaRPr kumimoji="1" lang="zh-CN" altLang="en-US" baseline="-25000" dirty="0"/>
          </a:p>
        </p:txBody>
      </p:sp>
      <p:sp>
        <p:nvSpPr>
          <p:cNvPr id="34" name="TextBox 33"/>
          <p:cNvSpPr txBox="1"/>
          <p:nvPr/>
        </p:nvSpPr>
        <p:spPr>
          <a:xfrm>
            <a:off x="5483863" y="6310803"/>
            <a:ext cx="999229" cy="369332"/>
          </a:xfrm>
          <a:prstGeom prst="rect">
            <a:avLst/>
          </a:prstGeom>
          <a:noFill/>
        </p:spPr>
        <p:txBody>
          <a:bodyPr wrap="none" rtlCol="0">
            <a:spAutoFit/>
          </a:bodyPr>
          <a:lstStyle/>
          <a:p>
            <a:r>
              <a:rPr kumimoji="1" lang="en-US" altLang="zh-CN" dirty="0" smtClean="0"/>
              <a:t>Quantity</a:t>
            </a:r>
            <a:endParaRPr kumimoji="1" lang="zh-CN" altLang="en-US" baseline="-25000" dirty="0"/>
          </a:p>
        </p:txBody>
      </p:sp>
      <p:sp>
        <p:nvSpPr>
          <p:cNvPr id="35" name="TextBox 34"/>
          <p:cNvSpPr txBox="1"/>
          <p:nvPr/>
        </p:nvSpPr>
        <p:spPr>
          <a:xfrm rot="16200000">
            <a:off x="1841252" y="2589450"/>
            <a:ext cx="636638" cy="369332"/>
          </a:xfrm>
          <a:prstGeom prst="rect">
            <a:avLst/>
          </a:prstGeom>
          <a:noFill/>
        </p:spPr>
        <p:txBody>
          <a:bodyPr wrap="none" rtlCol="0">
            <a:spAutoFit/>
          </a:bodyPr>
          <a:lstStyle/>
          <a:p>
            <a:r>
              <a:rPr kumimoji="1" lang="en-US" altLang="zh-CN" dirty="0" smtClean="0"/>
              <a:t>Price</a:t>
            </a:r>
            <a:endParaRPr kumimoji="1" lang="zh-CN" altLang="en-US" baseline="-25000" dirty="0"/>
          </a:p>
        </p:txBody>
      </p:sp>
      <p:grpSp>
        <p:nvGrpSpPr>
          <p:cNvPr id="39" name="Group 38"/>
          <p:cNvGrpSpPr/>
          <p:nvPr/>
        </p:nvGrpSpPr>
        <p:grpSpPr>
          <a:xfrm>
            <a:off x="3109893" y="2439885"/>
            <a:ext cx="4326569" cy="3008917"/>
            <a:chOff x="3109893" y="2439885"/>
            <a:chExt cx="4326569" cy="3008917"/>
          </a:xfrm>
        </p:grpSpPr>
        <p:cxnSp>
          <p:nvCxnSpPr>
            <p:cNvPr id="10" name="Straight Connector 9"/>
            <p:cNvCxnSpPr/>
            <p:nvPr/>
          </p:nvCxnSpPr>
          <p:spPr>
            <a:xfrm>
              <a:off x="3109893" y="2439885"/>
              <a:ext cx="3675980" cy="282425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785873" y="5079470"/>
              <a:ext cx="650589" cy="369332"/>
            </a:xfrm>
            <a:prstGeom prst="rect">
              <a:avLst/>
            </a:prstGeom>
            <a:noFill/>
          </p:spPr>
          <p:txBody>
            <a:bodyPr wrap="none" rtlCol="0">
              <a:spAutoFit/>
            </a:bodyPr>
            <a:lstStyle/>
            <a:p>
              <a:r>
                <a:rPr kumimoji="1" lang="en-US" altLang="zh-CN" dirty="0" smtClean="0"/>
                <a:t>MSB</a:t>
              </a:r>
              <a:endParaRPr kumimoji="1" lang="zh-CN" altLang="en-US" baseline="-25000" dirty="0"/>
            </a:p>
          </p:txBody>
        </p:sp>
      </p:grpSp>
      <p:sp>
        <p:nvSpPr>
          <p:cNvPr id="38" name="TextBox 37"/>
          <p:cNvSpPr txBox="1"/>
          <p:nvPr/>
        </p:nvSpPr>
        <p:spPr>
          <a:xfrm>
            <a:off x="6098261" y="2477203"/>
            <a:ext cx="675160" cy="369332"/>
          </a:xfrm>
          <a:prstGeom prst="rect">
            <a:avLst/>
          </a:prstGeom>
          <a:noFill/>
        </p:spPr>
        <p:txBody>
          <a:bodyPr wrap="none" rtlCol="0">
            <a:spAutoFit/>
          </a:bodyPr>
          <a:lstStyle/>
          <a:p>
            <a:r>
              <a:rPr kumimoji="1" lang="en-US" altLang="zh-CN" dirty="0" smtClean="0"/>
              <a:t>MSC</a:t>
            </a:r>
            <a:endParaRPr kumimoji="1" lang="zh-CN" altLang="en-US" baseline="-25000" dirty="0"/>
          </a:p>
        </p:txBody>
      </p:sp>
      <p:sp>
        <p:nvSpPr>
          <p:cNvPr id="43" name="TextBox 42"/>
          <p:cNvSpPr txBox="1"/>
          <p:nvPr/>
        </p:nvSpPr>
        <p:spPr>
          <a:xfrm>
            <a:off x="4661659" y="6267075"/>
            <a:ext cx="698328" cy="369332"/>
          </a:xfrm>
          <a:prstGeom prst="rect">
            <a:avLst/>
          </a:prstGeom>
          <a:noFill/>
        </p:spPr>
        <p:txBody>
          <a:bodyPr wrap="none" rtlCol="0">
            <a:spAutoFit/>
          </a:bodyPr>
          <a:lstStyle/>
          <a:p>
            <a:r>
              <a:rPr kumimoji="1" lang="en-US" altLang="zh-CN" dirty="0" err="1" smtClean="0"/>
              <a:t>Q</a:t>
            </a:r>
            <a:r>
              <a:rPr kumimoji="1" lang="en-US" altLang="zh-CN" baseline="-25000" dirty="0" err="1" smtClean="0"/>
              <a:t>social</a:t>
            </a:r>
            <a:endParaRPr kumimoji="1" lang="zh-CN" altLang="en-US" baseline="-25000" dirty="0"/>
          </a:p>
        </p:txBody>
      </p:sp>
    </p:spTree>
    <p:extLst>
      <p:ext uri="{BB962C8B-B14F-4D97-AF65-F5344CB8AC3E}">
        <p14:creationId xmlns:p14="http://schemas.microsoft.com/office/powerpoint/2010/main" val="217908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Equilibrium</a:t>
            </a:r>
            <a:endParaRPr lang="en-US" dirty="0"/>
          </a:p>
        </p:txBody>
      </p:sp>
      <p:sp>
        <p:nvSpPr>
          <p:cNvPr id="4" name="Freeform 3"/>
          <p:cNvSpPr/>
          <p:nvPr/>
        </p:nvSpPr>
        <p:spPr>
          <a:xfrm>
            <a:off x="2389387" y="2439885"/>
            <a:ext cx="4093705" cy="3826944"/>
          </a:xfrm>
          <a:custGeom>
            <a:avLst/>
            <a:gdLst>
              <a:gd name="connsiteX0" fmla="*/ 0 w 4093705"/>
              <a:gd name="connsiteY0" fmla="*/ 0 h 3826944"/>
              <a:gd name="connsiteX1" fmla="*/ 16709 w 4093705"/>
              <a:gd name="connsiteY1" fmla="*/ 3826944 h 3826944"/>
              <a:gd name="connsiteX2" fmla="*/ 4093705 w 4093705"/>
              <a:gd name="connsiteY2" fmla="*/ 3826944 h 3826944"/>
            </a:gdLst>
            <a:ahLst/>
            <a:cxnLst>
              <a:cxn ang="0">
                <a:pos x="connsiteX0" y="connsiteY0"/>
              </a:cxn>
              <a:cxn ang="0">
                <a:pos x="connsiteX1" y="connsiteY1"/>
              </a:cxn>
              <a:cxn ang="0">
                <a:pos x="connsiteX2" y="connsiteY2"/>
              </a:cxn>
            </a:cxnLst>
            <a:rect l="l" t="t" r="r" b="b"/>
            <a:pathLst>
              <a:path w="4093705" h="3826944">
                <a:moveTo>
                  <a:pt x="0" y="0"/>
                </a:moveTo>
                <a:cubicBezTo>
                  <a:pt x="5570" y="1275648"/>
                  <a:pt x="11139" y="2551296"/>
                  <a:pt x="16709" y="3826944"/>
                </a:cubicBezTo>
                <a:lnTo>
                  <a:pt x="4093705" y="3826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V="1">
            <a:off x="2773694" y="2774116"/>
            <a:ext cx="3291673" cy="31083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9387" y="305821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346801156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6165"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cxnSp>
        <p:nvCxnSpPr>
          <p:cNvPr id="24" name="Straight Connector 23"/>
          <p:cNvCxnSpPr/>
          <p:nvPr/>
        </p:nvCxnSpPr>
        <p:spPr>
          <a:xfrm>
            <a:off x="4945063" y="3838222"/>
            <a:ext cx="0" cy="245462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42314" y="4466161"/>
            <a:ext cx="0" cy="180066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416175" y="4466161"/>
            <a:ext cx="1826139"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8138" y="4281495"/>
            <a:ext cx="736099" cy="369332"/>
          </a:xfrm>
          <a:prstGeom prst="rect">
            <a:avLst/>
          </a:prstGeom>
          <a:noFill/>
        </p:spPr>
        <p:txBody>
          <a:bodyPr wrap="none" rtlCol="0">
            <a:spAutoFit/>
          </a:bodyPr>
          <a:lstStyle/>
          <a:p>
            <a:r>
              <a:rPr kumimoji="1" lang="en-US" altLang="zh-CN" dirty="0" err="1" smtClean="0"/>
              <a:t>P</a:t>
            </a:r>
            <a:r>
              <a:rPr kumimoji="1" lang="en-US" altLang="zh-CN" baseline="-25000" dirty="0" err="1" smtClean="0"/>
              <a:t>market</a:t>
            </a:r>
            <a:endParaRPr kumimoji="1" lang="zh-CN" altLang="en-US" baseline="-25000" dirty="0"/>
          </a:p>
        </p:txBody>
      </p:sp>
      <p:sp>
        <p:nvSpPr>
          <p:cNvPr id="34" name="TextBox 33"/>
          <p:cNvSpPr txBox="1"/>
          <p:nvPr/>
        </p:nvSpPr>
        <p:spPr>
          <a:xfrm>
            <a:off x="5483863" y="6310803"/>
            <a:ext cx="999229" cy="369332"/>
          </a:xfrm>
          <a:prstGeom prst="rect">
            <a:avLst/>
          </a:prstGeom>
          <a:noFill/>
        </p:spPr>
        <p:txBody>
          <a:bodyPr wrap="none" rtlCol="0">
            <a:spAutoFit/>
          </a:bodyPr>
          <a:lstStyle/>
          <a:p>
            <a:r>
              <a:rPr kumimoji="1" lang="en-US" altLang="zh-CN" dirty="0" smtClean="0"/>
              <a:t>Quantity</a:t>
            </a:r>
            <a:endParaRPr kumimoji="1" lang="zh-CN" altLang="en-US" baseline="-25000" dirty="0"/>
          </a:p>
        </p:txBody>
      </p:sp>
      <p:sp>
        <p:nvSpPr>
          <p:cNvPr id="35" name="TextBox 34"/>
          <p:cNvSpPr txBox="1"/>
          <p:nvPr/>
        </p:nvSpPr>
        <p:spPr>
          <a:xfrm rot="16200000">
            <a:off x="1841252" y="2589450"/>
            <a:ext cx="636638" cy="369332"/>
          </a:xfrm>
          <a:prstGeom prst="rect">
            <a:avLst/>
          </a:prstGeom>
          <a:noFill/>
        </p:spPr>
        <p:txBody>
          <a:bodyPr wrap="none" rtlCol="0">
            <a:spAutoFit/>
          </a:bodyPr>
          <a:lstStyle/>
          <a:p>
            <a:r>
              <a:rPr kumimoji="1" lang="en-US" altLang="zh-CN" dirty="0" smtClean="0"/>
              <a:t>Price</a:t>
            </a:r>
            <a:endParaRPr kumimoji="1" lang="zh-CN" altLang="en-US" baseline="-25000" dirty="0"/>
          </a:p>
        </p:txBody>
      </p:sp>
      <p:sp>
        <p:nvSpPr>
          <p:cNvPr id="36" name="TextBox 35"/>
          <p:cNvSpPr txBox="1"/>
          <p:nvPr/>
        </p:nvSpPr>
        <p:spPr>
          <a:xfrm>
            <a:off x="6065367" y="5697798"/>
            <a:ext cx="924276" cy="369332"/>
          </a:xfrm>
          <a:prstGeom prst="rect">
            <a:avLst/>
          </a:prstGeom>
          <a:noFill/>
        </p:spPr>
        <p:txBody>
          <a:bodyPr wrap="none" rtlCol="0">
            <a:spAutoFit/>
          </a:bodyPr>
          <a:lstStyle/>
          <a:p>
            <a:r>
              <a:rPr kumimoji="1" lang="en-US" altLang="zh-CN" dirty="0" smtClean="0"/>
              <a:t>D = MB</a:t>
            </a:r>
            <a:endParaRPr kumimoji="1" lang="zh-CN" altLang="en-US" baseline="-25000" dirty="0"/>
          </a:p>
        </p:txBody>
      </p:sp>
      <p:grpSp>
        <p:nvGrpSpPr>
          <p:cNvPr id="39" name="Group 38"/>
          <p:cNvGrpSpPr/>
          <p:nvPr/>
        </p:nvGrpSpPr>
        <p:grpSpPr>
          <a:xfrm>
            <a:off x="3109893" y="2439885"/>
            <a:ext cx="4326569" cy="3008917"/>
            <a:chOff x="3109893" y="2439885"/>
            <a:chExt cx="4326569" cy="3008917"/>
          </a:xfrm>
        </p:grpSpPr>
        <p:cxnSp>
          <p:nvCxnSpPr>
            <p:cNvPr id="10" name="Straight Connector 9"/>
            <p:cNvCxnSpPr/>
            <p:nvPr/>
          </p:nvCxnSpPr>
          <p:spPr>
            <a:xfrm>
              <a:off x="3109893" y="2439885"/>
              <a:ext cx="3675980" cy="282425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785873" y="5079470"/>
              <a:ext cx="650589" cy="369332"/>
            </a:xfrm>
            <a:prstGeom prst="rect">
              <a:avLst/>
            </a:prstGeom>
            <a:noFill/>
          </p:spPr>
          <p:txBody>
            <a:bodyPr wrap="none" rtlCol="0">
              <a:spAutoFit/>
            </a:bodyPr>
            <a:lstStyle/>
            <a:p>
              <a:r>
                <a:rPr kumimoji="1" lang="en-US" altLang="zh-CN" dirty="0" smtClean="0"/>
                <a:t>MSB</a:t>
              </a:r>
              <a:endParaRPr kumimoji="1" lang="zh-CN" altLang="en-US" baseline="-25000" dirty="0"/>
            </a:p>
          </p:txBody>
        </p:sp>
      </p:grpSp>
      <p:sp>
        <p:nvSpPr>
          <p:cNvPr id="38" name="TextBox 37"/>
          <p:cNvSpPr txBox="1"/>
          <p:nvPr/>
        </p:nvSpPr>
        <p:spPr>
          <a:xfrm>
            <a:off x="6098261" y="2477203"/>
            <a:ext cx="1601670" cy="369332"/>
          </a:xfrm>
          <a:prstGeom prst="rect">
            <a:avLst/>
          </a:prstGeom>
          <a:noFill/>
        </p:spPr>
        <p:txBody>
          <a:bodyPr wrap="none" rtlCol="0">
            <a:spAutoFit/>
          </a:bodyPr>
          <a:lstStyle/>
          <a:p>
            <a:r>
              <a:rPr kumimoji="1" lang="en-US" altLang="zh-CN" dirty="0" smtClean="0"/>
              <a:t>S = MC = MSC</a:t>
            </a:r>
            <a:endParaRPr kumimoji="1" lang="zh-CN" altLang="en-US" baseline="-25000" dirty="0"/>
          </a:p>
        </p:txBody>
      </p:sp>
      <p:sp>
        <p:nvSpPr>
          <p:cNvPr id="42" name="TextBox 41"/>
          <p:cNvSpPr txBox="1"/>
          <p:nvPr/>
        </p:nvSpPr>
        <p:spPr>
          <a:xfrm>
            <a:off x="3874264" y="6266829"/>
            <a:ext cx="787395" cy="369332"/>
          </a:xfrm>
          <a:prstGeom prst="rect">
            <a:avLst/>
          </a:prstGeom>
          <a:noFill/>
        </p:spPr>
        <p:txBody>
          <a:bodyPr wrap="none" rtlCol="0">
            <a:spAutoFit/>
          </a:bodyPr>
          <a:lstStyle/>
          <a:p>
            <a:r>
              <a:rPr kumimoji="1" lang="en-US" altLang="zh-CN" dirty="0" err="1"/>
              <a:t>Q</a:t>
            </a:r>
            <a:r>
              <a:rPr kumimoji="1" lang="en-US" altLang="zh-CN" baseline="-25000" dirty="0" err="1" smtClean="0"/>
              <a:t>market</a:t>
            </a:r>
            <a:endParaRPr kumimoji="1" lang="zh-CN" altLang="en-US" baseline="-25000" dirty="0"/>
          </a:p>
        </p:txBody>
      </p:sp>
      <p:sp>
        <p:nvSpPr>
          <p:cNvPr id="43" name="TextBox 42"/>
          <p:cNvSpPr txBox="1"/>
          <p:nvPr/>
        </p:nvSpPr>
        <p:spPr>
          <a:xfrm>
            <a:off x="4661659" y="6267075"/>
            <a:ext cx="698328" cy="369332"/>
          </a:xfrm>
          <a:prstGeom prst="rect">
            <a:avLst/>
          </a:prstGeom>
          <a:noFill/>
        </p:spPr>
        <p:txBody>
          <a:bodyPr wrap="none" rtlCol="0">
            <a:spAutoFit/>
          </a:bodyPr>
          <a:lstStyle/>
          <a:p>
            <a:r>
              <a:rPr kumimoji="1" lang="en-US" altLang="zh-CN" dirty="0" err="1" smtClean="0"/>
              <a:t>Q</a:t>
            </a:r>
            <a:r>
              <a:rPr kumimoji="1" lang="en-US" altLang="zh-CN" baseline="-25000" dirty="0" err="1" smtClean="0"/>
              <a:t>social</a:t>
            </a:r>
            <a:endParaRPr kumimoji="1" lang="zh-CN" altLang="en-US" baseline="-25000" dirty="0"/>
          </a:p>
        </p:txBody>
      </p:sp>
      <p:cxnSp>
        <p:nvCxnSpPr>
          <p:cNvPr id="21" name="Straight Connector 20"/>
          <p:cNvCxnSpPr/>
          <p:nvPr/>
        </p:nvCxnSpPr>
        <p:spPr>
          <a:xfrm flipH="1">
            <a:off x="2389387" y="3842150"/>
            <a:ext cx="2516907"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608138" y="3638495"/>
            <a:ext cx="646331" cy="369332"/>
          </a:xfrm>
          <a:prstGeom prst="rect">
            <a:avLst/>
          </a:prstGeom>
          <a:noFill/>
        </p:spPr>
        <p:txBody>
          <a:bodyPr wrap="none" rtlCol="0">
            <a:spAutoFit/>
          </a:bodyPr>
          <a:lstStyle/>
          <a:p>
            <a:r>
              <a:rPr kumimoji="1" lang="en-US" altLang="zh-CN" dirty="0" err="1" smtClean="0"/>
              <a:t>P</a:t>
            </a:r>
            <a:r>
              <a:rPr kumimoji="1" lang="en-US" altLang="zh-CN" baseline="-25000" dirty="0" err="1" smtClean="0"/>
              <a:t>social</a:t>
            </a:r>
            <a:endParaRPr kumimoji="1" lang="zh-CN" altLang="en-US" baseline="-25000" dirty="0"/>
          </a:p>
        </p:txBody>
      </p:sp>
    </p:spTree>
    <p:extLst>
      <p:ext uri="{BB962C8B-B14F-4D97-AF65-F5344CB8AC3E}">
        <p14:creationId xmlns:p14="http://schemas.microsoft.com/office/powerpoint/2010/main" val="7212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Are markets with externalities efficient?</a:t>
            </a:r>
            <a:endParaRPr lang="en-US" sz="3600" dirty="0"/>
          </a:p>
        </p:txBody>
      </p:sp>
      <p:sp>
        <p:nvSpPr>
          <p:cNvPr id="4" name="Freeform 3"/>
          <p:cNvSpPr/>
          <p:nvPr/>
        </p:nvSpPr>
        <p:spPr>
          <a:xfrm>
            <a:off x="2389387" y="2439885"/>
            <a:ext cx="4093705" cy="3826944"/>
          </a:xfrm>
          <a:custGeom>
            <a:avLst/>
            <a:gdLst>
              <a:gd name="connsiteX0" fmla="*/ 0 w 4093705"/>
              <a:gd name="connsiteY0" fmla="*/ 0 h 3826944"/>
              <a:gd name="connsiteX1" fmla="*/ 16709 w 4093705"/>
              <a:gd name="connsiteY1" fmla="*/ 3826944 h 3826944"/>
              <a:gd name="connsiteX2" fmla="*/ 4093705 w 4093705"/>
              <a:gd name="connsiteY2" fmla="*/ 3826944 h 3826944"/>
            </a:gdLst>
            <a:ahLst/>
            <a:cxnLst>
              <a:cxn ang="0">
                <a:pos x="connsiteX0" y="connsiteY0"/>
              </a:cxn>
              <a:cxn ang="0">
                <a:pos x="connsiteX1" y="connsiteY1"/>
              </a:cxn>
              <a:cxn ang="0">
                <a:pos x="connsiteX2" y="connsiteY2"/>
              </a:cxn>
            </a:cxnLst>
            <a:rect l="l" t="t" r="r" b="b"/>
            <a:pathLst>
              <a:path w="4093705" h="3826944">
                <a:moveTo>
                  <a:pt x="0" y="0"/>
                </a:moveTo>
                <a:cubicBezTo>
                  <a:pt x="5570" y="1275648"/>
                  <a:pt x="11139" y="2551296"/>
                  <a:pt x="16709" y="3826944"/>
                </a:cubicBezTo>
                <a:lnTo>
                  <a:pt x="4093705" y="3826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V="1">
            <a:off x="2773694" y="2774116"/>
            <a:ext cx="3291673" cy="31083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9387" y="305821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1277022769"/>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2095"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cxnSp>
        <p:nvCxnSpPr>
          <p:cNvPr id="24" name="Straight Connector 23"/>
          <p:cNvCxnSpPr/>
          <p:nvPr/>
        </p:nvCxnSpPr>
        <p:spPr>
          <a:xfrm>
            <a:off x="4945063" y="3838222"/>
            <a:ext cx="0" cy="245462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42314" y="4466161"/>
            <a:ext cx="0" cy="180066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416175" y="4466161"/>
            <a:ext cx="1826139"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8138" y="4281495"/>
            <a:ext cx="736099" cy="369332"/>
          </a:xfrm>
          <a:prstGeom prst="rect">
            <a:avLst/>
          </a:prstGeom>
          <a:noFill/>
        </p:spPr>
        <p:txBody>
          <a:bodyPr wrap="none" rtlCol="0">
            <a:spAutoFit/>
          </a:bodyPr>
          <a:lstStyle/>
          <a:p>
            <a:r>
              <a:rPr kumimoji="1" lang="en-US" altLang="zh-CN" dirty="0" err="1" smtClean="0"/>
              <a:t>P</a:t>
            </a:r>
            <a:r>
              <a:rPr kumimoji="1" lang="en-US" altLang="zh-CN" baseline="-25000" dirty="0" err="1" smtClean="0"/>
              <a:t>market</a:t>
            </a:r>
            <a:endParaRPr kumimoji="1" lang="zh-CN" altLang="en-US" baseline="-25000" dirty="0"/>
          </a:p>
        </p:txBody>
      </p:sp>
      <p:grpSp>
        <p:nvGrpSpPr>
          <p:cNvPr id="40" name="Group 39"/>
          <p:cNvGrpSpPr/>
          <p:nvPr/>
        </p:nvGrpSpPr>
        <p:grpSpPr>
          <a:xfrm>
            <a:off x="1697906" y="3653556"/>
            <a:ext cx="3247157" cy="369332"/>
            <a:chOff x="1697906" y="3653556"/>
            <a:chExt cx="3247157" cy="369332"/>
          </a:xfrm>
        </p:grpSpPr>
        <p:cxnSp>
          <p:nvCxnSpPr>
            <p:cNvPr id="11" name="Straight Connector 10"/>
            <p:cNvCxnSpPr/>
            <p:nvPr/>
          </p:nvCxnSpPr>
          <p:spPr>
            <a:xfrm flipH="1">
              <a:off x="2389188" y="3838222"/>
              <a:ext cx="2555875" cy="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697906" y="3653556"/>
              <a:ext cx="646331" cy="369332"/>
            </a:xfrm>
            <a:prstGeom prst="rect">
              <a:avLst/>
            </a:prstGeom>
            <a:noFill/>
          </p:spPr>
          <p:txBody>
            <a:bodyPr wrap="none" rtlCol="0">
              <a:spAutoFit/>
            </a:bodyPr>
            <a:lstStyle/>
            <a:p>
              <a:r>
                <a:rPr kumimoji="1" lang="en-US" altLang="zh-CN" dirty="0" err="1" smtClean="0"/>
                <a:t>P</a:t>
              </a:r>
              <a:r>
                <a:rPr kumimoji="1" lang="en-US" altLang="zh-CN" baseline="-25000" dirty="0" err="1" smtClean="0"/>
                <a:t>social</a:t>
              </a:r>
              <a:endParaRPr kumimoji="1" lang="zh-CN" altLang="en-US" baseline="-25000" dirty="0"/>
            </a:p>
          </p:txBody>
        </p:sp>
      </p:grpSp>
      <p:sp>
        <p:nvSpPr>
          <p:cNvPr id="34" name="TextBox 33"/>
          <p:cNvSpPr txBox="1"/>
          <p:nvPr/>
        </p:nvSpPr>
        <p:spPr>
          <a:xfrm>
            <a:off x="5483863" y="6310803"/>
            <a:ext cx="999229" cy="369332"/>
          </a:xfrm>
          <a:prstGeom prst="rect">
            <a:avLst/>
          </a:prstGeom>
          <a:noFill/>
        </p:spPr>
        <p:txBody>
          <a:bodyPr wrap="none" rtlCol="0">
            <a:spAutoFit/>
          </a:bodyPr>
          <a:lstStyle/>
          <a:p>
            <a:r>
              <a:rPr kumimoji="1" lang="en-US" altLang="zh-CN" dirty="0" smtClean="0"/>
              <a:t>Quantity</a:t>
            </a:r>
            <a:endParaRPr kumimoji="1" lang="zh-CN" altLang="en-US" baseline="-25000" dirty="0"/>
          </a:p>
        </p:txBody>
      </p:sp>
      <p:sp>
        <p:nvSpPr>
          <p:cNvPr id="35" name="TextBox 34"/>
          <p:cNvSpPr txBox="1"/>
          <p:nvPr/>
        </p:nvSpPr>
        <p:spPr>
          <a:xfrm rot="16200000">
            <a:off x="1841252" y="2589450"/>
            <a:ext cx="636638" cy="369332"/>
          </a:xfrm>
          <a:prstGeom prst="rect">
            <a:avLst/>
          </a:prstGeom>
          <a:noFill/>
        </p:spPr>
        <p:txBody>
          <a:bodyPr wrap="none" rtlCol="0">
            <a:spAutoFit/>
          </a:bodyPr>
          <a:lstStyle/>
          <a:p>
            <a:r>
              <a:rPr kumimoji="1" lang="en-US" altLang="zh-CN" dirty="0" smtClean="0"/>
              <a:t>Price</a:t>
            </a:r>
            <a:endParaRPr kumimoji="1" lang="zh-CN" altLang="en-US" baseline="-25000" dirty="0"/>
          </a:p>
        </p:txBody>
      </p:sp>
      <p:sp>
        <p:nvSpPr>
          <p:cNvPr id="36" name="TextBox 35"/>
          <p:cNvSpPr txBox="1"/>
          <p:nvPr/>
        </p:nvSpPr>
        <p:spPr>
          <a:xfrm>
            <a:off x="6065367" y="5697798"/>
            <a:ext cx="924276" cy="369332"/>
          </a:xfrm>
          <a:prstGeom prst="rect">
            <a:avLst/>
          </a:prstGeom>
          <a:noFill/>
        </p:spPr>
        <p:txBody>
          <a:bodyPr wrap="none" rtlCol="0">
            <a:spAutoFit/>
          </a:bodyPr>
          <a:lstStyle/>
          <a:p>
            <a:r>
              <a:rPr kumimoji="1" lang="en-US" altLang="zh-CN" dirty="0" smtClean="0"/>
              <a:t>D = MB</a:t>
            </a:r>
            <a:endParaRPr kumimoji="1" lang="zh-CN" altLang="en-US" baseline="-25000" dirty="0"/>
          </a:p>
        </p:txBody>
      </p:sp>
      <p:grpSp>
        <p:nvGrpSpPr>
          <p:cNvPr id="39" name="Group 38"/>
          <p:cNvGrpSpPr/>
          <p:nvPr/>
        </p:nvGrpSpPr>
        <p:grpSpPr>
          <a:xfrm>
            <a:off x="3109893" y="2439885"/>
            <a:ext cx="4326569" cy="3008917"/>
            <a:chOff x="3109893" y="2439885"/>
            <a:chExt cx="4326569" cy="3008917"/>
          </a:xfrm>
        </p:grpSpPr>
        <p:cxnSp>
          <p:nvCxnSpPr>
            <p:cNvPr id="10" name="Straight Connector 9"/>
            <p:cNvCxnSpPr/>
            <p:nvPr/>
          </p:nvCxnSpPr>
          <p:spPr>
            <a:xfrm>
              <a:off x="3109893" y="2439885"/>
              <a:ext cx="3675980" cy="282425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785873" y="5079470"/>
              <a:ext cx="650589" cy="369332"/>
            </a:xfrm>
            <a:prstGeom prst="rect">
              <a:avLst/>
            </a:prstGeom>
            <a:noFill/>
          </p:spPr>
          <p:txBody>
            <a:bodyPr wrap="none" rtlCol="0">
              <a:spAutoFit/>
            </a:bodyPr>
            <a:lstStyle/>
            <a:p>
              <a:r>
                <a:rPr kumimoji="1" lang="en-US" altLang="zh-CN" dirty="0" smtClean="0"/>
                <a:t>MSB</a:t>
              </a:r>
              <a:endParaRPr kumimoji="1" lang="zh-CN" altLang="en-US" baseline="-25000" dirty="0"/>
            </a:p>
          </p:txBody>
        </p:sp>
      </p:grpSp>
      <p:sp>
        <p:nvSpPr>
          <p:cNvPr id="38" name="TextBox 37"/>
          <p:cNvSpPr txBox="1"/>
          <p:nvPr/>
        </p:nvSpPr>
        <p:spPr>
          <a:xfrm>
            <a:off x="6098261" y="2477203"/>
            <a:ext cx="1601670" cy="369332"/>
          </a:xfrm>
          <a:prstGeom prst="rect">
            <a:avLst/>
          </a:prstGeom>
          <a:noFill/>
        </p:spPr>
        <p:txBody>
          <a:bodyPr wrap="none" rtlCol="0">
            <a:spAutoFit/>
          </a:bodyPr>
          <a:lstStyle/>
          <a:p>
            <a:r>
              <a:rPr kumimoji="1" lang="en-US" altLang="zh-CN" dirty="0" smtClean="0"/>
              <a:t>S = MC = MSC</a:t>
            </a:r>
            <a:endParaRPr kumimoji="1" lang="zh-CN" altLang="en-US" baseline="-25000" dirty="0"/>
          </a:p>
        </p:txBody>
      </p:sp>
      <p:sp>
        <p:nvSpPr>
          <p:cNvPr id="42" name="TextBox 41"/>
          <p:cNvSpPr txBox="1"/>
          <p:nvPr/>
        </p:nvSpPr>
        <p:spPr>
          <a:xfrm>
            <a:off x="3874264" y="6266829"/>
            <a:ext cx="787395" cy="369332"/>
          </a:xfrm>
          <a:prstGeom prst="rect">
            <a:avLst/>
          </a:prstGeom>
          <a:noFill/>
        </p:spPr>
        <p:txBody>
          <a:bodyPr wrap="none" rtlCol="0">
            <a:spAutoFit/>
          </a:bodyPr>
          <a:lstStyle/>
          <a:p>
            <a:r>
              <a:rPr kumimoji="1" lang="en-US" altLang="zh-CN" dirty="0" err="1"/>
              <a:t>Q</a:t>
            </a:r>
            <a:r>
              <a:rPr kumimoji="1" lang="en-US" altLang="zh-CN" baseline="-25000" dirty="0" err="1" smtClean="0"/>
              <a:t>market</a:t>
            </a:r>
            <a:endParaRPr kumimoji="1" lang="zh-CN" altLang="en-US" baseline="-25000" dirty="0"/>
          </a:p>
        </p:txBody>
      </p:sp>
      <p:sp>
        <p:nvSpPr>
          <p:cNvPr id="43" name="TextBox 42"/>
          <p:cNvSpPr txBox="1"/>
          <p:nvPr/>
        </p:nvSpPr>
        <p:spPr>
          <a:xfrm>
            <a:off x="4661659" y="6267075"/>
            <a:ext cx="698328" cy="369332"/>
          </a:xfrm>
          <a:prstGeom prst="rect">
            <a:avLst/>
          </a:prstGeom>
          <a:noFill/>
        </p:spPr>
        <p:txBody>
          <a:bodyPr wrap="none" rtlCol="0">
            <a:spAutoFit/>
          </a:bodyPr>
          <a:lstStyle/>
          <a:p>
            <a:r>
              <a:rPr kumimoji="1" lang="en-US" altLang="zh-CN" dirty="0" err="1" smtClean="0"/>
              <a:t>Q</a:t>
            </a:r>
            <a:r>
              <a:rPr kumimoji="1" lang="en-US" altLang="zh-CN" baseline="-25000" dirty="0" err="1" smtClean="0"/>
              <a:t>social</a:t>
            </a:r>
            <a:endParaRPr kumimoji="1" lang="zh-CN" altLang="en-US" baseline="-25000" dirty="0"/>
          </a:p>
        </p:txBody>
      </p:sp>
      <p:cxnSp>
        <p:nvCxnSpPr>
          <p:cNvPr id="30" name="Straight Connector 29"/>
          <p:cNvCxnSpPr/>
          <p:nvPr/>
        </p:nvCxnSpPr>
        <p:spPr>
          <a:xfrm>
            <a:off x="4242314" y="3346450"/>
            <a:ext cx="0" cy="1119711"/>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4242314" y="3315258"/>
            <a:ext cx="697749" cy="1186324"/>
          </a:xfrm>
          <a:custGeom>
            <a:avLst/>
            <a:gdLst>
              <a:gd name="connsiteX0" fmla="*/ 0 w 697749"/>
              <a:gd name="connsiteY0" fmla="*/ 0 h 1186324"/>
              <a:gd name="connsiteX1" fmla="*/ 13955 w 697749"/>
              <a:gd name="connsiteY1" fmla="*/ 1186324 h 1186324"/>
              <a:gd name="connsiteX2" fmla="*/ 697749 w 697749"/>
              <a:gd name="connsiteY2" fmla="*/ 544313 h 1186324"/>
              <a:gd name="connsiteX3" fmla="*/ 0 w 697749"/>
              <a:gd name="connsiteY3" fmla="*/ 0 h 1186324"/>
            </a:gdLst>
            <a:ahLst/>
            <a:cxnLst>
              <a:cxn ang="0">
                <a:pos x="connsiteX0" y="connsiteY0"/>
              </a:cxn>
              <a:cxn ang="0">
                <a:pos x="connsiteX1" y="connsiteY1"/>
              </a:cxn>
              <a:cxn ang="0">
                <a:pos x="connsiteX2" y="connsiteY2"/>
              </a:cxn>
              <a:cxn ang="0">
                <a:pos x="connsiteX3" y="connsiteY3"/>
              </a:cxn>
            </a:cxnLst>
            <a:rect l="l" t="t" r="r" b="b"/>
            <a:pathLst>
              <a:path w="697749" h="1186324">
                <a:moveTo>
                  <a:pt x="0" y="0"/>
                </a:moveTo>
                <a:lnTo>
                  <a:pt x="13955" y="1186324"/>
                </a:lnTo>
                <a:lnTo>
                  <a:pt x="697749" y="544313"/>
                </a:lnTo>
                <a:lnTo>
                  <a:pt x="0" y="0"/>
                </a:lnTo>
                <a:close/>
              </a:path>
            </a:pathLst>
          </a:cu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zh-CN" sz="1400" dirty="0" smtClean="0"/>
              <a:t>DWL</a:t>
            </a:r>
            <a:endParaRPr kumimoji="1" lang="zh-CN" altLang="en-US" sz="1400" dirty="0"/>
          </a:p>
        </p:txBody>
      </p:sp>
    </p:spTree>
    <p:extLst>
      <p:ext uri="{BB962C8B-B14F-4D97-AF65-F5344CB8AC3E}">
        <p14:creationId xmlns:p14="http://schemas.microsoft.com/office/powerpoint/2010/main" val="25669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sz="4000" dirty="0" smtClean="0"/>
              <a:t>Deadweight Loss</a:t>
            </a:r>
            <a:endParaRPr kumimoji="1" lang="zh-CN" altLang="en-US" sz="4000" dirty="0"/>
          </a:p>
        </p:txBody>
      </p:sp>
      <p:sp>
        <p:nvSpPr>
          <p:cNvPr id="3" name="Content Placeholder 2"/>
          <p:cNvSpPr>
            <a:spLocks noGrp="1"/>
          </p:cNvSpPr>
          <p:nvPr>
            <p:ph idx="1"/>
          </p:nvPr>
        </p:nvSpPr>
        <p:spPr/>
        <p:txBody>
          <a:bodyPr/>
          <a:lstStyle/>
          <a:p>
            <a:r>
              <a:rPr kumimoji="1" lang="en-US" altLang="zh-CN" dirty="0" smtClean="0"/>
              <a:t>Occurs because we are producing below the socially efficient level of output</a:t>
            </a:r>
          </a:p>
          <a:p>
            <a:r>
              <a:rPr kumimoji="1" lang="en-US" altLang="zh-CN" dirty="0" smtClean="0"/>
              <a:t>Deadweight loss points towards what’s socially efficient (between Q</a:t>
            </a:r>
            <a:r>
              <a:rPr kumimoji="1" lang="en-US" altLang="zh-CN" baseline="-25000" dirty="0" smtClean="0"/>
              <a:t>E</a:t>
            </a:r>
            <a:r>
              <a:rPr kumimoji="1" lang="en-US" altLang="zh-CN" dirty="0" smtClean="0"/>
              <a:t> and Q</a:t>
            </a:r>
            <a:r>
              <a:rPr kumimoji="1" lang="en-US" altLang="zh-CN" baseline="-25000" dirty="0" smtClean="0"/>
              <a:t>S</a:t>
            </a:r>
            <a:r>
              <a:rPr kumimoji="1" lang="en-US" altLang="zh-CN" dirty="0" smtClean="0"/>
              <a:t>)</a:t>
            </a:r>
          </a:p>
          <a:p>
            <a:endParaRPr kumimoji="1" lang="en-US" altLang="zh-CN" dirty="0" smtClean="0"/>
          </a:p>
          <a:p>
            <a:r>
              <a:rPr kumimoji="1" lang="en-US" altLang="zh-CN" dirty="0"/>
              <a:t>Note: In the absence of externalities, social efficiency = allocative </a:t>
            </a:r>
            <a:r>
              <a:rPr kumimoji="1" lang="en-US" altLang="zh-CN" dirty="0" smtClean="0"/>
              <a:t>efficiency</a:t>
            </a:r>
            <a:endParaRPr kumimoji="1" lang="en-US" altLang="zh-CN" dirty="0"/>
          </a:p>
        </p:txBody>
      </p:sp>
    </p:spTree>
    <p:extLst>
      <p:ext uri="{BB962C8B-B14F-4D97-AF65-F5344CB8AC3E}">
        <p14:creationId xmlns:p14="http://schemas.microsoft.com/office/powerpoint/2010/main" val="328275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Goods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5922018"/>
              </p:ext>
            </p:extLst>
          </p:nvPr>
        </p:nvGraphicFramePr>
        <p:xfrm>
          <a:off x="457201" y="2202759"/>
          <a:ext cx="8081100" cy="3754120"/>
        </p:xfrm>
        <a:graphic>
          <a:graphicData uri="http://schemas.openxmlformats.org/drawingml/2006/table">
            <a:tbl>
              <a:tblPr firstRow="1" bandRow="1">
                <a:tableStyleId>{5C22544A-7EE6-4342-B048-85BDC9FD1C3A}</a:tableStyleId>
              </a:tblPr>
              <a:tblGrid>
                <a:gridCol w="2693700"/>
                <a:gridCol w="2693700"/>
                <a:gridCol w="2693700"/>
              </a:tblGrid>
              <a:tr h="772659">
                <a:tc>
                  <a:txBody>
                    <a:bodyPr/>
                    <a:lstStyle/>
                    <a:p>
                      <a:pPr algn="ctr"/>
                      <a:endParaRPr lang="en-US" dirty="0"/>
                    </a:p>
                  </a:txBody>
                  <a:tcPr anchor="ctr"/>
                </a:tc>
                <a:tc>
                  <a:txBody>
                    <a:bodyPr/>
                    <a:lstStyle/>
                    <a:p>
                      <a:pPr algn="ctr"/>
                      <a:r>
                        <a:rPr lang="en-US" sz="3000" dirty="0" smtClean="0">
                          <a:solidFill>
                            <a:schemeClr val="bg1"/>
                          </a:solidFill>
                        </a:rPr>
                        <a:t>Excludable</a:t>
                      </a:r>
                    </a:p>
                    <a:p>
                      <a:pPr algn="ctr"/>
                      <a:r>
                        <a:rPr lang="en-US" dirty="0" smtClean="0"/>
                        <a:t>Possible to prevent the usage</a:t>
                      </a:r>
                      <a:r>
                        <a:rPr lang="en-US" baseline="0" dirty="0" smtClean="0"/>
                        <a:t> of</a:t>
                      </a:r>
                    </a:p>
                  </a:txBody>
                  <a:tcPr anchor="ctr"/>
                </a:tc>
                <a:tc>
                  <a:txBody>
                    <a:bodyPr/>
                    <a:lstStyle/>
                    <a:p>
                      <a:pPr algn="ctr"/>
                      <a:r>
                        <a:rPr lang="en-US" sz="3000" dirty="0" err="1" smtClean="0">
                          <a:solidFill>
                            <a:schemeClr val="bg1"/>
                          </a:solidFill>
                        </a:rPr>
                        <a:t>Nonexcludable</a:t>
                      </a:r>
                      <a:endParaRPr lang="en-US" sz="3000" dirty="0" smtClean="0">
                        <a:solidFill>
                          <a:schemeClr val="bg1"/>
                        </a:solidFill>
                      </a:endParaRPr>
                    </a:p>
                    <a:p>
                      <a:pPr algn="ctr"/>
                      <a:r>
                        <a:rPr lang="en-US" dirty="0" smtClean="0"/>
                        <a:t>Impossible to prevent the usage of</a:t>
                      </a:r>
                      <a:endParaRPr lang="en-US" dirty="0"/>
                    </a:p>
                  </a:txBody>
                  <a:tcPr anchor="ctr"/>
                </a:tc>
              </a:tr>
              <a:tr h="370840">
                <a:tc rowSpan="2">
                  <a:txBody>
                    <a:bodyPr/>
                    <a:lstStyle/>
                    <a:p>
                      <a:pPr algn="ctr"/>
                      <a:r>
                        <a:rPr lang="en-US" sz="3000" b="1" dirty="0" smtClean="0">
                          <a:solidFill>
                            <a:schemeClr val="bg1"/>
                          </a:solidFill>
                        </a:rPr>
                        <a:t>Rival</a:t>
                      </a:r>
                    </a:p>
                    <a:p>
                      <a:pPr algn="ctr"/>
                      <a:r>
                        <a:rPr lang="en-US" b="1" dirty="0" smtClean="0">
                          <a:solidFill>
                            <a:schemeClr val="bg1"/>
                          </a:solidFill>
                        </a:rPr>
                        <a:t>Its</a:t>
                      </a:r>
                      <a:r>
                        <a:rPr lang="en-US" b="1" baseline="0" dirty="0" smtClean="0">
                          <a:solidFill>
                            <a:schemeClr val="bg1"/>
                          </a:solidFill>
                        </a:rPr>
                        <a:t> use by one decreases Q available to others</a:t>
                      </a:r>
                      <a:endParaRPr lang="en-US" b="1" dirty="0">
                        <a:solidFill>
                          <a:schemeClr val="bg1"/>
                        </a:solidFill>
                      </a:endParaRPr>
                    </a:p>
                  </a:txBody>
                  <a:tcPr anchor="ctr">
                    <a:solidFill>
                      <a:schemeClr val="accent1"/>
                    </a:solidFill>
                  </a:tcPr>
                </a:tc>
                <a:tc>
                  <a:txBody>
                    <a:bodyPr/>
                    <a:lstStyle/>
                    <a:p>
                      <a:pPr algn="ctr"/>
                      <a:r>
                        <a:rPr lang="en-US" b="1" dirty="0" smtClean="0"/>
                        <a:t>Private Goods</a:t>
                      </a:r>
                      <a:endParaRPr lang="en-US" b="1" dirty="0"/>
                    </a:p>
                  </a:txBody>
                  <a:tcPr anchor="ctr"/>
                </a:tc>
                <a:tc>
                  <a:txBody>
                    <a:bodyPr/>
                    <a:lstStyle/>
                    <a:p>
                      <a:pPr algn="ctr"/>
                      <a:r>
                        <a:rPr lang="en-US" b="1" dirty="0" smtClean="0"/>
                        <a:t>Common Resources</a:t>
                      </a:r>
                      <a:endParaRPr lang="en-US" b="1" dirty="0"/>
                    </a:p>
                  </a:txBody>
                  <a:tcPr anchor="ctr"/>
                </a:tc>
              </a:tr>
              <a:tr h="370840">
                <a:tc vMerge="1">
                  <a:txBody>
                    <a:bodyPr/>
                    <a:lstStyle/>
                    <a:p>
                      <a:endParaRPr lang="en-US" dirty="0"/>
                    </a:p>
                  </a:txBody>
                  <a:tcPr/>
                </a:tc>
                <a:tc>
                  <a:txBody>
                    <a:bodyPr/>
                    <a:lstStyle/>
                    <a:p>
                      <a:pPr algn="ctr"/>
                      <a:r>
                        <a:rPr lang="en-US" dirty="0" smtClean="0"/>
                        <a:t>Food and Drink</a:t>
                      </a:r>
                    </a:p>
                    <a:p>
                      <a:pPr algn="ctr"/>
                      <a:r>
                        <a:rPr lang="en-US" dirty="0" smtClean="0"/>
                        <a:t>Car</a:t>
                      </a:r>
                    </a:p>
                    <a:p>
                      <a:pPr algn="ctr"/>
                      <a:r>
                        <a:rPr lang="en-US" dirty="0" smtClean="0"/>
                        <a:t>House</a:t>
                      </a:r>
                      <a:endParaRPr lang="en-US" dirty="0"/>
                    </a:p>
                  </a:txBody>
                  <a:tcPr anchor="ctr"/>
                </a:tc>
                <a:tc>
                  <a:txBody>
                    <a:bodyPr/>
                    <a:lstStyle/>
                    <a:p>
                      <a:pPr algn="ctr"/>
                      <a:r>
                        <a:rPr lang="en-US" dirty="0" smtClean="0"/>
                        <a:t>Fish in Ocean</a:t>
                      </a:r>
                    </a:p>
                    <a:p>
                      <a:pPr algn="ctr"/>
                      <a:r>
                        <a:rPr lang="en-US" dirty="0" smtClean="0"/>
                        <a:t>Atmosphere</a:t>
                      </a:r>
                    </a:p>
                    <a:p>
                      <a:pPr algn="ctr"/>
                      <a:r>
                        <a:rPr lang="en-US" dirty="0" smtClean="0"/>
                        <a:t>Public </a:t>
                      </a:r>
                      <a:r>
                        <a:rPr lang="en-US" baseline="0" dirty="0" smtClean="0"/>
                        <a:t>Parks</a:t>
                      </a:r>
                      <a:endParaRPr lang="en-US" dirty="0"/>
                    </a:p>
                  </a:txBody>
                  <a:tcPr anchor="ctr"/>
                </a:tc>
              </a:tr>
              <a:tr h="370840">
                <a:tc rowSpan="2">
                  <a:txBody>
                    <a:bodyPr/>
                    <a:lstStyle/>
                    <a:p>
                      <a:pPr algn="ctr"/>
                      <a:r>
                        <a:rPr lang="en-US" sz="3000" b="1" dirty="0" err="1" smtClean="0">
                          <a:solidFill>
                            <a:schemeClr val="bg1"/>
                          </a:solidFill>
                        </a:rPr>
                        <a:t>Nonrival</a:t>
                      </a:r>
                      <a:endParaRPr lang="en-US" sz="3000" b="1" dirty="0" smtClean="0">
                        <a:solidFill>
                          <a:schemeClr val="bg1"/>
                        </a:solidFill>
                      </a:endParaRPr>
                    </a:p>
                    <a:p>
                      <a:pPr algn="ctr"/>
                      <a:r>
                        <a:rPr lang="en-US" b="1" dirty="0" smtClean="0">
                          <a:solidFill>
                            <a:schemeClr val="bg1"/>
                          </a:solidFill>
                        </a:rPr>
                        <a:t>Its use by one doesn’t decrease Q available to others</a:t>
                      </a:r>
                      <a:endParaRPr lang="en-US" b="1" dirty="0">
                        <a:solidFill>
                          <a:schemeClr val="bg1"/>
                        </a:solidFill>
                      </a:endParaRPr>
                    </a:p>
                  </a:txBody>
                  <a:tcPr anchor="ctr">
                    <a:solidFill>
                      <a:schemeClr val="accent1"/>
                    </a:solidFill>
                  </a:tcPr>
                </a:tc>
                <a:tc>
                  <a:txBody>
                    <a:bodyPr/>
                    <a:lstStyle/>
                    <a:p>
                      <a:pPr algn="ctr"/>
                      <a:r>
                        <a:rPr lang="en-US" b="1" dirty="0" smtClean="0"/>
                        <a:t>Natural Monopoly Goods</a:t>
                      </a:r>
                      <a:endParaRPr lang="en-US" b="1" dirty="0"/>
                    </a:p>
                  </a:txBody>
                  <a:tcPr anchor="ctr"/>
                </a:tc>
                <a:tc>
                  <a:txBody>
                    <a:bodyPr/>
                    <a:lstStyle/>
                    <a:p>
                      <a:pPr algn="ctr"/>
                      <a:r>
                        <a:rPr lang="en-US" b="1" dirty="0" smtClean="0"/>
                        <a:t>Public Goods</a:t>
                      </a:r>
                      <a:endParaRPr lang="en-US" b="1" dirty="0"/>
                    </a:p>
                  </a:txBody>
                  <a:tcPr anchor="ctr"/>
                </a:tc>
              </a:tr>
              <a:tr h="370840">
                <a:tc vMerge="1">
                  <a:txBody>
                    <a:bodyPr/>
                    <a:lstStyle/>
                    <a:p>
                      <a:endParaRPr lang="en-US" dirty="0"/>
                    </a:p>
                  </a:txBody>
                  <a:tcPr/>
                </a:tc>
                <a:tc>
                  <a:txBody>
                    <a:bodyPr/>
                    <a:lstStyle/>
                    <a:p>
                      <a:pPr algn="ctr"/>
                      <a:r>
                        <a:rPr lang="en-US" dirty="0" smtClean="0"/>
                        <a:t>Internet</a:t>
                      </a:r>
                    </a:p>
                    <a:p>
                      <a:pPr algn="ctr"/>
                      <a:r>
                        <a:rPr lang="en-US" dirty="0" smtClean="0"/>
                        <a:t>Cable Television</a:t>
                      </a:r>
                    </a:p>
                    <a:p>
                      <a:pPr algn="ctr"/>
                      <a:r>
                        <a:rPr lang="en-US" dirty="0" smtClean="0"/>
                        <a:t>Bridge or Tunnel</a:t>
                      </a:r>
                      <a:endParaRPr lang="en-US" dirty="0"/>
                    </a:p>
                  </a:txBody>
                  <a:tcPr anchor="ctr"/>
                </a:tc>
                <a:tc>
                  <a:txBody>
                    <a:bodyPr/>
                    <a:lstStyle/>
                    <a:p>
                      <a:pPr algn="ctr"/>
                      <a:r>
                        <a:rPr lang="en-US" dirty="0" smtClean="0"/>
                        <a:t>National Defense</a:t>
                      </a:r>
                    </a:p>
                    <a:p>
                      <a:pPr algn="ctr"/>
                      <a:r>
                        <a:rPr lang="en-US" dirty="0" smtClean="0"/>
                        <a:t>The Law</a:t>
                      </a:r>
                    </a:p>
                    <a:p>
                      <a:pPr algn="ctr"/>
                      <a:r>
                        <a:rPr lang="en-US" dirty="0" smtClean="0"/>
                        <a:t>Flood-Control</a:t>
                      </a:r>
                      <a:endParaRPr lang="en-US" dirty="0"/>
                    </a:p>
                  </a:txBody>
                  <a:tcPr anchor="ctr"/>
                </a:tc>
              </a:tr>
            </a:tbl>
          </a:graphicData>
        </a:graphic>
      </p:graphicFrame>
    </p:spTree>
    <p:extLst>
      <p:ext uri="{BB962C8B-B14F-4D97-AF65-F5344CB8AC3E}">
        <p14:creationId xmlns:p14="http://schemas.microsoft.com/office/powerpoint/2010/main" val="1183945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1" lang="en-US" altLang="zh-CN" dirty="0" smtClean="0"/>
              <a:t>So what can the government do to increase efficiency within the market?</a:t>
            </a:r>
            <a:endParaRPr kumimoji="1" lang="zh-CN" altLang="en-US" dirty="0"/>
          </a:p>
        </p:txBody>
      </p:sp>
      <p:sp>
        <p:nvSpPr>
          <p:cNvPr id="5" name="Text Placeholder 4"/>
          <p:cNvSpPr>
            <a:spLocks noGrp="1"/>
          </p:cNvSpPr>
          <p:nvPr>
            <p:ph type="body" idx="1"/>
          </p:nvPr>
        </p:nvSpPr>
        <p:spPr/>
        <p:txBody>
          <a:bodyPr/>
          <a:lstStyle/>
          <a:p>
            <a:r>
              <a:rPr kumimoji="1" lang="en-US" altLang="zh-CN" dirty="0" smtClean="0">
                <a:solidFill>
                  <a:srgbClr val="FF0000"/>
                </a:solidFill>
              </a:rPr>
              <a:t>A: Subsidize production or consumption</a:t>
            </a:r>
            <a:endParaRPr kumimoji="1" lang="zh-CN" altLang="en-US" dirty="0">
              <a:solidFill>
                <a:srgbClr val="FF0000"/>
              </a:solidFill>
            </a:endParaRPr>
          </a:p>
        </p:txBody>
      </p:sp>
    </p:spTree>
    <p:extLst>
      <p:ext uri="{BB962C8B-B14F-4D97-AF65-F5344CB8AC3E}">
        <p14:creationId xmlns:p14="http://schemas.microsoft.com/office/powerpoint/2010/main" val="212551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kumimoji="1" lang="en-US" altLang="zh-CN" dirty="0" smtClean="0"/>
              <a:t>Subsidy</a:t>
            </a:r>
            <a:endParaRPr kumimoji="1" lang="zh-CN" altLang="en-US" dirty="0"/>
          </a:p>
        </p:txBody>
      </p:sp>
      <p:sp>
        <p:nvSpPr>
          <p:cNvPr id="5" name="Content Placeholder 4"/>
          <p:cNvSpPr>
            <a:spLocks noGrp="1"/>
          </p:cNvSpPr>
          <p:nvPr>
            <p:ph idx="1"/>
          </p:nvPr>
        </p:nvSpPr>
        <p:spPr/>
        <p:txBody>
          <a:bodyPr/>
          <a:lstStyle/>
          <a:p>
            <a:r>
              <a:rPr kumimoji="1" lang="en-US" altLang="zh-CN" dirty="0" smtClean="0"/>
              <a:t>A government regulation meant to incentivize production or consumption</a:t>
            </a:r>
          </a:p>
          <a:p>
            <a:r>
              <a:rPr kumimoji="1" lang="en-US" altLang="zh-CN" dirty="0" smtClean="0"/>
              <a:t>Opposite of a tax</a:t>
            </a:r>
          </a:p>
          <a:p>
            <a:r>
              <a:rPr kumimoji="1" lang="en-US" altLang="zh-CN" dirty="0" smtClean="0"/>
              <a:t>Pays producers to make a good or consumers to buy a good</a:t>
            </a:r>
          </a:p>
          <a:p>
            <a:r>
              <a:rPr kumimoji="1" lang="en-US" altLang="zh-CN" dirty="0" smtClean="0"/>
              <a:t>Shifts either the demand curve or the supply curve to the right.</a:t>
            </a:r>
            <a:endParaRPr kumimoji="1" lang="zh-CN" altLang="en-US" dirty="0"/>
          </a:p>
        </p:txBody>
      </p:sp>
    </p:spTree>
    <p:extLst>
      <p:ext uri="{BB962C8B-B14F-4D97-AF65-F5344CB8AC3E}">
        <p14:creationId xmlns:p14="http://schemas.microsoft.com/office/powerpoint/2010/main" val="350283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To remove DWL, the government can subsidize the amount of the externality</a:t>
            </a:r>
            <a:endParaRPr lang="en-US" sz="3600" dirty="0"/>
          </a:p>
        </p:txBody>
      </p:sp>
      <p:sp>
        <p:nvSpPr>
          <p:cNvPr id="4" name="Freeform 3"/>
          <p:cNvSpPr/>
          <p:nvPr/>
        </p:nvSpPr>
        <p:spPr>
          <a:xfrm>
            <a:off x="2389387" y="2439885"/>
            <a:ext cx="4093705" cy="3826944"/>
          </a:xfrm>
          <a:custGeom>
            <a:avLst/>
            <a:gdLst>
              <a:gd name="connsiteX0" fmla="*/ 0 w 4093705"/>
              <a:gd name="connsiteY0" fmla="*/ 0 h 3826944"/>
              <a:gd name="connsiteX1" fmla="*/ 16709 w 4093705"/>
              <a:gd name="connsiteY1" fmla="*/ 3826944 h 3826944"/>
              <a:gd name="connsiteX2" fmla="*/ 4093705 w 4093705"/>
              <a:gd name="connsiteY2" fmla="*/ 3826944 h 3826944"/>
            </a:gdLst>
            <a:ahLst/>
            <a:cxnLst>
              <a:cxn ang="0">
                <a:pos x="connsiteX0" y="connsiteY0"/>
              </a:cxn>
              <a:cxn ang="0">
                <a:pos x="connsiteX1" y="connsiteY1"/>
              </a:cxn>
              <a:cxn ang="0">
                <a:pos x="connsiteX2" y="connsiteY2"/>
              </a:cxn>
            </a:cxnLst>
            <a:rect l="l" t="t" r="r" b="b"/>
            <a:pathLst>
              <a:path w="4093705" h="3826944">
                <a:moveTo>
                  <a:pt x="0" y="0"/>
                </a:moveTo>
                <a:cubicBezTo>
                  <a:pt x="5570" y="1275648"/>
                  <a:pt x="11139" y="2551296"/>
                  <a:pt x="16709" y="3826944"/>
                </a:cubicBezTo>
                <a:lnTo>
                  <a:pt x="4093705" y="3826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V="1">
            <a:off x="2773694" y="2774116"/>
            <a:ext cx="3291673" cy="31083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9387" y="305821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276398593"/>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3109"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cxnSp>
        <p:nvCxnSpPr>
          <p:cNvPr id="24" name="Straight Connector 23"/>
          <p:cNvCxnSpPr/>
          <p:nvPr/>
        </p:nvCxnSpPr>
        <p:spPr>
          <a:xfrm>
            <a:off x="4945063" y="3838222"/>
            <a:ext cx="0" cy="245462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42314" y="4466161"/>
            <a:ext cx="0" cy="180066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416175" y="4466161"/>
            <a:ext cx="1826139"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8138" y="4281495"/>
            <a:ext cx="736099" cy="369332"/>
          </a:xfrm>
          <a:prstGeom prst="rect">
            <a:avLst/>
          </a:prstGeom>
          <a:noFill/>
        </p:spPr>
        <p:txBody>
          <a:bodyPr wrap="none" rtlCol="0">
            <a:spAutoFit/>
          </a:bodyPr>
          <a:lstStyle/>
          <a:p>
            <a:r>
              <a:rPr kumimoji="1" lang="en-US" altLang="zh-CN" dirty="0" err="1" smtClean="0"/>
              <a:t>P</a:t>
            </a:r>
            <a:r>
              <a:rPr kumimoji="1" lang="en-US" altLang="zh-CN" baseline="-25000" dirty="0" err="1" smtClean="0"/>
              <a:t>market</a:t>
            </a:r>
            <a:endParaRPr kumimoji="1" lang="zh-CN" altLang="en-US" baseline="-25000" dirty="0"/>
          </a:p>
        </p:txBody>
      </p:sp>
      <p:grpSp>
        <p:nvGrpSpPr>
          <p:cNvPr id="40" name="Group 39"/>
          <p:cNvGrpSpPr/>
          <p:nvPr/>
        </p:nvGrpSpPr>
        <p:grpSpPr>
          <a:xfrm>
            <a:off x="1697906" y="3653556"/>
            <a:ext cx="3247157" cy="369332"/>
            <a:chOff x="1697906" y="3653556"/>
            <a:chExt cx="3247157" cy="369332"/>
          </a:xfrm>
        </p:grpSpPr>
        <p:cxnSp>
          <p:nvCxnSpPr>
            <p:cNvPr id="11" name="Straight Connector 10"/>
            <p:cNvCxnSpPr/>
            <p:nvPr/>
          </p:nvCxnSpPr>
          <p:spPr>
            <a:xfrm flipH="1">
              <a:off x="2389188" y="3838222"/>
              <a:ext cx="2555875" cy="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697906" y="3653556"/>
              <a:ext cx="646331" cy="369332"/>
            </a:xfrm>
            <a:prstGeom prst="rect">
              <a:avLst/>
            </a:prstGeom>
            <a:noFill/>
          </p:spPr>
          <p:txBody>
            <a:bodyPr wrap="none" rtlCol="0">
              <a:spAutoFit/>
            </a:bodyPr>
            <a:lstStyle/>
            <a:p>
              <a:r>
                <a:rPr kumimoji="1" lang="en-US" altLang="zh-CN" dirty="0" err="1" smtClean="0"/>
                <a:t>P</a:t>
              </a:r>
              <a:r>
                <a:rPr kumimoji="1" lang="en-US" altLang="zh-CN" baseline="-25000" dirty="0" err="1" smtClean="0"/>
                <a:t>social</a:t>
              </a:r>
              <a:endParaRPr kumimoji="1" lang="zh-CN" altLang="en-US" baseline="-25000" dirty="0"/>
            </a:p>
          </p:txBody>
        </p:sp>
      </p:grpSp>
      <p:sp>
        <p:nvSpPr>
          <p:cNvPr id="34" name="TextBox 33"/>
          <p:cNvSpPr txBox="1"/>
          <p:nvPr/>
        </p:nvSpPr>
        <p:spPr>
          <a:xfrm>
            <a:off x="5983477" y="6292850"/>
            <a:ext cx="999229" cy="369332"/>
          </a:xfrm>
          <a:prstGeom prst="rect">
            <a:avLst/>
          </a:prstGeom>
          <a:noFill/>
        </p:spPr>
        <p:txBody>
          <a:bodyPr wrap="none" rtlCol="0">
            <a:spAutoFit/>
          </a:bodyPr>
          <a:lstStyle/>
          <a:p>
            <a:r>
              <a:rPr kumimoji="1" lang="en-US" altLang="zh-CN" dirty="0" smtClean="0"/>
              <a:t>Quantity</a:t>
            </a:r>
            <a:endParaRPr kumimoji="1" lang="zh-CN" altLang="en-US" baseline="-25000" dirty="0"/>
          </a:p>
        </p:txBody>
      </p:sp>
      <p:sp>
        <p:nvSpPr>
          <p:cNvPr id="35" name="TextBox 34"/>
          <p:cNvSpPr txBox="1"/>
          <p:nvPr/>
        </p:nvSpPr>
        <p:spPr>
          <a:xfrm rot="16200000">
            <a:off x="1841252" y="2589450"/>
            <a:ext cx="636638" cy="369332"/>
          </a:xfrm>
          <a:prstGeom prst="rect">
            <a:avLst/>
          </a:prstGeom>
          <a:noFill/>
        </p:spPr>
        <p:txBody>
          <a:bodyPr wrap="none" rtlCol="0">
            <a:spAutoFit/>
          </a:bodyPr>
          <a:lstStyle/>
          <a:p>
            <a:r>
              <a:rPr kumimoji="1" lang="en-US" altLang="zh-CN" dirty="0" smtClean="0"/>
              <a:t>Price</a:t>
            </a:r>
            <a:endParaRPr kumimoji="1" lang="zh-CN" altLang="en-US" baseline="-25000" dirty="0"/>
          </a:p>
        </p:txBody>
      </p:sp>
      <p:sp>
        <p:nvSpPr>
          <p:cNvPr id="36" name="TextBox 35"/>
          <p:cNvSpPr txBox="1"/>
          <p:nvPr/>
        </p:nvSpPr>
        <p:spPr>
          <a:xfrm>
            <a:off x="6065367" y="5697798"/>
            <a:ext cx="924276" cy="369332"/>
          </a:xfrm>
          <a:prstGeom prst="rect">
            <a:avLst/>
          </a:prstGeom>
          <a:noFill/>
        </p:spPr>
        <p:txBody>
          <a:bodyPr wrap="none" rtlCol="0">
            <a:spAutoFit/>
          </a:bodyPr>
          <a:lstStyle/>
          <a:p>
            <a:r>
              <a:rPr kumimoji="1" lang="en-US" altLang="zh-CN" dirty="0" smtClean="0"/>
              <a:t>D = MB</a:t>
            </a:r>
            <a:endParaRPr kumimoji="1" lang="zh-CN" altLang="en-US" baseline="-25000" dirty="0"/>
          </a:p>
        </p:txBody>
      </p:sp>
      <p:grpSp>
        <p:nvGrpSpPr>
          <p:cNvPr id="39" name="Group 38"/>
          <p:cNvGrpSpPr/>
          <p:nvPr/>
        </p:nvGrpSpPr>
        <p:grpSpPr>
          <a:xfrm>
            <a:off x="3109893" y="2439885"/>
            <a:ext cx="4326569" cy="3008917"/>
            <a:chOff x="3109893" y="2439885"/>
            <a:chExt cx="4326569" cy="3008917"/>
          </a:xfrm>
        </p:grpSpPr>
        <p:cxnSp>
          <p:nvCxnSpPr>
            <p:cNvPr id="10" name="Straight Connector 9"/>
            <p:cNvCxnSpPr/>
            <p:nvPr/>
          </p:nvCxnSpPr>
          <p:spPr>
            <a:xfrm>
              <a:off x="3109893" y="2439885"/>
              <a:ext cx="3675980" cy="282425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785873" y="5079470"/>
              <a:ext cx="650589" cy="369332"/>
            </a:xfrm>
            <a:prstGeom prst="rect">
              <a:avLst/>
            </a:prstGeom>
            <a:noFill/>
          </p:spPr>
          <p:txBody>
            <a:bodyPr wrap="none" rtlCol="0">
              <a:spAutoFit/>
            </a:bodyPr>
            <a:lstStyle/>
            <a:p>
              <a:r>
                <a:rPr kumimoji="1" lang="en-US" altLang="zh-CN" dirty="0" smtClean="0"/>
                <a:t>MSB</a:t>
              </a:r>
              <a:endParaRPr kumimoji="1" lang="zh-CN" altLang="en-US" baseline="-25000" dirty="0"/>
            </a:p>
          </p:txBody>
        </p:sp>
      </p:grpSp>
      <p:sp>
        <p:nvSpPr>
          <p:cNvPr id="38" name="TextBox 37"/>
          <p:cNvSpPr txBox="1"/>
          <p:nvPr/>
        </p:nvSpPr>
        <p:spPr>
          <a:xfrm>
            <a:off x="6098261" y="2477203"/>
            <a:ext cx="1601670" cy="369332"/>
          </a:xfrm>
          <a:prstGeom prst="rect">
            <a:avLst/>
          </a:prstGeom>
          <a:noFill/>
        </p:spPr>
        <p:txBody>
          <a:bodyPr wrap="none" rtlCol="0">
            <a:spAutoFit/>
          </a:bodyPr>
          <a:lstStyle/>
          <a:p>
            <a:r>
              <a:rPr kumimoji="1" lang="en-US" altLang="zh-CN" dirty="0" smtClean="0"/>
              <a:t>S = MC = MSC</a:t>
            </a:r>
            <a:endParaRPr kumimoji="1" lang="zh-CN" altLang="en-US" baseline="-25000" dirty="0"/>
          </a:p>
        </p:txBody>
      </p:sp>
      <p:sp>
        <p:nvSpPr>
          <p:cNvPr id="42" name="TextBox 41"/>
          <p:cNvSpPr txBox="1"/>
          <p:nvPr/>
        </p:nvSpPr>
        <p:spPr>
          <a:xfrm>
            <a:off x="3874264" y="6266829"/>
            <a:ext cx="571566" cy="369332"/>
          </a:xfrm>
          <a:prstGeom prst="rect">
            <a:avLst/>
          </a:prstGeom>
          <a:noFill/>
        </p:spPr>
        <p:txBody>
          <a:bodyPr wrap="none" rtlCol="0">
            <a:spAutoFit/>
          </a:bodyPr>
          <a:lstStyle/>
          <a:p>
            <a:r>
              <a:rPr kumimoji="1" lang="en-US" altLang="zh-CN" dirty="0" smtClean="0"/>
              <a:t>Q</a:t>
            </a:r>
            <a:r>
              <a:rPr kumimoji="1" lang="en-US" altLang="zh-CN" baseline="-25000" dirty="0" smtClean="0"/>
              <a:t>M1</a:t>
            </a:r>
            <a:endParaRPr kumimoji="1" lang="zh-CN" altLang="en-US" baseline="-25000" dirty="0"/>
          </a:p>
        </p:txBody>
      </p:sp>
      <p:sp>
        <p:nvSpPr>
          <p:cNvPr id="43" name="TextBox 42"/>
          <p:cNvSpPr txBox="1"/>
          <p:nvPr/>
        </p:nvSpPr>
        <p:spPr>
          <a:xfrm>
            <a:off x="4734649" y="6267075"/>
            <a:ext cx="439619" cy="369332"/>
          </a:xfrm>
          <a:prstGeom prst="rect">
            <a:avLst/>
          </a:prstGeom>
          <a:noFill/>
        </p:spPr>
        <p:txBody>
          <a:bodyPr wrap="none" rtlCol="0">
            <a:spAutoFit/>
          </a:bodyPr>
          <a:lstStyle/>
          <a:p>
            <a:r>
              <a:rPr kumimoji="1" lang="en-US" altLang="zh-CN" dirty="0" smtClean="0"/>
              <a:t>Q</a:t>
            </a:r>
            <a:r>
              <a:rPr kumimoji="1" lang="en-US" altLang="zh-CN" baseline="-25000" dirty="0" smtClean="0"/>
              <a:t>S</a:t>
            </a:r>
            <a:endParaRPr kumimoji="1" lang="zh-CN" altLang="en-US" baseline="-25000" dirty="0"/>
          </a:p>
        </p:txBody>
      </p:sp>
      <p:cxnSp>
        <p:nvCxnSpPr>
          <p:cNvPr id="30" name="Straight Connector 29"/>
          <p:cNvCxnSpPr/>
          <p:nvPr/>
        </p:nvCxnSpPr>
        <p:spPr>
          <a:xfrm>
            <a:off x="4242314" y="3346450"/>
            <a:ext cx="0" cy="1119711"/>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4242314" y="3315258"/>
            <a:ext cx="697749" cy="1186324"/>
          </a:xfrm>
          <a:custGeom>
            <a:avLst/>
            <a:gdLst>
              <a:gd name="connsiteX0" fmla="*/ 0 w 697749"/>
              <a:gd name="connsiteY0" fmla="*/ 0 h 1186324"/>
              <a:gd name="connsiteX1" fmla="*/ 13955 w 697749"/>
              <a:gd name="connsiteY1" fmla="*/ 1186324 h 1186324"/>
              <a:gd name="connsiteX2" fmla="*/ 697749 w 697749"/>
              <a:gd name="connsiteY2" fmla="*/ 544313 h 1186324"/>
              <a:gd name="connsiteX3" fmla="*/ 0 w 697749"/>
              <a:gd name="connsiteY3" fmla="*/ 0 h 1186324"/>
            </a:gdLst>
            <a:ahLst/>
            <a:cxnLst>
              <a:cxn ang="0">
                <a:pos x="connsiteX0" y="connsiteY0"/>
              </a:cxn>
              <a:cxn ang="0">
                <a:pos x="connsiteX1" y="connsiteY1"/>
              </a:cxn>
              <a:cxn ang="0">
                <a:pos x="connsiteX2" y="connsiteY2"/>
              </a:cxn>
              <a:cxn ang="0">
                <a:pos x="connsiteX3" y="connsiteY3"/>
              </a:cxn>
            </a:cxnLst>
            <a:rect l="l" t="t" r="r" b="b"/>
            <a:pathLst>
              <a:path w="697749" h="1186324">
                <a:moveTo>
                  <a:pt x="0" y="0"/>
                </a:moveTo>
                <a:lnTo>
                  <a:pt x="13955" y="1186324"/>
                </a:lnTo>
                <a:lnTo>
                  <a:pt x="697749" y="544313"/>
                </a:lnTo>
                <a:lnTo>
                  <a:pt x="0" y="0"/>
                </a:lnTo>
                <a:close/>
              </a:path>
            </a:pathLst>
          </a:cu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zh-CN" sz="1400" dirty="0" smtClean="0"/>
              <a:t>DWL</a:t>
            </a:r>
            <a:endParaRPr kumimoji="1" lang="zh-CN" altLang="en-US" sz="1400" dirty="0"/>
          </a:p>
        </p:txBody>
      </p:sp>
      <p:cxnSp>
        <p:nvCxnSpPr>
          <p:cNvPr id="26" name="Straight Connector 25"/>
          <p:cNvCxnSpPr/>
          <p:nvPr/>
        </p:nvCxnSpPr>
        <p:spPr>
          <a:xfrm>
            <a:off x="2395807" y="306462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331684" y="5079470"/>
            <a:ext cx="1633781" cy="369332"/>
          </a:xfrm>
          <a:prstGeom prst="rect">
            <a:avLst/>
          </a:prstGeom>
          <a:noFill/>
        </p:spPr>
        <p:txBody>
          <a:bodyPr wrap="none" rtlCol="0">
            <a:spAutoFit/>
          </a:bodyPr>
          <a:lstStyle/>
          <a:p>
            <a:r>
              <a:rPr kumimoji="1" lang="en-US" altLang="zh-CN" dirty="0" smtClean="0"/>
              <a:t>= MB + Subsidy</a:t>
            </a:r>
            <a:endParaRPr kumimoji="1" lang="zh-CN" altLang="en-US" dirty="0"/>
          </a:p>
        </p:txBody>
      </p:sp>
      <p:sp>
        <p:nvSpPr>
          <p:cNvPr id="7" name="Right Brace 6"/>
          <p:cNvSpPr/>
          <p:nvPr/>
        </p:nvSpPr>
        <p:spPr>
          <a:xfrm>
            <a:off x="4945063" y="3874442"/>
            <a:ext cx="414924" cy="1125525"/>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8" name="TextBox 7"/>
          <p:cNvSpPr txBox="1"/>
          <p:nvPr/>
        </p:nvSpPr>
        <p:spPr>
          <a:xfrm>
            <a:off x="5345389" y="4223099"/>
            <a:ext cx="2057812" cy="369332"/>
          </a:xfrm>
          <a:prstGeom prst="rect">
            <a:avLst/>
          </a:prstGeom>
          <a:noFill/>
        </p:spPr>
        <p:txBody>
          <a:bodyPr wrap="none" rtlCol="0">
            <a:spAutoFit/>
          </a:bodyPr>
          <a:lstStyle/>
          <a:p>
            <a:r>
              <a:rPr kumimoji="1" lang="en-US" altLang="zh-CN" dirty="0" smtClean="0"/>
              <a:t>Positive Externalities</a:t>
            </a:r>
            <a:endParaRPr kumimoji="1" lang="zh-CN" altLang="en-US" dirty="0"/>
          </a:p>
        </p:txBody>
      </p:sp>
      <p:sp>
        <p:nvSpPr>
          <p:cNvPr id="32" name="TextBox 31"/>
          <p:cNvSpPr txBox="1"/>
          <p:nvPr/>
        </p:nvSpPr>
        <p:spPr>
          <a:xfrm>
            <a:off x="5107753" y="6274054"/>
            <a:ext cx="748923" cy="369332"/>
          </a:xfrm>
          <a:prstGeom prst="rect">
            <a:avLst/>
          </a:prstGeom>
          <a:noFill/>
        </p:spPr>
        <p:txBody>
          <a:bodyPr wrap="none" rtlCol="0">
            <a:spAutoFit/>
          </a:bodyPr>
          <a:lstStyle/>
          <a:p>
            <a:r>
              <a:rPr kumimoji="1" lang="en-US" altLang="zh-CN" dirty="0" smtClean="0"/>
              <a:t>= Q</a:t>
            </a:r>
            <a:r>
              <a:rPr kumimoji="1" lang="en-US" altLang="zh-CN" baseline="-25000" dirty="0" smtClean="0"/>
              <a:t>M2</a:t>
            </a:r>
            <a:endParaRPr kumimoji="1" lang="zh-CN" altLang="en-US" baseline="-25000" dirty="0"/>
          </a:p>
        </p:txBody>
      </p:sp>
    </p:spTree>
    <p:extLst>
      <p:ext uri="{BB962C8B-B14F-4D97-AF65-F5344CB8AC3E}">
        <p14:creationId xmlns:p14="http://schemas.microsoft.com/office/powerpoint/2010/main" val="12351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1.6658E-6 -3.20222E-6 L 0.06218 -0.10851 " pathEditMode="relative" ptsTypes="AA">
                                      <p:cBhvr>
                                        <p:cTn id="15" dur="2000" fill="hold"/>
                                        <p:tgtEl>
                                          <p:spTgt spid="26"/>
                                        </p:tgtEl>
                                        <p:attrNameLst>
                                          <p:attrName>ppt_x</p:attrName>
                                          <p:attrName>ppt_y</p:attrName>
                                        </p:attrNameLst>
                                      </p:cBhvr>
                                    </p:animMotion>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3" grpId="0"/>
      <p:bldP spid="7" grpId="0" animBg="1"/>
      <p:bldP spid="8"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After the imposition of a subsidy, we produce the socially efficient amount and DWL disappears</a:t>
            </a:r>
            <a:endParaRPr lang="en-US" sz="3600" dirty="0"/>
          </a:p>
        </p:txBody>
      </p:sp>
      <p:sp>
        <p:nvSpPr>
          <p:cNvPr id="4" name="Freeform 3"/>
          <p:cNvSpPr/>
          <p:nvPr/>
        </p:nvSpPr>
        <p:spPr>
          <a:xfrm>
            <a:off x="2389387" y="2439885"/>
            <a:ext cx="4093705" cy="3826944"/>
          </a:xfrm>
          <a:custGeom>
            <a:avLst/>
            <a:gdLst>
              <a:gd name="connsiteX0" fmla="*/ 0 w 4093705"/>
              <a:gd name="connsiteY0" fmla="*/ 0 h 3826944"/>
              <a:gd name="connsiteX1" fmla="*/ 16709 w 4093705"/>
              <a:gd name="connsiteY1" fmla="*/ 3826944 h 3826944"/>
              <a:gd name="connsiteX2" fmla="*/ 4093705 w 4093705"/>
              <a:gd name="connsiteY2" fmla="*/ 3826944 h 3826944"/>
            </a:gdLst>
            <a:ahLst/>
            <a:cxnLst>
              <a:cxn ang="0">
                <a:pos x="connsiteX0" y="connsiteY0"/>
              </a:cxn>
              <a:cxn ang="0">
                <a:pos x="connsiteX1" y="connsiteY1"/>
              </a:cxn>
              <a:cxn ang="0">
                <a:pos x="connsiteX2" y="connsiteY2"/>
              </a:cxn>
            </a:cxnLst>
            <a:rect l="l" t="t" r="r" b="b"/>
            <a:pathLst>
              <a:path w="4093705" h="3826944">
                <a:moveTo>
                  <a:pt x="0" y="0"/>
                </a:moveTo>
                <a:cubicBezTo>
                  <a:pt x="5570" y="1275648"/>
                  <a:pt x="11139" y="2551296"/>
                  <a:pt x="16709" y="3826944"/>
                </a:cubicBezTo>
                <a:lnTo>
                  <a:pt x="4093705" y="3826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flipV="1">
            <a:off x="2773694" y="2774116"/>
            <a:ext cx="3291673" cy="310834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89387" y="305821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13" name="Object 12"/>
          <p:cNvGraphicFramePr>
            <a:graphicFrameLocks noChangeAspect="1"/>
          </p:cNvGraphicFramePr>
          <p:nvPr>
            <p:extLst>
              <p:ext uri="{D42A27DB-BD31-4B8C-83A1-F6EECF244321}">
                <p14:modId xmlns:p14="http://schemas.microsoft.com/office/powerpoint/2010/main" val="4091978157"/>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131"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cxnSp>
        <p:nvCxnSpPr>
          <p:cNvPr id="24" name="Straight Connector 23"/>
          <p:cNvCxnSpPr/>
          <p:nvPr/>
        </p:nvCxnSpPr>
        <p:spPr>
          <a:xfrm>
            <a:off x="4945063" y="3838222"/>
            <a:ext cx="0" cy="245462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42314" y="4466161"/>
            <a:ext cx="0" cy="1800668"/>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416175" y="4466161"/>
            <a:ext cx="1826139" cy="0"/>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608138" y="4281495"/>
            <a:ext cx="736099" cy="369332"/>
          </a:xfrm>
          <a:prstGeom prst="rect">
            <a:avLst/>
          </a:prstGeom>
          <a:noFill/>
        </p:spPr>
        <p:txBody>
          <a:bodyPr wrap="none" rtlCol="0">
            <a:spAutoFit/>
          </a:bodyPr>
          <a:lstStyle/>
          <a:p>
            <a:r>
              <a:rPr kumimoji="1" lang="en-US" altLang="zh-CN" dirty="0" err="1" smtClean="0"/>
              <a:t>P</a:t>
            </a:r>
            <a:r>
              <a:rPr kumimoji="1" lang="en-US" altLang="zh-CN" baseline="-25000" dirty="0" err="1" smtClean="0"/>
              <a:t>market</a:t>
            </a:r>
            <a:endParaRPr kumimoji="1" lang="zh-CN" altLang="en-US" baseline="-25000" dirty="0"/>
          </a:p>
        </p:txBody>
      </p:sp>
      <p:grpSp>
        <p:nvGrpSpPr>
          <p:cNvPr id="40" name="Group 39"/>
          <p:cNvGrpSpPr/>
          <p:nvPr/>
        </p:nvGrpSpPr>
        <p:grpSpPr>
          <a:xfrm>
            <a:off x="1697906" y="3653556"/>
            <a:ext cx="3247157" cy="369332"/>
            <a:chOff x="1697906" y="3653556"/>
            <a:chExt cx="3247157" cy="369332"/>
          </a:xfrm>
        </p:grpSpPr>
        <p:cxnSp>
          <p:nvCxnSpPr>
            <p:cNvPr id="11" name="Straight Connector 10"/>
            <p:cNvCxnSpPr/>
            <p:nvPr/>
          </p:nvCxnSpPr>
          <p:spPr>
            <a:xfrm flipH="1">
              <a:off x="2389188" y="3838222"/>
              <a:ext cx="2555875" cy="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697906" y="3653556"/>
              <a:ext cx="646331" cy="369332"/>
            </a:xfrm>
            <a:prstGeom prst="rect">
              <a:avLst/>
            </a:prstGeom>
            <a:noFill/>
          </p:spPr>
          <p:txBody>
            <a:bodyPr wrap="none" rtlCol="0">
              <a:spAutoFit/>
            </a:bodyPr>
            <a:lstStyle/>
            <a:p>
              <a:r>
                <a:rPr kumimoji="1" lang="en-US" altLang="zh-CN" dirty="0" err="1" smtClean="0"/>
                <a:t>P</a:t>
              </a:r>
              <a:r>
                <a:rPr kumimoji="1" lang="en-US" altLang="zh-CN" baseline="-25000" dirty="0" err="1" smtClean="0"/>
                <a:t>social</a:t>
              </a:r>
              <a:endParaRPr kumimoji="1" lang="zh-CN" altLang="en-US" baseline="-25000" dirty="0"/>
            </a:p>
          </p:txBody>
        </p:sp>
      </p:grpSp>
      <p:sp>
        <p:nvSpPr>
          <p:cNvPr id="34" name="TextBox 33"/>
          <p:cNvSpPr txBox="1"/>
          <p:nvPr/>
        </p:nvSpPr>
        <p:spPr>
          <a:xfrm>
            <a:off x="5483863" y="6310803"/>
            <a:ext cx="999229" cy="369332"/>
          </a:xfrm>
          <a:prstGeom prst="rect">
            <a:avLst/>
          </a:prstGeom>
          <a:noFill/>
        </p:spPr>
        <p:txBody>
          <a:bodyPr wrap="none" rtlCol="0">
            <a:spAutoFit/>
          </a:bodyPr>
          <a:lstStyle/>
          <a:p>
            <a:r>
              <a:rPr kumimoji="1" lang="en-US" altLang="zh-CN" dirty="0" smtClean="0"/>
              <a:t>Quantity</a:t>
            </a:r>
            <a:endParaRPr kumimoji="1" lang="zh-CN" altLang="en-US" baseline="-25000" dirty="0"/>
          </a:p>
        </p:txBody>
      </p:sp>
      <p:sp>
        <p:nvSpPr>
          <p:cNvPr id="35" name="TextBox 34"/>
          <p:cNvSpPr txBox="1"/>
          <p:nvPr/>
        </p:nvSpPr>
        <p:spPr>
          <a:xfrm rot="16200000">
            <a:off x="1841252" y="2589450"/>
            <a:ext cx="636638" cy="369332"/>
          </a:xfrm>
          <a:prstGeom prst="rect">
            <a:avLst/>
          </a:prstGeom>
          <a:noFill/>
        </p:spPr>
        <p:txBody>
          <a:bodyPr wrap="none" rtlCol="0">
            <a:spAutoFit/>
          </a:bodyPr>
          <a:lstStyle/>
          <a:p>
            <a:r>
              <a:rPr kumimoji="1" lang="en-US" altLang="zh-CN" dirty="0" smtClean="0"/>
              <a:t>Price</a:t>
            </a:r>
            <a:endParaRPr kumimoji="1" lang="zh-CN" altLang="en-US" baseline="-25000" dirty="0"/>
          </a:p>
        </p:txBody>
      </p:sp>
      <p:sp>
        <p:nvSpPr>
          <p:cNvPr id="36" name="TextBox 35"/>
          <p:cNvSpPr txBox="1"/>
          <p:nvPr/>
        </p:nvSpPr>
        <p:spPr>
          <a:xfrm>
            <a:off x="6065367" y="5697798"/>
            <a:ext cx="534947" cy="369332"/>
          </a:xfrm>
          <a:prstGeom prst="rect">
            <a:avLst/>
          </a:prstGeom>
          <a:noFill/>
        </p:spPr>
        <p:txBody>
          <a:bodyPr wrap="none" rtlCol="0">
            <a:spAutoFit/>
          </a:bodyPr>
          <a:lstStyle/>
          <a:p>
            <a:r>
              <a:rPr kumimoji="1" lang="en-US" altLang="zh-CN" dirty="0" smtClean="0"/>
              <a:t>MB</a:t>
            </a:r>
            <a:endParaRPr kumimoji="1" lang="zh-CN" altLang="en-US" baseline="-25000" dirty="0"/>
          </a:p>
        </p:txBody>
      </p:sp>
      <p:grpSp>
        <p:nvGrpSpPr>
          <p:cNvPr id="39" name="Group 38"/>
          <p:cNvGrpSpPr/>
          <p:nvPr/>
        </p:nvGrpSpPr>
        <p:grpSpPr>
          <a:xfrm>
            <a:off x="3109893" y="2439885"/>
            <a:ext cx="4326569" cy="3008917"/>
            <a:chOff x="3109893" y="2439885"/>
            <a:chExt cx="4326569" cy="3008917"/>
          </a:xfrm>
        </p:grpSpPr>
        <p:cxnSp>
          <p:nvCxnSpPr>
            <p:cNvPr id="10" name="Straight Connector 9"/>
            <p:cNvCxnSpPr/>
            <p:nvPr/>
          </p:nvCxnSpPr>
          <p:spPr>
            <a:xfrm>
              <a:off x="3109893" y="2439885"/>
              <a:ext cx="3675980" cy="282425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785873" y="5079470"/>
              <a:ext cx="650589" cy="369332"/>
            </a:xfrm>
            <a:prstGeom prst="rect">
              <a:avLst/>
            </a:prstGeom>
            <a:noFill/>
          </p:spPr>
          <p:txBody>
            <a:bodyPr wrap="none" rtlCol="0">
              <a:spAutoFit/>
            </a:bodyPr>
            <a:lstStyle/>
            <a:p>
              <a:r>
                <a:rPr kumimoji="1" lang="en-US" altLang="zh-CN" dirty="0" smtClean="0"/>
                <a:t>MSB</a:t>
              </a:r>
              <a:endParaRPr kumimoji="1" lang="zh-CN" altLang="en-US" baseline="-25000" dirty="0"/>
            </a:p>
          </p:txBody>
        </p:sp>
      </p:grpSp>
      <p:sp>
        <p:nvSpPr>
          <p:cNvPr id="38" name="TextBox 37"/>
          <p:cNvSpPr txBox="1"/>
          <p:nvPr/>
        </p:nvSpPr>
        <p:spPr>
          <a:xfrm>
            <a:off x="6098261" y="2477203"/>
            <a:ext cx="1601670" cy="369332"/>
          </a:xfrm>
          <a:prstGeom prst="rect">
            <a:avLst/>
          </a:prstGeom>
          <a:noFill/>
        </p:spPr>
        <p:txBody>
          <a:bodyPr wrap="none" rtlCol="0">
            <a:spAutoFit/>
          </a:bodyPr>
          <a:lstStyle/>
          <a:p>
            <a:r>
              <a:rPr kumimoji="1" lang="en-US" altLang="zh-CN" dirty="0" smtClean="0"/>
              <a:t>S = MC = MSC</a:t>
            </a:r>
            <a:endParaRPr kumimoji="1" lang="zh-CN" altLang="en-US" baseline="-25000" dirty="0"/>
          </a:p>
        </p:txBody>
      </p:sp>
      <p:sp>
        <p:nvSpPr>
          <p:cNvPr id="42" name="TextBox 41"/>
          <p:cNvSpPr txBox="1"/>
          <p:nvPr/>
        </p:nvSpPr>
        <p:spPr>
          <a:xfrm>
            <a:off x="3874264" y="6266829"/>
            <a:ext cx="787395" cy="369332"/>
          </a:xfrm>
          <a:prstGeom prst="rect">
            <a:avLst/>
          </a:prstGeom>
          <a:noFill/>
        </p:spPr>
        <p:txBody>
          <a:bodyPr wrap="none" rtlCol="0">
            <a:spAutoFit/>
          </a:bodyPr>
          <a:lstStyle/>
          <a:p>
            <a:r>
              <a:rPr kumimoji="1" lang="en-US" altLang="zh-CN" dirty="0" err="1"/>
              <a:t>Q</a:t>
            </a:r>
            <a:r>
              <a:rPr kumimoji="1" lang="en-US" altLang="zh-CN" baseline="-25000" dirty="0" err="1" smtClean="0"/>
              <a:t>market</a:t>
            </a:r>
            <a:endParaRPr kumimoji="1" lang="zh-CN" altLang="en-US" baseline="-25000" dirty="0"/>
          </a:p>
        </p:txBody>
      </p:sp>
      <p:sp>
        <p:nvSpPr>
          <p:cNvPr id="43" name="TextBox 42"/>
          <p:cNvSpPr txBox="1"/>
          <p:nvPr/>
        </p:nvSpPr>
        <p:spPr>
          <a:xfrm>
            <a:off x="4661659" y="6267075"/>
            <a:ext cx="698328" cy="369332"/>
          </a:xfrm>
          <a:prstGeom prst="rect">
            <a:avLst/>
          </a:prstGeom>
          <a:noFill/>
        </p:spPr>
        <p:txBody>
          <a:bodyPr wrap="none" rtlCol="0">
            <a:spAutoFit/>
          </a:bodyPr>
          <a:lstStyle/>
          <a:p>
            <a:r>
              <a:rPr kumimoji="1" lang="en-US" altLang="zh-CN" dirty="0" err="1" smtClean="0"/>
              <a:t>Q</a:t>
            </a:r>
            <a:r>
              <a:rPr kumimoji="1" lang="en-US" altLang="zh-CN" baseline="-25000" dirty="0" err="1" smtClean="0"/>
              <a:t>social</a:t>
            </a:r>
            <a:endParaRPr kumimoji="1" lang="zh-CN" altLang="en-US" baseline="-25000" dirty="0"/>
          </a:p>
        </p:txBody>
      </p:sp>
      <p:cxnSp>
        <p:nvCxnSpPr>
          <p:cNvPr id="30" name="Straight Connector 29"/>
          <p:cNvCxnSpPr/>
          <p:nvPr/>
        </p:nvCxnSpPr>
        <p:spPr>
          <a:xfrm>
            <a:off x="4242314" y="3346450"/>
            <a:ext cx="0" cy="1119711"/>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395807" y="3064623"/>
            <a:ext cx="3675980" cy="282425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7331684" y="5079470"/>
            <a:ext cx="1633781" cy="369332"/>
          </a:xfrm>
          <a:prstGeom prst="rect">
            <a:avLst/>
          </a:prstGeom>
          <a:noFill/>
        </p:spPr>
        <p:txBody>
          <a:bodyPr wrap="none" rtlCol="0">
            <a:spAutoFit/>
          </a:bodyPr>
          <a:lstStyle/>
          <a:p>
            <a:r>
              <a:rPr kumimoji="1" lang="en-US" altLang="zh-CN" dirty="0" smtClean="0"/>
              <a:t>= MB + Subsidy</a:t>
            </a:r>
            <a:endParaRPr kumimoji="1" lang="zh-CN" altLang="en-US" dirty="0"/>
          </a:p>
        </p:txBody>
      </p:sp>
      <p:sp>
        <p:nvSpPr>
          <p:cNvPr id="7" name="Right Brace 6"/>
          <p:cNvSpPr/>
          <p:nvPr/>
        </p:nvSpPr>
        <p:spPr>
          <a:xfrm>
            <a:off x="4945063" y="3874442"/>
            <a:ext cx="414924" cy="1125525"/>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8" name="TextBox 7"/>
          <p:cNvSpPr txBox="1"/>
          <p:nvPr/>
        </p:nvSpPr>
        <p:spPr>
          <a:xfrm>
            <a:off x="5345389" y="4223099"/>
            <a:ext cx="889987" cy="369332"/>
          </a:xfrm>
          <a:prstGeom prst="rect">
            <a:avLst/>
          </a:prstGeom>
          <a:noFill/>
        </p:spPr>
        <p:txBody>
          <a:bodyPr wrap="none" rtlCol="0">
            <a:spAutoFit/>
          </a:bodyPr>
          <a:lstStyle/>
          <a:p>
            <a:r>
              <a:rPr kumimoji="1" lang="en-US" altLang="zh-CN" dirty="0" smtClean="0"/>
              <a:t>Subsidy</a:t>
            </a:r>
            <a:endParaRPr kumimoji="1" lang="zh-CN" altLang="en-US" dirty="0"/>
          </a:p>
        </p:txBody>
      </p:sp>
    </p:spTree>
    <p:extLst>
      <p:ext uri="{BB962C8B-B14F-4D97-AF65-F5344CB8AC3E}">
        <p14:creationId xmlns:p14="http://schemas.microsoft.com/office/powerpoint/2010/main" val="295745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What type of Good?</a:t>
            </a:r>
            <a:endParaRPr kumimoji="1" lang="zh-CN" altLang="en-US" dirty="0"/>
          </a:p>
        </p:txBody>
      </p:sp>
      <p:sp>
        <p:nvSpPr>
          <p:cNvPr id="3" name="Content Placeholder 2"/>
          <p:cNvSpPr>
            <a:spLocks noGrp="1"/>
          </p:cNvSpPr>
          <p:nvPr>
            <p:ph sz="half" idx="1"/>
          </p:nvPr>
        </p:nvSpPr>
        <p:spPr/>
        <p:txBody>
          <a:bodyPr>
            <a:normAutofit/>
          </a:bodyPr>
          <a:lstStyle/>
          <a:p>
            <a:r>
              <a:rPr kumimoji="1" lang="en-US" altLang="zh-CN" dirty="0" smtClean="0"/>
              <a:t>Library book</a:t>
            </a:r>
          </a:p>
          <a:p>
            <a:r>
              <a:rPr kumimoji="1" lang="en-US" altLang="zh-CN" dirty="0" smtClean="0"/>
              <a:t>Amusement park ticket</a:t>
            </a:r>
          </a:p>
          <a:p>
            <a:r>
              <a:rPr kumimoji="1" lang="en-US" altLang="zh-CN" dirty="0" smtClean="0"/>
              <a:t>Coronation ticket</a:t>
            </a:r>
          </a:p>
          <a:p>
            <a:r>
              <a:rPr kumimoji="1" lang="en-US" altLang="zh-CN" dirty="0" smtClean="0"/>
              <a:t>Wild salmon</a:t>
            </a:r>
          </a:p>
          <a:p>
            <a:r>
              <a:rPr kumimoji="1" lang="en-US" altLang="zh-CN" dirty="0" smtClean="0"/>
              <a:t>Smithsonian museums</a:t>
            </a:r>
          </a:p>
          <a:p>
            <a:r>
              <a:rPr kumimoji="1" lang="en-US" altLang="zh-CN" dirty="0" smtClean="0"/>
              <a:t>Public school</a:t>
            </a:r>
          </a:p>
          <a:p>
            <a:r>
              <a:rPr kumimoji="1" lang="en-US" altLang="zh-CN" dirty="0" smtClean="0"/>
              <a:t>Human rights</a:t>
            </a:r>
          </a:p>
          <a:p>
            <a:endParaRPr kumimoji="1" lang="zh-CN" altLang="en-US" dirty="0"/>
          </a:p>
        </p:txBody>
      </p:sp>
      <p:sp>
        <p:nvSpPr>
          <p:cNvPr id="4" name="Content Placeholder 3"/>
          <p:cNvSpPr>
            <a:spLocks noGrp="1"/>
          </p:cNvSpPr>
          <p:nvPr>
            <p:ph sz="half" idx="2"/>
          </p:nvPr>
        </p:nvSpPr>
        <p:spPr/>
        <p:txBody>
          <a:bodyPr>
            <a:normAutofit/>
          </a:bodyPr>
          <a:lstStyle/>
          <a:p>
            <a:r>
              <a:rPr kumimoji="1" lang="en-US" altLang="zh-CN" dirty="0"/>
              <a:t>Toll road</a:t>
            </a:r>
          </a:p>
          <a:p>
            <a:r>
              <a:rPr kumimoji="1" lang="en-US" altLang="zh-CN" dirty="0"/>
              <a:t>Cable TV</a:t>
            </a:r>
          </a:p>
          <a:p>
            <a:r>
              <a:rPr kumimoji="1" lang="en-US" altLang="zh-CN" dirty="0"/>
              <a:t>Play tickets</a:t>
            </a:r>
          </a:p>
          <a:p>
            <a:r>
              <a:rPr kumimoji="1" lang="en-US" altLang="zh-CN" dirty="0"/>
              <a:t>Soup kitchen</a:t>
            </a:r>
          </a:p>
          <a:p>
            <a:r>
              <a:rPr kumimoji="1" lang="en-US" altLang="zh-CN" dirty="0" smtClean="0"/>
              <a:t>College Textbook</a:t>
            </a:r>
          </a:p>
          <a:p>
            <a:r>
              <a:rPr kumimoji="1" lang="en-US" altLang="zh-CN" dirty="0" smtClean="0"/>
              <a:t>Public defender</a:t>
            </a:r>
          </a:p>
          <a:p>
            <a:endParaRPr kumimoji="1" lang="zh-CN" altLang="en-US" dirty="0"/>
          </a:p>
        </p:txBody>
      </p:sp>
    </p:spTree>
    <p:extLst>
      <p:ext uri="{BB962C8B-B14F-4D97-AF65-F5344CB8AC3E}">
        <p14:creationId xmlns:p14="http://schemas.microsoft.com/office/powerpoint/2010/main" val="5612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Externality</a:t>
            </a:r>
            <a:endParaRPr lang="en-US" dirty="0"/>
          </a:p>
        </p:txBody>
      </p:sp>
      <p:sp>
        <p:nvSpPr>
          <p:cNvPr id="3" name="Content Placeholder 2"/>
          <p:cNvSpPr>
            <a:spLocks noGrp="1"/>
          </p:cNvSpPr>
          <p:nvPr>
            <p:ph idx="1"/>
          </p:nvPr>
        </p:nvSpPr>
        <p:spPr/>
        <p:txBody>
          <a:bodyPr/>
          <a:lstStyle/>
          <a:p>
            <a:r>
              <a:rPr lang="en-US" dirty="0" smtClean="0"/>
              <a:t>A cost or benefit that arises from </a:t>
            </a:r>
            <a:r>
              <a:rPr lang="en-US" b="1" dirty="0" smtClean="0"/>
              <a:t>production OR consumption</a:t>
            </a:r>
            <a:r>
              <a:rPr lang="en-US" dirty="0" smtClean="0"/>
              <a:t> of a private good and that falls on someone other than its producer or consumer.</a:t>
            </a:r>
          </a:p>
          <a:p>
            <a:r>
              <a:rPr lang="en-US" dirty="0" smtClean="0"/>
              <a:t>Four Types</a:t>
            </a:r>
          </a:p>
          <a:p>
            <a:pPr lvl="1"/>
            <a:r>
              <a:rPr lang="en-US" dirty="0" smtClean="0"/>
              <a:t>Negative Production Externality</a:t>
            </a:r>
          </a:p>
          <a:p>
            <a:pPr lvl="1"/>
            <a:r>
              <a:rPr lang="en-US" dirty="0" smtClean="0"/>
              <a:t>Positive Production Externality</a:t>
            </a:r>
          </a:p>
          <a:p>
            <a:pPr lvl="1"/>
            <a:r>
              <a:rPr lang="en-US" dirty="0" smtClean="0"/>
              <a:t>Negative Consumption Externality</a:t>
            </a:r>
          </a:p>
          <a:p>
            <a:pPr lvl="1"/>
            <a:r>
              <a:rPr lang="en-US" dirty="0" smtClean="0"/>
              <a:t>Positive Consumption Externality</a:t>
            </a:r>
            <a:endParaRPr lang="en-US" dirty="0"/>
          </a:p>
        </p:txBody>
      </p:sp>
    </p:spTree>
    <p:extLst>
      <p:ext uri="{BB962C8B-B14F-4D97-AF65-F5344CB8AC3E}">
        <p14:creationId xmlns:p14="http://schemas.microsoft.com/office/powerpoint/2010/main" val="247397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 of the Flu Virus</a:t>
            </a:r>
            <a:endParaRPr lang="en-US" sz="3000" dirty="0"/>
          </a:p>
        </p:txBody>
      </p:sp>
      <p:sp>
        <p:nvSpPr>
          <p:cNvPr id="3" name="Content Placeholder 2"/>
          <p:cNvSpPr>
            <a:spLocks noGrp="1"/>
          </p:cNvSpPr>
          <p:nvPr>
            <p:ph idx="1"/>
          </p:nvPr>
        </p:nvSpPr>
        <p:spPr/>
        <p:txBody>
          <a:bodyPr>
            <a:normAutofit/>
          </a:bodyPr>
          <a:lstStyle/>
          <a:p>
            <a:r>
              <a:rPr lang="en-US" dirty="0" smtClean="0"/>
              <a:t>Scenario 1: No Vaccinations</a:t>
            </a:r>
          </a:p>
          <a:p>
            <a:pPr lvl="1"/>
            <a:r>
              <a:rPr lang="en-US" dirty="0" smtClean="0"/>
              <a:t>Roll 1-3: Infected</a:t>
            </a:r>
          </a:p>
          <a:p>
            <a:pPr lvl="1"/>
            <a:r>
              <a:rPr lang="en-US" dirty="0" smtClean="0"/>
              <a:t>Roll 4-6: Safe</a:t>
            </a:r>
          </a:p>
          <a:p>
            <a:r>
              <a:rPr lang="en-US" dirty="0" smtClean="0"/>
              <a:t>Each round, an infected person can attempt to infect just ONE other player.</a:t>
            </a:r>
          </a:p>
          <a:p>
            <a:r>
              <a:rPr lang="en-US" dirty="0" smtClean="0"/>
              <a:t>Record the number of people infected each round.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9607333"/>
              </p:ext>
            </p:extLst>
          </p:nvPr>
        </p:nvGraphicFramePr>
        <p:xfrm>
          <a:off x="1334421" y="5304341"/>
          <a:ext cx="6531974" cy="741680"/>
        </p:xfrm>
        <a:graphic>
          <a:graphicData uri="http://schemas.openxmlformats.org/drawingml/2006/table">
            <a:tbl>
              <a:tblPr firstRow="1" bandRow="1">
                <a:tableStyleId>{5C22544A-7EE6-4342-B048-85BDC9FD1C3A}</a:tableStyleId>
              </a:tblPr>
              <a:tblGrid>
                <a:gridCol w="1101770"/>
                <a:gridCol w="603356"/>
                <a:gridCol w="603356"/>
                <a:gridCol w="603356"/>
                <a:gridCol w="603356"/>
                <a:gridCol w="603356"/>
                <a:gridCol w="603356"/>
                <a:gridCol w="603356"/>
                <a:gridCol w="603356"/>
                <a:gridCol w="603356"/>
              </a:tblGrid>
              <a:tr h="370840">
                <a:tc>
                  <a:txBody>
                    <a:bodyPr/>
                    <a:lstStyle/>
                    <a:p>
                      <a:pPr algn="ctr"/>
                      <a:r>
                        <a:rPr lang="en-US" altLang="zh-CN" dirty="0" smtClean="0"/>
                        <a:t>Round</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2</a:t>
                      </a:r>
                      <a:endParaRPr lang="zh-CN" altLang="en-US" dirty="0"/>
                    </a:p>
                  </a:txBody>
                  <a:tcPr/>
                </a:tc>
                <a:tc>
                  <a:txBody>
                    <a:bodyPr/>
                    <a:lstStyle/>
                    <a:p>
                      <a:pPr algn="ctr"/>
                      <a:r>
                        <a:rPr lang="en-US" altLang="zh-CN" dirty="0" smtClean="0"/>
                        <a:t>3</a:t>
                      </a:r>
                      <a:endParaRPr lang="zh-CN" altLang="en-US" dirty="0"/>
                    </a:p>
                  </a:txBody>
                  <a:tcPr/>
                </a:tc>
                <a:tc>
                  <a:txBody>
                    <a:bodyPr/>
                    <a:lstStyle/>
                    <a:p>
                      <a:pPr algn="ctr"/>
                      <a:r>
                        <a:rPr lang="en-US" altLang="zh-CN" dirty="0" smtClean="0"/>
                        <a:t>4</a:t>
                      </a:r>
                      <a:endParaRPr lang="zh-CN" altLang="en-US" dirty="0"/>
                    </a:p>
                  </a:txBody>
                  <a:tcPr/>
                </a:tc>
                <a:tc>
                  <a:txBody>
                    <a:bodyPr/>
                    <a:lstStyle/>
                    <a:p>
                      <a:pPr algn="ctr"/>
                      <a:r>
                        <a:rPr lang="en-US" altLang="zh-CN" dirty="0" smtClean="0"/>
                        <a:t>5</a:t>
                      </a:r>
                      <a:endParaRPr lang="zh-CN" altLang="en-US" dirty="0"/>
                    </a:p>
                  </a:txBody>
                  <a:tcPr/>
                </a:tc>
                <a:tc>
                  <a:txBody>
                    <a:bodyPr/>
                    <a:lstStyle/>
                    <a:p>
                      <a:pPr algn="ctr"/>
                      <a:r>
                        <a:rPr lang="en-US" altLang="zh-CN" dirty="0" smtClean="0"/>
                        <a:t>6</a:t>
                      </a:r>
                      <a:endParaRPr lang="zh-CN" altLang="en-US" dirty="0"/>
                    </a:p>
                  </a:txBody>
                  <a:tcPr/>
                </a:tc>
                <a:tc>
                  <a:txBody>
                    <a:bodyPr/>
                    <a:lstStyle/>
                    <a:p>
                      <a:pPr algn="ctr"/>
                      <a:r>
                        <a:rPr lang="en-US" altLang="zh-CN" dirty="0" smtClean="0"/>
                        <a:t>7</a:t>
                      </a:r>
                      <a:endParaRPr lang="zh-CN" altLang="en-US" dirty="0"/>
                    </a:p>
                  </a:txBody>
                  <a:tcPr/>
                </a:tc>
                <a:tc>
                  <a:txBody>
                    <a:bodyPr/>
                    <a:lstStyle/>
                    <a:p>
                      <a:pPr algn="ctr"/>
                      <a:r>
                        <a:rPr lang="en-US" altLang="zh-CN" dirty="0" smtClean="0"/>
                        <a:t>8</a:t>
                      </a:r>
                      <a:endParaRPr lang="zh-CN" altLang="en-US" dirty="0"/>
                    </a:p>
                  </a:txBody>
                  <a:tcPr/>
                </a:tc>
              </a:tr>
              <a:tr h="370840">
                <a:tc>
                  <a:txBody>
                    <a:bodyPr/>
                    <a:lstStyle/>
                    <a:p>
                      <a:pPr algn="ctr"/>
                      <a:r>
                        <a:rPr lang="en-US" altLang="zh-CN" dirty="0" smtClean="0"/>
                        <a:t>Infected</a:t>
                      </a:r>
                      <a:endParaRPr lang="zh-CN" altLang="en-US" dirty="0"/>
                    </a:p>
                  </a:txBody>
                  <a:tcPr/>
                </a:tc>
                <a:tc>
                  <a:txBody>
                    <a:bodyPr/>
                    <a:lstStyle/>
                    <a:p>
                      <a:pPr algn="ctr"/>
                      <a:r>
                        <a:rPr lang="en-US" altLang="zh-CN" dirty="0" smtClean="0"/>
                        <a:t>1</a:t>
                      </a: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r>
            </a:tbl>
          </a:graphicData>
        </a:graphic>
      </p:graphicFrame>
    </p:spTree>
    <p:extLst>
      <p:ext uri="{BB962C8B-B14F-4D97-AF65-F5344CB8AC3E}">
        <p14:creationId xmlns:p14="http://schemas.microsoft.com/office/powerpoint/2010/main" val="3890973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 of the Flu Virus</a:t>
            </a:r>
            <a:endParaRPr lang="en-US" sz="3000" dirty="0"/>
          </a:p>
        </p:txBody>
      </p:sp>
      <p:sp>
        <p:nvSpPr>
          <p:cNvPr id="3" name="Content Placeholder 2"/>
          <p:cNvSpPr>
            <a:spLocks noGrp="1"/>
          </p:cNvSpPr>
          <p:nvPr>
            <p:ph idx="1"/>
          </p:nvPr>
        </p:nvSpPr>
        <p:spPr/>
        <p:txBody>
          <a:bodyPr>
            <a:normAutofit/>
          </a:bodyPr>
          <a:lstStyle/>
          <a:p>
            <a:r>
              <a:rPr lang="en-US" dirty="0" smtClean="0"/>
              <a:t>Scenario </a:t>
            </a:r>
            <a:r>
              <a:rPr lang="en-US" dirty="0"/>
              <a:t>2</a:t>
            </a:r>
            <a:r>
              <a:rPr lang="en-US" dirty="0" smtClean="0"/>
              <a:t>: Everyone Gets Vaccinations</a:t>
            </a:r>
          </a:p>
          <a:p>
            <a:pPr lvl="1"/>
            <a:r>
              <a:rPr lang="en-US" dirty="0" smtClean="0"/>
              <a:t>Roll 1: Infected</a:t>
            </a:r>
          </a:p>
          <a:p>
            <a:pPr lvl="1"/>
            <a:r>
              <a:rPr lang="en-US" dirty="0" smtClean="0"/>
              <a:t>Roll 2-6: Safe</a:t>
            </a:r>
          </a:p>
          <a:p>
            <a:r>
              <a:rPr lang="en-US" dirty="0" smtClean="0"/>
              <a:t>Each round, an infected person can attempt to infect just ONE other player.</a:t>
            </a:r>
          </a:p>
          <a:p>
            <a:r>
              <a:rPr lang="en-US" dirty="0" smtClean="0"/>
              <a:t>Record the number of people infected each round.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99741030"/>
              </p:ext>
            </p:extLst>
          </p:nvPr>
        </p:nvGraphicFramePr>
        <p:xfrm>
          <a:off x="1334421" y="5304341"/>
          <a:ext cx="6531974" cy="741680"/>
        </p:xfrm>
        <a:graphic>
          <a:graphicData uri="http://schemas.openxmlformats.org/drawingml/2006/table">
            <a:tbl>
              <a:tblPr firstRow="1" bandRow="1">
                <a:tableStyleId>{5C22544A-7EE6-4342-B048-85BDC9FD1C3A}</a:tableStyleId>
              </a:tblPr>
              <a:tblGrid>
                <a:gridCol w="1101770"/>
                <a:gridCol w="603356"/>
                <a:gridCol w="603356"/>
                <a:gridCol w="603356"/>
                <a:gridCol w="603356"/>
                <a:gridCol w="603356"/>
                <a:gridCol w="603356"/>
                <a:gridCol w="603356"/>
                <a:gridCol w="603356"/>
                <a:gridCol w="603356"/>
              </a:tblGrid>
              <a:tr h="370840">
                <a:tc>
                  <a:txBody>
                    <a:bodyPr/>
                    <a:lstStyle/>
                    <a:p>
                      <a:pPr algn="ctr"/>
                      <a:r>
                        <a:rPr lang="en-US" altLang="zh-CN" dirty="0" smtClean="0"/>
                        <a:t>Round</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2</a:t>
                      </a:r>
                      <a:endParaRPr lang="zh-CN" altLang="en-US" dirty="0"/>
                    </a:p>
                  </a:txBody>
                  <a:tcPr/>
                </a:tc>
                <a:tc>
                  <a:txBody>
                    <a:bodyPr/>
                    <a:lstStyle/>
                    <a:p>
                      <a:pPr algn="ctr"/>
                      <a:r>
                        <a:rPr lang="en-US" altLang="zh-CN" dirty="0" smtClean="0"/>
                        <a:t>3</a:t>
                      </a:r>
                      <a:endParaRPr lang="zh-CN" altLang="en-US" dirty="0"/>
                    </a:p>
                  </a:txBody>
                  <a:tcPr/>
                </a:tc>
                <a:tc>
                  <a:txBody>
                    <a:bodyPr/>
                    <a:lstStyle/>
                    <a:p>
                      <a:pPr algn="ctr"/>
                      <a:r>
                        <a:rPr lang="en-US" altLang="zh-CN" dirty="0" smtClean="0"/>
                        <a:t>4</a:t>
                      </a:r>
                      <a:endParaRPr lang="zh-CN" altLang="en-US" dirty="0"/>
                    </a:p>
                  </a:txBody>
                  <a:tcPr/>
                </a:tc>
                <a:tc>
                  <a:txBody>
                    <a:bodyPr/>
                    <a:lstStyle/>
                    <a:p>
                      <a:pPr algn="ctr"/>
                      <a:r>
                        <a:rPr lang="en-US" altLang="zh-CN" dirty="0" smtClean="0"/>
                        <a:t>5</a:t>
                      </a:r>
                      <a:endParaRPr lang="zh-CN" altLang="en-US" dirty="0"/>
                    </a:p>
                  </a:txBody>
                  <a:tcPr/>
                </a:tc>
                <a:tc>
                  <a:txBody>
                    <a:bodyPr/>
                    <a:lstStyle/>
                    <a:p>
                      <a:pPr algn="ctr"/>
                      <a:r>
                        <a:rPr lang="en-US" altLang="zh-CN" dirty="0" smtClean="0"/>
                        <a:t>6</a:t>
                      </a:r>
                      <a:endParaRPr lang="zh-CN" altLang="en-US" dirty="0"/>
                    </a:p>
                  </a:txBody>
                  <a:tcPr/>
                </a:tc>
                <a:tc>
                  <a:txBody>
                    <a:bodyPr/>
                    <a:lstStyle/>
                    <a:p>
                      <a:pPr algn="ctr"/>
                      <a:r>
                        <a:rPr lang="en-US" altLang="zh-CN" dirty="0" smtClean="0"/>
                        <a:t>7</a:t>
                      </a:r>
                      <a:endParaRPr lang="zh-CN" altLang="en-US" dirty="0"/>
                    </a:p>
                  </a:txBody>
                  <a:tcPr/>
                </a:tc>
                <a:tc>
                  <a:txBody>
                    <a:bodyPr/>
                    <a:lstStyle/>
                    <a:p>
                      <a:pPr algn="ctr"/>
                      <a:r>
                        <a:rPr lang="en-US" altLang="zh-CN" dirty="0" smtClean="0"/>
                        <a:t>8</a:t>
                      </a:r>
                      <a:endParaRPr lang="zh-CN" altLang="en-US" dirty="0"/>
                    </a:p>
                  </a:txBody>
                  <a:tcPr/>
                </a:tc>
              </a:tr>
              <a:tr h="370840">
                <a:tc>
                  <a:txBody>
                    <a:bodyPr/>
                    <a:lstStyle/>
                    <a:p>
                      <a:pPr algn="ctr"/>
                      <a:r>
                        <a:rPr lang="en-US" altLang="zh-CN" dirty="0" smtClean="0"/>
                        <a:t>Infected</a:t>
                      </a:r>
                      <a:endParaRPr lang="zh-CN" altLang="en-US" dirty="0"/>
                    </a:p>
                  </a:txBody>
                  <a:tcPr/>
                </a:tc>
                <a:tc>
                  <a:txBody>
                    <a:bodyPr/>
                    <a:lstStyle/>
                    <a:p>
                      <a:pPr algn="ctr"/>
                      <a:r>
                        <a:rPr lang="en-US" altLang="zh-CN" dirty="0" smtClean="0"/>
                        <a:t>1</a:t>
                      </a: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r>
            </a:tbl>
          </a:graphicData>
        </a:graphic>
      </p:graphicFrame>
    </p:spTree>
    <p:extLst>
      <p:ext uri="{BB962C8B-B14F-4D97-AF65-F5344CB8AC3E}">
        <p14:creationId xmlns:p14="http://schemas.microsoft.com/office/powerpoint/2010/main" val="1958771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 of the Flu Virus</a:t>
            </a:r>
            <a:endParaRPr lang="en-US" sz="3000" dirty="0"/>
          </a:p>
        </p:txBody>
      </p:sp>
      <p:sp>
        <p:nvSpPr>
          <p:cNvPr id="3" name="Content Placeholder 2"/>
          <p:cNvSpPr>
            <a:spLocks noGrp="1"/>
          </p:cNvSpPr>
          <p:nvPr>
            <p:ph idx="1"/>
          </p:nvPr>
        </p:nvSpPr>
        <p:spPr/>
        <p:txBody>
          <a:bodyPr>
            <a:normAutofit fontScale="92500"/>
          </a:bodyPr>
          <a:lstStyle/>
          <a:p>
            <a:r>
              <a:rPr lang="en-US" dirty="0" smtClean="0"/>
              <a:t>Scenario 3: Almost Everyone Gets Vaccinations</a:t>
            </a:r>
          </a:p>
          <a:p>
            <a:pPr lvl="1"/>
            <a:r>
              <a:rPr lang="en-US" dirty="0" smtClean="0"/>
              <a:t>Vaccinated: Roll 1: Infected</a:t>
            </a:r>
          </a:p>
          <a:p>
            <a:pPr lvl="1"/>
            <a:r>
              <a:rPr lang="en-US" dirty="0" smtClean="0"/>
              <a:t>Not Vaccinated: Roll 1-3: Infected</a:t>
            </a:r>
          </a:p>
          <a:p>
            <a:pPr lvl="1"/>
            <a:r>
              <a:rPr lang="en-US" dirty="0" smtClean="0"/>
              <a:t>Everyone will be given a card that indicates whether or not they’ve been vaccinated. No one should share this information. If someone attempts to infect you, you will roll the die to determine whether or not you get infected.</a:t>
            </a:r>
          </a:p>
          <a:p>
            <a:r>
              <a:rPr lang="en-US" dirty="0" smtClean="0"/>
              <a:t>Each round, an infected person can attempt to infect just ONE other player.</a:t>
            </a:r>
          </a:p>
          <a:p>
            <a:r>
              <a:rPr lang="en-US" dirty="0" smtClean="0"/>
              <a:t>Record the number of people infected each round.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651274"/>
              </p:ext>
            </p:extLst>
          </p:nvPr>
        </p:nvGraphicFramePr>
        <p:xfrm>
          <a:off x="1334421" y="5304341"/>
          <a:ext cx="6531974" cy="741680"/>
        </p:xfrm>
        <a:graphic>
          <a:graphicData uri="http://schemas.openxmlformats.org/drawingml/2006/table">
            <a:tbl>
              <a:tblPr firstRow="1" bandRow="1">
                <a:tableStyleId>{5C22544A-7EE6-4342-B048-85BDC9FD1C3A}</a:tableStyleId>
              </a:tblPr>
              <a:tblGrid>
                <a:gridCol w="1101770"/>
                <a:gridCol w="603356"/>
                <a:gridCol w="603356"/>
                <a:gridCol w="603356"/>
                <a:gridCol w="603356"/>
                <a:gridCol w="603356"/>
                <a:gridCol w="603356"/>
                <a:gridCol w="603356"/>
                <a:gridCol w="603356"/>
                <a:gridCol w="603356"/>
              </a:tblGrid>
              <a:tr h="370840">
                <a:tc>
                  <a:txBody>
                    <a:bodyPr/>
                    <a:lstStyle/>
                    <a:p>
                      <a:pPr algn="ctr"/>
                      <a:r>
                        <a:rPr lang="en-US" altLang="zh-CN" dirty="0" smtClean="0"/>
                        <a:t>Round</a:t>
                      </a:r>
                      <a:endParaRPr lang="zh-CN" altLang="en-US" dirty="0"/>
                    </a:p>
                  </a:txBody>
                  <a:tcPr/>
                </a:tc>
                <a:tc>
                  <a:txBody>
                    <a:bodyPr/>
                    <a:lstStyle/>
                    <a:p>
                      <a:pPr algn="ctr"/>
                      <a:r>
                        <a:rPr lang="en-US" altLang="zh-CN" dirty="0" smtClean="0"/>
                        <a:t>0</a:t>
                      </a:r>
                      <a:endParaRPr lang="zh-CN" altLang="en-US" dirty="0"/>
                    </a:p>
                  </a:txBody>
                  <a:tcPr/>
                </a:tc>
                <a:tc>
                  <a:txBody>
                    <a:bodyPr/>
                    <a:lstStyle/>
                    <a:p>
                      <a:pPr algn="ctr"/>
                      <a:r>
                        <a:rPr lang="en-US" altLang="zh-CN" dirty="0" smtClean="0"/>
                        <a:t>1</a:t>
                      </a:r>
                      <a:endParaRPr lang="zh-CN" altLang="en-US" dirty="0"/>
                    </a:p>
                  </a:txBody>
                  <a:tcPr/>
                </a:tc>
                <a:tc>
                  <a:txBody>
                    <a:bodyPr/>
                    <a:lstStyle/>
                    <a:p>
                      <a:pPr algn="ctr"/>
                      <a:r>
                        <a:rPr lang="en-US" altLang="zh-CN" dirty="0" smtClean="0"/>
                        <a:t>2</a:t>
                      </a:r>
                      <a:endParaRPr lang="zh-CN" altLang="en-US" dirty="0"/>
                    </a:p>
                  </a:txBody>
                  <a:tcPr/>
                </a:tc>
                <a:tc>
                  <a:txBody>
                    <a:bodyPr/>
                    <a:lstStyle/>
                    <a:p>
                      <a:pPr algn="ctr"/>
                      <a:r>
                        <a:rPr lang="en-US" altLang="zh-CN" dirty="0" smtClean="0"/>
                        <a:t>3</a:t>
                      </a:r>
                      <a:endParaRPr lang="zh-CN" altLang="en-US" dirty="0"/>
                    </a:p>
                  </a:txBody>
                  <a:tcPr/>
                </a:tc>
                <a:tc>
                  <a:txBody>
                    <a:bodyPr/>
                    <a:lstStyle/>
                    <a:p>
                      <a:pPr algn="ctr"/>
                      <a:r>
                        <a:rPr lang="en-US" altLang="zh-CN" dirty="0" smtClean="0"/>
                        <a:t>4</a:t>
                      </a:r>
                      <a:endParaRPr lang="zh-CN" altLang="en-US" dirty="0"/>
                    </a:p>
                  </a:txBody>
                  <a:tcPr/>
                </a:tc>
                <a:tc>
                  <a:txBody>
                    <a:bodyPr/>
                    <a:lstStyle/>
                    <a:p>
                      <a:pPr algn="ctr"/>
                      <a:r>
                        <a:rPr lang="en-US" altLang="zh-CN" dirty="0" smtClean="0"/>
                        <a:t>5</a:t>
                      </a:r>
                      <a:endParaRPr lang="zh-CN" altLang="en-US" dirty="0"/>
                    </a:p>
                  </a:txBody>
                  <a:tcPr/>
                </a:tc>
                <a:tc>
                  <a:txBody>
                    <a:bodyPr/>
                    <a:lstStyle/>
                    <a:p>
                      <a:pPr algn="ctr"/>
                      <a:r>
                        <a:rPr lang="en-US" altLang="zh-CN" dirty="0" smtClean="0"/>
                        <a:t>6</a:t>
                      </a:r>
                      <a:endParaRPr lang="zh-CN" altLang="en-US" dirty="0"/>
                    </a:p>
                  </a:txBody>
                  <a:tcPr/>
                </a:tc>
                <a:tc>
                  <a:txBody>
                    <a:bodyPr/>
                    <a:lstStyle/>
                    <a:p>
                      <a:pPr algn="ctr"/>
                      <a:r>
                        <a:rPr lang="en-US" altLang="zh-CN" dirty="0" smtClean="0"/>
                        <a:t>7</a:t>
                      </a:r>
                      <a:endParaRPr lang="zh-CN" altLang="en-US" dirty="0"/>
                    </a:p>
                  </a:txBody>
                  <a:tcPr/>
                </a:tc>
                <a:tc>
                  <a:txBody>
                    <a:bodyPr/>
                    <a:lstStyle/>
                    <a:p>
                      <a:pPr algn="ctr"/>
                      <a:r>
                        <a:rPr lang="en-US" altLang="zh-CN" dirty="0" smtClean="0"/>
                        <a:t>8</a:t>
                      </a:r>
                      <a:endParaRPr lang="zh-CN" altLang="en-US" dirty="0"/>
                    </a:p>
                  </a:txBody>
                  <a:tcPr/>
                </a:tc>
              </a:tr>
              <a:tr h="370840">
                <a:tc>
                  <a:txBody>
                    <a:bodyPr/>
                    <a:lstStyle/>
                    <a:p>
                      <a:pPr algn="ctr"/>
                      <a:r>
                        <a:rPr lang="en-US" altLang="zh-CN" dirty="0" smtClean="0"/>
                        <a:t>Infected</a:t>
                      </a:r>
                      <a:endParaRPr lang="zh-CN" altLang="en-US" dirty="0"/>
                    </a:p>
                  </a:txBody>
                  <a:tcPr/>
                </a:tc>
                <a:tc>
                  <a:txBody>
                    <a:bodyPr/>
                    <a:lstStyle/>
                    <a:p>
                      <a:pPr algn="ctr"/>
                      <a:r>
                        <a:rPr lang="en-US" altLang="zh-CN" dirty="0" smtClean="0"/>
                        <a:t>1</a:t>
                      </a:r>
                      <a:endParaRPr lang="zh-CN" altLang="en-US" dirty="0"/>
                    </a:p>
                  </a:txBody>
                  <a:tcPr/>
                </a:tc>
                <a:tc>
                  <a:txBody>
                    <a:bodyPr/>
                    <a:lstStyle/>
                    <a:p>
                      <a:pPr algn="ctr"/>
                      <a:endParaRPr lang="zh-CN" altLang="en-US"/>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c>
                  <a:txBody>
                    <a:bodyPr/>
                    <a:lstStyle/>
                    <a:p>
                      <a:pPr algn="ctr"/>
                      <a:endParaRPr lang="zh-CN" altLang="en-US" dirty="0"/>
                    </a:p>
                  </a:txBody>
                  <a:tcPr/>
                </a:tc>
              </a:tr>
            </a:tbl>
          </a:graphicData>
        </a:graphic>
      </p:graphicFrame>
    </p:spTree>
    <p:extLst>
      <p:ext uri="{BB962C8B-B14F-4D97-AF65-F5344CB8AC3E}">
        <p14:creationId xmlns:p14="http://schemas.microsoft.com/office/powerpoint/2010/main" val="204918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CN" dirty="0" smtClean="0"/>
              <a:t>Discussion: Effects of Flu Vaccinations</a:t>
            </a:r>
            <a:endParaRPr kumimoji="1" lang="zh-CN" altLang="en-US" dirty="0"/>
          </a:p>
        </p:txBody>
      </p:sp>
      <p:sp>
        <p:nvSpPr>
          <p:cNvPr id="3" name="Content Placeholder 2"/>
          <p:cNvSpPr>
            <a:spLocks noGrp="1"/>
          </p:cNvSpPr>
          <p:nvPr>
            <p:ph idx="1"/>
          </p:nvPr>
        </p:nvSpPr>
        <p:spPr/>
        <p:txBody>
          <a:bodyPr/>
          <a:lstStyle/>
          <a:p>
            <a:r>
              <a:rPr lang="en-US" altLang="zh-CN" dirty="0" smtClean="0"/>
              <a:t>What are the health implications when everyone gets a vaccine?</a:t>
            </a:r>
          </a:p>
          <a:p>
            <a:r>
              <a:rPr lang="en-US" altLang="zh-CN" dirty="0" smtClean="0"/>
              <a:t>What type of externality do vaccines create?</a:t>
            </a:r>
            <a:endParaRPr lang="en-US" altLang="zh-CN" dirty="0"/>
          </a:p>
          <a:p>
            <a:endParaRPr kumimoji="1" lang="zh-CN" altLang="en-US" dirty="0"/>
          </a:p>
        </p:txBody>
      </p:sp>
    </p:spTree>
    <p:extLst>
      <p:ext uri="{BB962C8B-B14F-4D97-AF65-F5344CB8AC3E}">
        <p14:creationId xmlns:p14="http://schemas.microsoft.com/office/powerpoint/2010/main" val="2389359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Don’t Believe in the Flu Shot!</a:t>
            </a:r>
            <a:endParaRPr lang="en-US" dirty="0"/>
          </a:p>
        </p:txBody>
      </p:sp>
      <p:sp>
        <p:nvSpPr>
          <p:cNvPr id="3" name="Content Placeholder 2"/>
          <p:cNvSpPr>
            <a:spLocks noGrp="1"/>
          </p:cNvSpPr>
          <p:nvPr>
            <p:ph idx="1"/>
          </p:nvPr>
        </p:nvSpPr>
        <p:spPr>
          <a:xfrm>
            <a:off x="739775" y="5443955"/>
            <a:ext cx="7662864" cy="1274100"/>
          </a:xfrm>
        </p:spPr>
        <p:txBody>
          <a:bodyPr/>
          <a:lstStyle/>
          <a:p>
            <a:pPr marL="0" indent="0">
              <a:buNone/>
            </a:pPr>
            <a:r>
              <a:rPr lang="en-US" dirty="0" smtClean="0"/>
              <a:t>This parent benefits from other parents making their children get flu shots. Others getting vaccinated reduces the likelihood of her child getting infected. </a:t>
            </a:r>
            <a:r>
              <a:rPr lang="en-US" b="1" dirty="0" smtClean="0"/>
              <a:t>Positive Externality!</a:t>
            </a:r>
            <a:endParaRPr lang="en-US" b="1" dirty="0"/>
          </a:p>
        </p:txBody>
      </p:sp>
      <p:pic>
        <p:nvPicPr>
          <p:cNvPr id="4" name="Picture 3" descr="Swine-Flu-Sh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424" y="1555847"/>
            <a:ext cx="4905744" cy="3797046"/>
          </a:xfrm>
          <a:prstGeom prst="rect">
            <a:avLst/>
          </a:prstGeom>
          <a:ln w="76200" cmpd="sng">
            <a:noFill/>
          </a:ln>
        </p:spPr>
      </p:pic>
    </p:spTree>
    <p:extLst>
      <p:ext uri="{BB962C8B-B14F-4D97-AF65-F5344CB8AC3E}">
        <p14:creationId xmlns:p14="http://schemas.microsoft.com/office/powerpoint/2010/main" val="493126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7710</TotalTime>
  <Words>1980</Words>
  <Application>Microsoft Macintosh PowerPoint</Application>
  <PresentationFormat>On-screen Show (4:3)</PresentationFormat>
  <Paragraphs>284</Paragraphs>
  <Slides>23</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Calibri</vt:lpstr>
      <vt:lpstr>Goudy Old Style</vt:lpstr>
      <vt:lpstr>Impact</vt:lpstr>
      <vt:lpstr>Rockwell</vt:lpstr>
      <vt:lpstr>宋体</vt:lpstr>
      <vt:lpstr>Arial</vt:lpstr>
      <vt:lpstr>Inkwell</vt:lpstr>
      <vt:lpstr>Equation</vt:lpstr>
      <vt:lpstr>Public Goods and Externalities</vt:lpstr>
      <vt:lpstr>Types of Goods</vt:lpstr>
      <vt:lpstr>What type of Good?</vt:lpstr>
      <vt:lpstr>Externality</vt:lpstr>
      <vt:lpstr>The Spread of the Flu Virus</vt:lpstr>
      <vt:lpstr>The Spread of the Flu Virus</vt:lpstr>
      <vt:lpstr>The Spread of the Flu Virus</vt:lpstr>
      <vt:lpstr>Discussion: Effects of Flu Vaccinations</vt:lpstr>
      <vt:lpstr>I Don’t Believe in the Flu Shot!</vt:lpstr>
      <vt:lpstr>Education</vt:lpstr>
      <vt:lpstr>Public “Bads”</vt:lpstr>
      <vt:lpstr>Economic Inefficiency</vt:lpstr>
      <vt:lpstr>The Free-Rider Problem</vt:lpstr>
      <vt:lpstr>Marginal Social Benefit (MSB)</vt:lpstr>
      <vt:lpstr>Market Equilibrium</vt:lpstr>
      <vt:lpstr>Social Equilibrium</vt:lpstr>
      <vt:lpstr>Social Equilibrium</vt:lpstr>
      <vt:lpstr>Are markets with externalities efficient?</vt:lpstr>
      <vt:lpstr>Deadweight Loss</vt:lpstr>
      <vt:lpstr>So what can the government do to increase efficiency within the market?</vt:lpstr>
      <vt:lpstr>Subsidy</vt:lpstr>
      <vt:lpstr>To remove DWL, the government can subsidize the amount of the externality</vt:lpstr>
      <vt:lpstr>After the imposition of a subsidy, we produce the socially efficient amount and DWL disappears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Goods and Externalities</dc:title>
  <dc:creator>William McKinney</dc:creator>
  <cp:lastModifiedBy>William McKinney</cp:lastModifiedBy>
  <cp:revision>77</cp:revision>
  <dcterms:created xsi:type="dcterms:W3CDTF">2013-03-08T01:52:36Z</dcterms:created>
  <dcterms:modified xsi:type="dcterms:W3CDTF">2016-12-12T11:27:30Z</dcterms:modified>
</cp:coreProperties>
</file>