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6"/>
  </p:notes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7" r:id="rId10"/>
    <p:sldId id="259" r:id="rId11"/>
    <p:sldId id="260" r:id="rId12"/>
    <p:sldId id="266" r:id="rId13"/>
    <p:sldId id="268" r:id="rId14"/>
    <p:sldId id="269" r:id="rId15"/>
    <p:sldId id="271" r:id="rId16"/>
    <p:sldId id="272" r:id="rId17"/>
    <p:sldId id="273" r:id="rId18"/>
    <p:sldId id="274" r:id="rId19"/>
    <p:sldId id="276" r:id="rId20"/>
    <p:sldId id="275" r:id="rId21"/>
    <p:sldId id="278" r:id="rId22"/>
    <p:sldId id="277" r:id="rId23"/>
    <p:sldId id="280" r:id="rId24"/>
    <p:sldId id="281" r:id="rId25"/>
    <p:sldId id="288" r:id="rId26"/>
    <p:sldId id="289" r:id="rId27"/>
    <p:sldId id="290" r:id="rId28"/>
    <p:sldId id="282" r:id="rId29"/>
    <p:sldId id="291" r:id="rId30"/>
    <p:sldId id="293" r:id="rId31"/>
    <p:sldId id="294" r:id="rId32"/>
    <p:sldId id="284" r:id="rId33"/>
    <p:sldId id="285" r:id="rId34"/>
    <p:sldId id="283" r:id="rId35"/>
    <p:sldId id="304" r:id="rId36"/>
    <p:sldId id="303" r:id="rId37"/>
    <p:sldId id="286" r:id="rId38"/>
    <p:sldId id="295" r:id="rId39"/>
    <p:sldId id="297" r:id="rId40"/>
    <p:sldId id="298" r:id="rId41"/>
    <p:sldId id="299" r:id="rId42"/>
    <p:sldId id="300" r:id="rId43"/>
    <p:sldId id="306" r:id="rId44"/>
    <p:sldId id="296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B212A-6B97-AB44-B8FF-0D322C46756B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3D518-87B0-774C-9C6D-773D17E0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8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Points</a:t>
            </a:r>
            <a:r>
              <a:rPr lang="en-US" baseline="0" dirty="0" smtClean="0"/>
              <a:t> a, e, and c are within your budget. Point e lies along the highest indifference curve.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3D518-87B0-774C-9C6D-773D17E067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20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your budget?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3D518-87B0-774C-9C6D-773D17E067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3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32+14=$46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3D518-87B0-774C-9C6D-773D17E067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07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only need to check the lines in</a:t>
            </a:r>
            <a:r>
              <a:rPr lang="en-US" baseline="0" dirty="0" smtClean="0"/>
              <a:t> color.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3D518-87B0-774C-9C6D-773D17E067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07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only need to check the lines in</a:t>
            </a:r>
            <a:r>
              <a:rPr lang="en-US" baseline="0" dirty="0" smtClean="0"/>
              <a:t> color.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3D518-87B0-774C-9C6D-773D17E067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07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only need to check the lines in</a:t>
            </a:r>
            <a:r>
              <a:rPr lang="en-US" baseline="0" dirty="0" smtClean="0"/>
              <a:t> color.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3D518-87B0-774C-9C6D-773D17E067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07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1,000 + 100x = 150x</a:t>
            </a:r>
          </a:p>
          <a:p>
            <a:r>
              <a:rPr lang="en-US" dirty="0" smtClean="0"/>
              <a:t>1,000</a:t>
            </a:r>
            <a:r>
              <a:rPr lang="en-US" baseline="0" dirty="0" smtClean="0"/>
              <a:t> = 50x</a:t>
            </a:r>
          </a:p>
          <a:p>
            <a:r>
              <a:rPr lang="en-US" baseline="0" dirty="0" smtClean="0"/>
              <a:t>20 =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3D518-87B0-774C-9C6D-773D17E0673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25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1,000 + 100x = 150x</a:t>
            </a:r>
          </a:p>
          <a:p>
            <a:r>
              <a:rPr lang="en-US" dirty="0" smtClean="0"/>
              <a:t>1,000</a:t>
            </a:r>
            <a:r>
              <a:rPr lang="en-US" baseline="0" dirty="0" smtClean="0"/>
              <a:t> = 50x</a:t>
            </a:r>
          </a:p>
          <a:p>
            <a:r>
              <a:rPr lang="en-US" baseline="0" dirty="0" smtClean="0"/>
              <a:t>20 =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3D518-87B0-774C-9C6D-773D17E0673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2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F8A327-5146-AA49-8A48-6D1A5C7A8DC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2CB652-BDE8-C74A-AB02-94EB8F60CD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Lessons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Consumer and Producer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3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Indifference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Represents various levels of utility</a:t>
            </a:r>
          </a:p>
          <a:p>
            <a:r>
              <a:rPr lang="en-US" dirty="0" smtClean="0"/>
              <a:t>Every point along an IC represents the same level of utility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Higher IC indicate a higher level of utility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Lower IC indicate a lower level of utility</a:t>
            </a:r>
          </a:p>
        </p:txBody>
      </p:sp>
      <p:sp>
        <p:nvSpPr>
          <p:cNvPr id="4" name="Freeform 3"/>
          <p:cNvSpPr/>
          <p:nvPr/>
        </p:nvSpPr>
        <p:spPr>
          <a:xfrm>
            <a:off x="5113217" y="2787738"/>
            <a:ext cx="3216378" cy="3266107"/>
          </a:xfrm>
          <a:custGeom>
            <a:avLst/>
            <a:gdLst>
              <a:gd name="connsiteX0" fmla="*/ 16494 w 3216378"/>
              <a:gd name="connsiteY0" fmla="*/ 0 h 3266107"/>
              <a:gd name="connsiteX1" fmla="*/ 0 w 3216378"/>
              <a:gd name="connsiteY1" fmla="*/ 3266107 h 3266107"/>
              <a:gd name="connsiteX2" fmla="*/ 3216378 w 3216378"/>
              <a:gd name="connsiteY2" fmla="*/ 3266107 h 3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6378" h="3266107">
                <a:moveTo>
                  <a:pt x="16494" y="0"/>
                </a:moveTo>
                <a:lnTo>
                  <a:pt x="0" y="3266107"/>
                </a:lnTo>
                <a:lnTo>
                  <a:pt x="3216378" y="3266107"/>
                </a:ln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99823" y="2410897"/>
            <a:ext cx="75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2258" y="6092309"/>
            <a:ext cx="57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831109" y="2787738"/>
            <a:ext cx="3237433" cy="2444548"/>
            <a:chOff x="5831109" y="2787738"/>
            <a:chExt cx="3237433" cy="2444548"/>
          </a:xfrm>
        </p:grpSpPr>
        <p:grpSp>
          <p:nvGrpSpPr>
            <p:cNvPr id="14" name="Group 13"/>
            <p:cNvGrpSpPr/>
            <p:nvPr/>
          </p:nvGrpSpPr>
          <p:grpSpPr>
            <a:xfrm>
              <a:off x="5831109" y="2787738"/>
              <a:ext cx="2441149" cy="2267722"/>
              <a:chOff x="5831109" y="2787738"/>
              <a:chExt cx="2441149" cy="2267722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5831109" y="2787738"/>
                <a:ext cx="2441149" cy="2259882"/>
              </a:xfrm>
              <a:custGeom>
                <a:avLst/>
                <a:gdLst>
                  <a:gd name="connsiteX0" fmla="*/ 0 w 2441149"/>
                  <a:gd name="connsiteY0" fmla="*/ 0 h 2259882"/>
                  <a:gd name="connsiteX1" fmla="*/ 626782 w 2441149"/>
                  <a:gd name="connsiteY1" fmla="*/ 1748522 h 2259882"/>
                  <a:gd name="connsiteX2" fmla="*/ 2441149 w 2441149"/>
                  <a:gd name="connsiteY2" fmla="*/ 2259882 h 2259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1149" h="2259882">
                    <a:moveTo>
                      <a:pt x="0" y="0"/>
                    </a:moveTo>
                    <a:cubicBezTo>
                      <a:pt x="109962" y="685937"/>
                      <a:pt x="219924" y="1371875"/>
                      <a:pt x="626782" y="1748522"/>
                    </a:cubicBezTo>
                    <a:cubicBezTo>
                      <a:pt x="1033640" y="2125169"/>
                      <a:pt x="2441149" y="2259882"/>
                      <a:pt x="2441149" y="2259882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871960" y="3266107"/>
                <a:ext cx="98965" cy="11546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453204" y="4523672"/>
                <a:ext cx="98965" cy="115468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793172" y="4939992"/>
                <a:ext cx="98965" cy="115468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8092080" y="4862954"/>
              <a:ext cx="97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 = 100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00804" y="2668213"/>
            <a:ext cx="2821174" cy="2221623"/>
            <a:chOff x="6300804" y="2668213"/>
            <a:chExt cx="2821174" cy="2221623"/>
          </a:xfrm>
        </p:grpSpPr>
        <p:grpSp>
          <p:nvGrpSpPr>
            <p:cNvPr id="15" name="Group 14"/>
            <p:cNvGrpSpPr/>
            <p:nvPr/>
          </p:nvGrpSpPr>
          <p:grpSpPr>
            <a:xfrm>
              <a:off x="6300804" y="2668213"/>
              <a:ext cx="1971454" cy="2057221"/>
              <a:chOff x="5831109" y="2787738"/>
              <a:chExt cx="2441149" cy="2267722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5831109" y="2787738"/>
                <a:ext cx="2441149" cy="2259882"/>
              </a:xfrm>
              <a:custGeom>
                <a:avLst/>
                <a:gdLst>
                  <a:gd name="connsiteX0" fmla="*/ 0 w 2441149"/>
                  <a:gd name="connsiteY0" fmla="*/ 0 h 2259882"/>
                  <a:gd name="connsiteX1" fmla="*/ 626782 w 2441149"/>
                  <a:gd name="connsiteY1" fmla="*/ 1748522 h 2259882"/>
                  <a:gd name="connsiteX2" fmla="*/ 2441149 w 2441149"/>
                  <a:gd name="connsiteY2" fmla="*/ 2259882 h 2259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1149" h="2259882">
                    <a:moveTo>
                      <a:pt x="0" y="0"/>
                    </a:moveTo>
                    <a:cubicBezTo>
                      <a:pt x="109962" y="685937"/>
                      <a:pt x="219924" y="1371875"/>
                      <a:pt x="626782" y="1748522"/>
                    </a:cubicBezTo>
                    <a:cubicBezTo>
                      <a:pt x="1033640" y="2125169"/>
                      <a:pt x="2441149" y="2259882"/>
                      <a:pt x="2441149" y="2259882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871960" y="3266107"/>
                <a:ext cx="98965" cy="115468"/>
              </a:xfrm>
              <a:prstGeom prst="ellipse">
                <a:avLst/>
              </a:prstGeom>
              <a:solidFill>
                <a:srgbClr val="E0760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453204" y="4523672"/>
                <a:ext cx="98965" cy="115468"/>
              </a:xfrm>
              <a:prstGeom prst="ellipse">
                <a:avLst/>
              </a:prstGeom>
              <a:solidFill>
                <a:srgbClr val="E0760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793172" y="4939992"/>
                <a:ext cx="98965" cy="115468"/>
              </a:xfrm>
              <a:prstGeom prst="ellipse">
                <a:avLst/>
              </a:prstGeom>
              <a:solidFill>
                <a:srgbClr val="E0760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8145516" y="4520504"/>
              <a:ext cx="97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 = 150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331594" y="3102177"/>
            <a:ext cx="3691491" cy="2731550"/>
            <a:chOff x="5331594" y="3102177"/>
            <a:chExt cx="3691491" cy="27315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31594" y="3102177"/>
              <a:ext cx="2998001" cy="2572272"/>
              <a:chOff x="5831109" y="2787738"/>
              <a:chExt cx="2441149" cy="2267722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5831109" y="2787738"/>
                <a:ext cx="2441149" cy="2259882"/>
              </a:xfrm>
              <a:custGeom>
                <a:avLst/>
                <a:gdLst>
                  <a:gd name="connsiteX0" fmla="*/ 0 w 2441149"/>
                  <a:gd name="connsiteY0" fmla="*/ 0 h 2259882"/>
                  <a:gd name="connsiteX1" fmla="*/ 626782 w 2441149"/>
                  <a:gd name="connsiteY1" fmla="*/ 1748522 h 2259882"/>
                  <a:gd name="connsiteX2" fmla="*/ 2441149 w 2441149"/>
                  <a:gd name="connsiteY2" fmla="*/ 2259882 h 2259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1149" h="2259882">
                    <a:moveTo>
                      <a:pt x="0" y="0"/>
                    </a:moveTo>
                    <a:cubicBezTo>
                      <a:pt x="109962" y="685937"/>
                      <a:pt x="219924" y="1371875"/>
                      <a:pt x="626782" y="1748522"/>
                    </a:cubicBezTo>
                    <a:cubicBezTo>
                      <a:pt x="1033640" y="2125169"/>
                      <a:pt x="2441149" y="2259882"/>
                      <a:pt x="2441149" y="2259882"/>
                    </a:cubicBezTo>
                  </a:path>
                </a:pathLst>
              </a:custGeom>
              <a:ln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871960" y="3266107"/>
                <a:ext cx="98965" cy="115468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453204" y="4523672"/>
                <a:ext cx="98965" cy="115468"/>
              </a:xfrm>
              <a:prstGeom prst="ellipse">
                <a:avLst/>
              </a:prstGeom>
              <a:solidFill>
                <a:srgbClr val="7DC1EF"/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793172" y="4939992"/>
                <a:ext cx="98965" cy="115468"/>
              </a:xfrm>
              <a:prstGeom prst="ellipse">
                <a:avLst/>
              </a:prstGeom>
              <a:solidFill>
                <a:srgbClr val="7DC1EF"/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8174550" y="5464395"/>
              <a:ext cx="84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 = 50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505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>
            <a:off x="5146205" y="3678493"/>
            <a:ext cx="2698350" cy="2359842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Maximization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maximize utility, you must spend your entire budget and reach the highest indifference curve possible.</a:t>
            </a:r>
          </a:p>
          <a:p>
            <a:r>
              <a:rPr lang="en-US" dirty="0" smtClean="0"/>
              <a:t>At which point is utility maximized?</a:t>
            </a:r>
          </a:p>
          <a:p>
            <a:r>
              <a:rPr lang="en-US" dirty="0" smtClean="0"/>
              <a:t>Utility maximization occurs at the point at which the IC is tangent to the budget constraint.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113217" y="2787738"/>
            <a:ext cx="3216378" cy="3266107"/>
          </a:xfrm>
          <a:custGeom>
            <a:avLst/>
            <a:gdLst>
              <a:gd name="connsiteX0" fmla="*/ 16494 w 3216378"/>
              <a:gd name="connsiteY0" fmla="*/ 0 h 3266107"/>
              <a:gd name="connsiteX1" fmla="*/ 0 w 3216378"/>
              <a:gd name="connsiteY1" fmla="*/ 3266107 h 3266107"/>
              <a:gd name="connsiteX2" fmla="*/ 3216378 w 3216378"/>
              <a:gd name="connsiteY2" fmla="*/ 3266107 h 3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6378" h="3266107">
                <a:moveTo>
                  <a:pt x="16494" y="0"/>
                </a:moveTo>
                <a:lnTo>
                  <a:pt x="0" y="3266107"/>
                </a:lnTo>
                <a:lnTo>
                  <a:pt x="3216378" y="3266107"/>
                </a:ln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99823" y="2410897"/>
            <a:ext cx="75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2258" y="6092309"/>
            <a:ext cx="57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232630" y="3316612"/>
            <a:ext cx="3691491" cy="2731550"/>
            <a:chOff x="5331594" y="3102177"/>
            <a:chExt cx="3691491" cy="2731550"/>
          </a:xfrm>
        </p:grpSpPr>
        <p:grpSp>
          <p:nvGrpSpPr>
            <p:cNvPr id="9" name="Group 8"/>
            <p:cNvGrpSpPr/>
            <p:nvPr/>
          </p:nvGrpSpPr>
          <p:grpSpPr>
            <a:xfrm>
              <a:off x="5331594" y="3102177"/>
              <a:ext cx="2998001" cy="2563379"/>
              <a:chOff x="5831109" y="2787738"/>
              <a:chExt cx="2441149" cy="2259882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5831109" y="2787738"/>
                <a:ext cx="2441149" cy="2259882"/>
              </a:xfrm>
              <a:custGeom>
                <a:avLst/>
                <a:gdLst>
                  <a:gd name="connsiteX0" fmla="*/ 0 w 2441149"/>
                  <a:gd name="connsiteY0" fmla="*/ 0 h 2259882"/>
                  <a:gd name="connsiteX1" fmla="*/ 626782 w 2441149"/>
                  <a:gd name="connsiteY1" fmla="*/ 1748522 h 2259882"/>
                  <a:gd name="connsiteX2" fmla="*/ 2441149 w 2441149"/>
                  <a:gd name="connsiteY2" fmla="*/ 2259882 h 2259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1149" h="2259882">
                    <a:moveTo>
                      <a:pt x="0" y="0"/>
                    </a:moveTo>
                    <a:cubicBezTo>
                      <a:pt x="109962" y="685937"/>
                      <a:pt x="219924" y="1371875"/>
                      <a:pt x="626782" y="1748522"/>
                    </a:cubicBezTo>
                    <a:cubicBezTo>
                      <a:pt x="1033640" y="2125169"/>
                      <a:pt x="2441149" y="2259882"/>
                      <a:pt x="2441149" y="2259882"/>
                    </a:cubicBezTo>
                  </a:path>
                </a:pathLst>
              </a:custGeom>
              <a:ln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858530" y="3207939"/>
                <a:ext cx="98965" cy="115468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453204" y="4523672"/>
                <a:ext cx="98965" cy="115468"/>
              </a:xfrm>
              <a:prstGeom prst="ellipse">
                <a:avLst/>
              </a:prstGeom>
              <a:solidFill>
                <a:srgbClr val="7DC1EF"/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685730" y="4910908"/>
                <a:ext cx="98965" cy="115468"/>
              </a:xfrm>
              <a:prstGeom prst="ellipse">
                <a:avLst/>
              </a:prstGeom>
              <a:solidFill>
                <a:srgbClr val="7DC1EF"/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8174550" y="5464395"/>
              <a:ext cx="84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 = 50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32145" y="3002173"/>
            <a:ext cx="3237433" cy="2444548"/>
            <a:chOff x="5831109" y="2787738"/>
            <a:chExt cx="3237433" cy="2444548"/>
          </a:xfrm>
        </p:grpSpPr>
        <p:grpSp>
          <p:nvGrpSpPr>
            <p:cNvPr id="16" name="Group 15"/>
            <p:cNvGrpSpPr/>
            <p:nvPr/>
          </p:nvGrpSpPr>
          <p:grpSpPr>
            <a:xfrm>
              <a:off x="5831109" y="2787738"/>
              <a:ext cx="2441149" cy="2267722"/>
              <a:chOff x="5831109" y="2787738"/>
              <a:chExt cx="2441149" cy="2267722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5831109" y="2787738"/>
                <a:ext cx="2441149" cy="2259882"/>
              </a:xfrm>
              <a:custGeom>
                <a:avLst/>
                <a:gdLst>
                  <a:gd name="connsiteX0" fmla="*/ 0 w 2441149"/>
                  <a:gd name="connsiteY0" fmla="*/ 0 h 2259882"/>
                  <a:gd name="connsiteX1" fmla="*/ 626782 w 2441149"/>
                  <a:gd name="connsiteY1" fmla="*/ 1748522 h 2259882"/>
                  <a:gd name="connsiteX2" fmla="*/ 2441149 w 2441149"/>
                  <a:gd name="connsiteY2" fmla="*/ 2259882 h 2259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1149" h="2259882">
                    <a:moveTo>
                      <a:pt x="0" y="0"/>
                    </a:moveTo>
                    <a:cubicBezTo>
                      <a:pt x="109962" y="685937"/>
                      <a:pt x="219924" y="1371875"/>
                      <a:pt x="626782" y="1748522"/>
                    </a:cubicBezTo>
                    <a:cubicBezTo>
                      <a:pt x="1033640" y="2125169"/>
                      <a:pt x="2441149" y="2259882"/>
                      <a:pt x="2441149" y="2259882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871960" y="3266107"/>
                <a:ext cx="98965" cy="11546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453204" y="4523672"/>
                <a:ext cx="98965" cy="115468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793172" y="4939992"/>
                <a:ext cx="98965" cy="115468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8092080" y="4862954"/>
              <a:ext cx="97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 = 100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01840" y="2882648"/>
            <a:ext cx="2821174" cy="2221623"/>
            <a:chOff x="6300804" y="2668213"/>
            <a:chExt cx="2821174" cy="2221623"/>
          </a:xfrm>
        </p:grpSpPr>
        <p:grpSp>
          <p:nvGrpSpPr>
            <p:cNvPr id="23" name="Group 22"/>
            <p:cNvGrpSpPr/>
            <p:nvPr/>
          </p:nvGrpSpPr>
          <p:grpSpPr>
            <a:xfrm>
              <a:off x="6300804" y="2668213"/>
              <a:ext cx="1971454" cy="2057221"/>
              <a:chOff x="5831109" y="2787738"/>
              <a:chExt cx="2441149" cy="2267722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5831109" y="2787738"/>
                <a:ext cx="2441149" cy="2259882"/>
              </a:xfrm>
              <a:custGeom>
                <a:avLst/>
                <a:gdLst>
                  <a:gd name="connsiteX0" fmla="*/ 0 w 2441149"/>
                  <a:gd name="connsiteY0" fmla="*/ 0 h 2259882"/>
                  <a:gd name="connsiteX1" fmla="*/ 626782 w 2441149"/>
                  <a:gd name="connsiteY1" fmla="*/ 1748522 h 2259882"/>
                  <a:gd name="connsiteX2" fmla="*/ 2441149 w 2441149"/>
                  <a:gd name="connsiteY2" fmla="*/ 2259882 h 2259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1149" h="2259882">
                    <a:moveTo>
                      <a:pt x="0" y="0"/>
                    </a:moveTo>
                    <a:cubicBezTo>
                      <a:pt x="109962" y="685937"/>
                      <a:pt x="219924" y="1371875"/>
                      <a:pt x="626782" y="1748522"/>
                    </a:cubicBezTo>
                    <a:cubicBezTo>
                      <a:pt x="1033640" y="2125169"/>
                      <a:pt x="2441149" y="2259882"/>
                      <a:pt x="2441149" y="2259882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871960" y="3266107"/>
                <a:ext cx="98965" cy="115468"/>
              </a:xfrm>
              <a:prstGeom prst="ellipse">
                <a:avLst/>
              </a:prstGeom>
              <a:solidFill>
                <a:srgbClr val="E0760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453204" y="4523672"/>
                <a:ext cx="98965" cy="115468"/>
              </a:xfrm>
              <a:prstGeom prst="ellipse">
                <a:avLst/>
              </a:prstGeom>
              <a:solidFill>
                <a:srgbClr val="E0760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793172" y="4939992"/>
                <a:ext cx="98965" cy="115468"/>
              </a:xfrm>
              <a:prstGeom prst="ellipse">
                <a:avLst/>
              </a:prstGeom>
              <a:solidFill>
                <a:srgbClr val="E0760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8145516" y="4520504"/>
              <a:ext cx="97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 = 150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294572" y="3506024"/>
            <a:ext cx="34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88777" y="4947632"/>
            <a:ext cx="34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553408" y="5433148"/>
            <a:ext cx="33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52281" y="3186177"/>
            <a:ext cx="34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69557" y="4441776"/>
            <a:ext cx="33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31506" y="490687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314754" y="305202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54736" y="4072635"/>
            <a:ext cx="32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50872" y="4457444"/>
            <a:ext cx="230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2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Maximization Exploration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2512637"/>
              </p:ext>
            </p:extLst>
          </p:nvPr>
        </p:nvGraphicFramePr>
        <p:xfrm>
          <a:off x="1117600" y="2908968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8386682"/>
              </p:ext>
            </p:extLst>
          </p:nvPr>
        </p:nvGraphicFramePr>
        <p:xfrm>
          <a:off x="2900362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81512" y="2545407"/>
            <a:ext cx="124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Pizza = $8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0347" y="2539636"/>
            <a:ext cx="129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DC1EF"/>
                </a:solidFill>
              </a:rPr>
              <a:t>Soda = $2</a:t>
            </a:r>
            <a:endParaRPr lang="en-US" dirty="0">
              <a:solidFill>
                <a:srgbClr val="7DC1EF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11278" y="2645048"/>
            <a:ext cx="3566160" cy="368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much pizza and soda should you buy to maximize your happiness if you have a budget of $46?</a:t>
            </a:r>
          </a:p>
          <a:p>
            <a:pPr lvl="1"/>
            <a:r>
              <a:rPr lang="en-US" dirty="0" smtClean="0"/>
              <a:t>Find as many combinations of pizza and soda that use your entire budget (or as much as possible).</a:t>
            </a:r>
          </a:p>
          <a:p>
            <a:pPr lvl="1"/>
            <a:r>
              <a:rPr lang="en-US" dirty="0" smtClean="0"/>
              <a:t>Which combination yields the highest total utility?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35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Zombie vaccine</a:t>
            </a:r>
          </a:p>
          <a:p>
            <a:pPr lvl="1"/>
            <a:r>
              <a:rPr lang="en-US" dirty="0" smtClean="0"/>
              <a:t>Price: $2,000</a:t>
            </a:r>
          </a:p>
          <a:p>
            <a:pPr lvl="1"/>
            <a:r>
              <a:rPr lang="en-US" dirty="0" smtClean="0"/>
              <a:t>Utility: 6,000 utils</a:t>
            </a:r>
          </a:p>
          <a:p>
            <a:r>
              <a:rPr lang="en-US" dirty="0" smtClean="0"/>
              <a:t>Cross Bow</a:t>
            </a:r>
          </a:p>
          <a:p>
            <a:pPr lvl="1"/>
            <a:r>
              <a:rPr lang="en-US" dirty="0" smtClean="0"/>
              <a:t>Price: $250</a:t>
            </a:r>
          </a:p>
          <a:p>
            <a:pPr lvl="1"/>
            <a:r>
              <a:rPr lang="en-US" dirty="0" smtClean="0"/>
              <a:t>Utility: 1,000 utils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trying to maximize your utility, the most important thing is getting the most bang for your buck.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2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Maximization 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maximize utility</a:t>
            </a:r>
          </a:p>
          <a:p>
            <a:pPr lvl="1"/>
            <a:r>
              <a:rPr lang="en-US" dirty="0" smtClean="0"/>
              <a:t>Purchase until you have spent all your budget</a:t>
            </a:r>
          </a:p>
          <a:p>
            <a:pPr lvl="1"/>
            <a:r>
              <a:rPr lang="en-US" dirty="0" smtClean="0"/>
              <a:t>Maximization will occur at a point where MU/P</a:t>
            </a:r>
            <a:r>
              <a:rPr lang="en-US" baseline="-25000" dirty="0" smtClean="0"/>
              <a:t>X</a:t>
            </a:r>
            <a:r>
              <a:rPr lang="en-US" dirty="0" smtClean="0"/>
              <a:t> = MU/P</a:t>
            </a:r>
            <a:r>
              <a:rPr lang="en-US" baseline="-25000" dirty="0" smtClean="0"/>
              <a:t>Y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/>
              <a:t>When deciding which good to purchase next, purchase whichever </a:t>
            </a:r>
            <a:r>
              <a:rPr lang="en-US" dirty="0"/>
              <a:t>good </a:t>
            </a:r>
            <a:r>
              <a:rPr lang="en-US" dirty="0" smtClean="0"/>
              <a:t>provides the </a:t>
            </a:r>
            <a:r>
              <a:rPr lang="en-US" dirty="0"/>
              <a:t>higher MU/</a:t>
            </a:r>
            <a:r>
              <a:rPr lang="en-US" dirty="0" smtClean="0"/>
              <a:t>P (bang for your buck)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/>
              <a:t>If there are multiple points where </a:t>
            </a:r>
            <a:r>
              <a:rPr lang="en-US" dirty="0"/>
              <a:t>MU/P</a:t>
            </a:r>
            <a:r>
              <a:rPr lang="en-US" baseline="-25000" dirty="0"/>
              <a:t>X</a:t>
            </a:r>
            <a:r>
              <a:rPr lang="en-US" dirty="0"/>
              <a:t> = MU/</a:t>
            </a:r>
            <a:r>
              <a:rPr lang="en-US" dirty="0" smtClean="0"/>
              <a:t>P</a:t>
            </a:r>
            <a:r>
              <a:rPr lang="en-US" baseline="-25000" dirty="0" smtClean="0"/>
              <a:t>Y</a:t>
            </a:r>
            <a:r>
              <a:rPr lang="en-US" dirty="0" smtClean="0"/>
              <a:t>, determine which is feasible given your budget constraint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5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Utility Maximization Example Revisited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0097517"/>
              </p:ext>
            </p:extLst>
          </p:nvPr>
        </p:nvGraphicFramePr>
        <p:xfrm>
          <a:off x="1117600" y="2908968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7734032"/>
              </p:ext>
            </p:extLst>
          </p:nvPr>
        </p:nvGraphicFramePr>
        <p:xfrm>
          <a:off x="2900362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81512" y="2545407"/>
            <a:ext cx="124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Pizza = $8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3853" y="2539636"/>
            <a:ext cx="129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DC1EF"/>
                </a:solidFill>
              </a:rPr>
              <a:t>Soda = $2</a:t>
            </a:r>
            <a:endParaRPr lang="en-US" dirty="0">
              <a:solidFill>
                <a:srgbClr val="7DC1EF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11278" y="2941958"/>
            <a:ext cx="3566160" cy="368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much pizza and soda should you buy to maximize your happiness if you have a budget of $46?</a:t>
            </a:r>
          </a:p>
          <a:p>
            <a:pPr lvl="1"/>
            <a:r>
              <a:rPr lang="en-US" dirty="0" smtClean="0"/>
              <a:t>Use the utility maximization rule to help you find your answer.</a:t>
            </a:r>
          </a:p>
          <a:p>
            <a:pPr lvl="1"/>
            <a:r>
              <a:rPr lang="en-US" dirty="0" smtClean="0"/>
              <a:t>You’ll need more columns!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2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Utility Maximization Example Revisited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1033008"/>
              </p:ext>
            </p:extLst>
          </p:nvPr>
        </p:nvGraphicFramePr>
        <p:xfrm>
          <a:off x="1117600" y="2908968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9207401"/>
              </p:ext>
            </p:extLst>
          </p:nvPr>
        </p:nvGraphicFramePr>
        <p:xfrm>
          <a:off x="4683124" y="2914739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72188" y="2545407"/>
            <a:ext cx="124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Pizza = $8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7291" y="2546076"/>
            <a:ext cx="129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DC1EF"/>
                </a:solidFill>
              </a:rPr>
              <a:t>Soda = $2</a:t>
            </a:r>
            <a:endParaRPr lang="en-US" dirty="0">
              <a:solidFill>
                <a:srgbClr val="7DC1EF"/>
              </a:solidFill>
            </a:endParaRP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843527"/>
              </p:ext>
            </p:extLst>
          </p:nvPr>
        </p:nvGraphicFramePr>
        <p:xfrm>
          <a:off x="2900362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MU/P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384833"/>
              </p:ext>
            </p:extLst>
          </p:nvPr>
        </p:nvGraphicFramePr>
        <p:xfrm>
          <a:off x="6465886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MU/P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18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Utility Maximization Example Revisited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45907740"/>
              </p:ext>
            </p:extLst>
          </p:nvPr>
        </p:nvGraphicFramePr>
        <p:xfrm>
          <a:off x="1117600" y="2908968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120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144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449B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21449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449B"/>
                          </a:solidFill>
                        </a:rPr>
                        <a:t>152</a:t>
                      </a:r>
                      <a:endParaRPr lang="en-US" dirty="0">
                        <a:solidFill>
                          <a:srgbClr val="21449B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4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40"/>
                          </a:solidFill>
                        </a:rPr>
                        <a:t>152</a:t>
                      </a:r>
                      <a:endParaRPr lang="en-US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8068311"/>
              </p:ext>
            </p:extLst>
          </p:nvPr>
        </p:nvGraphicFramePr>
        <p:xfrm>
          <a:off x="4683124" y="2914739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26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07602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E0760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07602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E0760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449B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21449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449B"/>
                          </a:solidFill>
                        </a:rPr>
                        <a:t>56</a:t>
                      </a:r>
                      <a:endParaRPr lang="en-US" dirty="0">
                        <a:solidFill>
                          <a:srgbClr val="21449B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4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40"/>
                          </a:solidFill>
                        </a:rPr>
                        <a:t>56</a:t>
                      </a:r>
                      <a:endParaRPr lang="en-US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72188" y="2545407"/>
            <a:ext cx="124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Pizza = $8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7291" y="2546076"/>
            <a:ext cx="129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DC1EF"/>
                </a:solidFill>
              </a:rPr>
              <a:t>Soda = $2</a:t>
            </a:r>
            <a:endParaRPr lang="en-US" dirty="0">
              <a:solidFill>
                <a:srgbClr val="7DC1EF"/>
              </a:solidFill>
            </a:endParaRP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889000"/>
              </p:ext>
            </p:extLst>
          </p:nvPr>
        </p:nvGraphicFramePr>
        <p:xfrm>
          <a:off x="2900362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MU/P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48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660066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07602"/>
                          </a:solidFill>
                        </a:rPr>
                        <a:t>24</a:t>
                      </a:r>
                      <a:endParaRPr lang="en-US" dirty="0">
                        <a:solidFill>
                          <a:srgbClr val="E0760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E07602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E0760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449B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21449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21449B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21449B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4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4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684800"/>
              </p:ext>
            </p:extLst>
          </p:nvPr>
        </p:nvGraphicFramePr>
        <p:xfrm>
          <a:off x="6465886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MU/P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660066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07602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E0760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E07602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E0760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4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4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14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combination maximizes utility?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158377"/>
              </p:ext>
            </p:extLst>
          </p:nvPr>
        </p:nvGraphicFramePr>
        <p:xfrm>
          <a:off x="1114425" y="2595561"/>
          <a:ext cx="7610470" cy="3524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210"/>
                <a:gridCol w="1087210"/>
                <a:gridCol w="1087210"/>
                <a:gridCol w="1087210"/>
                <a:gridCol w="1087210"/>
                <a:gridCol w="1087210"/>
                <a:gridCol w="1087210"/>
              </a:tblGrid>
              <a:tr h="106233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Pizza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Pizza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Pizza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Soda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Soda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Soda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Spent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</a:tr>
              <a:tr h="615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</a:tr>
              <a:tr h="615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</a:tr>
              <a:tr h="615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</a:tr>
              <a:tr h="615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923678" y="4833179"/>
            <a:ext cx="7990135" cy="742297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2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spend your entire entertainment budget of $423 on video games and going to the movies.</a:t>
            </a:r>
          </a:p>
          <a:p>
            <a:r>
              <a:rPr lang="en-US" dirty="0" smtClean="0"/>
              <a:t>How many video games should you buy and how many movies should you see if you want to maximize your utility? What is your total utility?</a:t>
            </a:r>
          </a:p>
          <a:p>
            <a:r>
              <a:rPr lang="en-US" dirty="0" smtClean="0"/>
              <a:t>What if your entertainment budget decreased to $147?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555868"/>
              </p:ext>
            </p:extLst>
          </p:nvPr>
        </p:nvGraphicFramePr>
        <p:xfrm>
          <a:off x="5010243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rgbClr val="000000"/>
                          </a:solidFill>
                        </a:rPr>
                        <a:t>600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1140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1620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1920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2100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2160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2160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2040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409762"/>
              </p:ext>
            </p:extLst>
          </p:nvPr>
        </p:nvGraphicFramePr>
        <p:xfrm>
          <a:off x="6793005" y="2907630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108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207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288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351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387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405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414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414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43239" y="2544738"/>
            <a:ext cx="1651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Games = $60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27532" y="2538967"/>
            <a:ext cx="148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DC1EF"/>
                </a:solidFill>
              </a:rPr>
              <a:t>Movies = $9</a:t>
            </a:r>
            <a:endParaRPr lang="en-US" dirty="0">
              <a:solidFill>
                <a:srgbClr val="7DC1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9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1 – The Consumer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Budget Constraints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Indifference Curves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Utility Maximization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5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Problem #1 Cont’d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977374"/>
              </p:ext>
            </p:extLst>
          </p:nvPr>
        </p:nvGraphicFramePr>
        <p:xfrm>
          <a:off x="1117600" y="2908968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rgbClr val="000000"/>
                          </a:solidFill>
                        </a:rPr>
                        <a:t>600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1140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1620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1920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2100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2160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2160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rgbClr val="000000"/>
                          </a:solidFill>
                        </a:rPr>
                        <a:t>2040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1973233"/>
              </p:ext>
            </p:extLst>
          </p:nvPr>
        </p:nvGraphicFramePr>
        <p:xfrm>
          <a:off x="4683124" y="2914739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108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207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288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351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387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405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414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414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27886" y="2545407"/>
            <a:ext cx="2383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Video Games = $60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7291" y="2546076"/>
            <a:ext cx="148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DC1EF"/>
                </a:solidFill>
              </a:rPr>
              <a:t>Movies = $9</a:t>
            </a:r>
            <a:endParaRPr lang="en-US" dirty="0">
              <a:solidFill>
                <a:srgbClr val="7DC1EF"/>
              </a:solidFill>
            </a:endParaRP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58209"/>
              </p:ext>
            </p:extLst>
          </p:nvPr>
        </p:nvGraphicFramePr>
        <p:xfrm>
          <a:off x="2900362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MU/P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96659"/>
              </p:ext>
            </p:extLst>
          </p:nvPr>
        </p:nvGraphicFramePr>
        <p:xfrm>
          <a:off x="6465886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MU/P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73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Problem #1 Cont’d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9050523"/>
              </p:ext>
            </p:extLst>
          </p:nvPr>
        </p:nvGraphicFramePr>
        <p:xfrm>
          <a:off x="1117600" y="2908968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rgbClr val="000000"/>
                          </a:solidFill>
                        </a:rPr>
                        <a:t>600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1140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1620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1920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2100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2160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2160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rgbClr val="000000"/>
                          </a:solidFill>
                        </a:rPr>
                        <a:t>2040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9051487"/>
              </p:ext>
            </p:extLst>
          </p:nvPr>
        </p:nvGraphicFramePr>
        <p:xfrm>
          <a:off x="4683124" y="2914739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108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207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288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351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387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405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414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414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27886" y="2545407"/>
            <a:ext cx="2383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Video Games = $60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7291" y="2546076"/>
            <a:ext cx="148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DC1EF"/>
                </a:solidFill>
              </a:rPr>
              <a:t>Movies = $9</a:t>
            </a:r>
            <a:endParaRPr lang="en-US" dirty="0">
              <a:solidFill>
                <a:srgbClr val="7DC1EF"/>
              </a:solidFill>
            </a:endParaRP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198203"/>
              </p:ext>
            </p:extLst>
          </p:nvPr>
        </p:nvGraphicFramePr>
        <p:xfrm>
          <a:off x="2900362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MU/P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600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540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480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300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180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-120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-2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669732"/>
              </p:ext>
            </p:extLst>
          </p:nvPr>
        </p:nvGraphicFramePr>
        <p:xfrm>
          <a:off x="6465886" y="2908299"/>
          <a:ext cx="178276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MU/P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108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99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81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63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36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13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combination maximizes utility?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769895"/>
              </p:ext>
            </p:extLst>
          </p:nvPr>
        </p:nvGraphicFramePr>
        <p:xfrm>
          <a:off x="1114425" y="2595561"/>
          <a:ext cx="7610470" cy="290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210"/>
                <a:gridCol w="1087210"/>
                <a:gridCol w="1087210"/>
                <a:gridCol w="1087210"/>
                <a:gridCol w="1087210"/>
                <a:gridCol w="1087210"/>
                <a:gridCol w="1087210"/>
              </a:tblGrid>
              <a:tr h="106233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Game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Game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Game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Movie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Movie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Movie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Spent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</a:tr>
              <a:tr h="615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$60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$147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</a:tr>
              <a:tr h="615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$60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$360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$63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</a:tr>
              <a:tr h="615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$60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$72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$492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5175" marR="1951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32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spend your entire entertainment budget of $55 on snapbacks and mustache wax.</a:t>
            </a:r>
          </a:p>
          <a:p>
            <a:r>
              <a:rPr lang="en-US" dirty="0" smtClean="0"/>
              <a:t>How many snapbacks should you buy and how many Burt </a:t>
            </a:r>
            <a:r>
              <a:rPr lang="en-US" dirty="0" err="1" smtClean="0"/>
              <a:t>Reynold’s</a:t>
            </a:r>
            <a:r>
              <a:rPr lang="en-US" dirty="0" smtClean="0"/>
              <a:t> mustache wax should you buy if you want to maximize your utility? What is your total utility?</a:t>
            </a:r>
          </a:p>
          <a:p>
            <a:r>
              <a:rPr lang="en-US" dirty="0" smtClean="0"/>
              <a:t>What if snapbacks decrease in price to $5?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343046"/>
              </p:ext>
            </p:extLst>
          </p:nvPr>
        </p:nvGraphicFramePr>
        <p:xfrm>
          <a:off x="5010243" y="2908298"/>
          <a:ext cx="1782762" cy="336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81"/>
                <a:gridCol w="891381"/>
              </a:tblGrid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240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165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105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298022"/>
              </p:ext>
            </p:extLst>
          </p:nvPr>
        </p:nvGraphicFramePr>
        <p:xfrm>
          <a:off x="6793005" y="2907629"/>
          <a:ext cx="1782762" cy="3369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381"/>
                <a:gridCol w="891381"/>
              </a:tblGrid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13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45311" y="2544738"/>
            <a:ext cx="207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Snapbacks = $15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2990" y="2538967"/>
            <a:ext cx="11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DC1EF"/>
                </a:solidFill>
              </a:rPr>
              <a:t>Wax = $5</a:t>
            </a:r>
            <a:endParaRPr lang="en-US" dirty="0">
              <a:solidFill>
                <a:srgbClr val="7DC1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7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2 – The Producer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Total Revenue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Cost Curves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Profit Maximization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4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Revenue (TR)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Revenue: the amount of money earned from the sale of goods or services</a:t>
            </a:r>
          </a:p>
          <a:p>
            <a:r>
              <a:rPr lang="en-US" dirty="0" smtClean="0"/>
              <a:t>TR = P × Q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600180" y="2994666"/>
            <a:ext cx="2104969" cy="224807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78405" y="4038370"/>
            <a:ext cx="1235147" cy="140899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478405" y="2994666"/>
            <a:ext cx="2539879" cy="2452703"/>
          </a:xfrm>
          <a:custGeom>
            <a:avLst/>
            <a:gdLst>
              <a:gd name="connsiteX0" fmla="*/ 0 w 2539879"/>
              <a:gd name="connsiteY0" fmla="*/ 0 h 2452703"/>
              <a:gd name="connsiteX1" fmla="*/ 0 w 2539879"/>
              <a:gd name="connsiteY1" fmla="*/ 2452703 h 2452703"/>
              <a:gd name="connsiteX2" fmla="*/ 2539879 w 2539879"/>
              <a:gd name="connsiteY2" fmla="*/ 2452703 h 245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9879" h="2452703">
                <a:moveTo>
                  <a:pt x="0" y="0"/>
                </a:moveTo>
                <a:lnTo>
                  <a:pt x="0" y="2452703"/>
                </a:lnTo>
                <a:lnTo>
                  <a:pt x="2539879" y="245270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5752580" y="2994666"/>
            <a:ext cx="2104969" cy="224807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478405" y="4038370"/>
            <a:ext cx="123514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13552" y="4038370"/>
            <a:ext cx="0" cy="14089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00061" y="3833665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18124" y="539518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43700" y="2775210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803961" y="5058072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68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rot="5400000" flipH="1">
            <a:off x="6705427" y="4509251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>
            <a:off x="4664346" y="4509251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>
            <a:off x="5001627" y="4516139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Revenue – Price Ceiling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Determine the total revenue of the gasoline industry if the government creates an effective price ceiling at $3 per gallon when the world price is $5 per gallon?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598698" y="3322517"/>
            <a:ext cx="2347140" cy="223736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959850" y="3311813"/>
            <a:ext cx="2104969" cy="224807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07840" y="3010696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50214" y="5764516"/>
            <a:ext cx="1137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</a:p>
          <a:p>
            <a:r>
              <a:rPr lang="en-US" dirty="0" smtClean="0"/>
              <a:t>(millions)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885488" y="3109752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10957" y="5375219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01750" y="2907691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Gasoline Market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511716" y="4641030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504595" y="4359241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504595" y="4077452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4595" y="3795663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504595" y="3513874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486400" y="5486400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504595" y="5204608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>
            <a:off x="5356303" y="4516139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>
            <a:off x="5693584" y="4509251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>
            <a:off x="6030865" y="4509251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>
            <a:off x="6368146" y="4509251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529112" y="4922818"/>
            <a:ext cx="713434" cy="841697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238379" y="4912158"/>
            <a:ext cx="0" cy="83239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511716" y="4922819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36461" y="576451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73742" y="576451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12822" y="576451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65700" y="5764515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777543" y="576451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50869" y="5776078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102981" y="5776078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192002" y="5301734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93047" y="4999343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92002" y="4752079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193047" y="446972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203816" y="4174575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213252" y="389278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216519" y="3610997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212622" y="3322517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5505640" y="4922818"/>
            <a:ext cx="253987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17600" y="5552997"/>
            <a:ext cx="3270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 = P × Q = 3(2) = $6 million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5511715" y="3311813"/>
            <a:ext cx="2539879" cy="2452703"/>
          </a:xfrm>
          <a:custGeom>
            <a:avLst/>
            <a:gdLst>
              <a:gd name="connsiteX0" fmla="*/ 0 w 2539879"/>
              <a:gd name="connsiteY0" fmla="*/ 0 h 2452703"/>
              <a:gd name="connsiteX1" fmla="*/ 0 w 2539879"/>
              <a:gd name="connsiteY1" fmla="*/ 2452703 h 2452703"/>
              <a:gd name="connsiteX2" fmla="*/ 2539879 w 2539879"/>
              <a:gd name="connsiteY2" fmla="*/ 2452703 h 245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9879" h="2452703">
                <a:moveTo>
                  <a:pt x="0" y="0"/>
                </a:moveTo>
                <a:lnTo>
                  <a:pt x="0" y="2452703"/>
                </a:lnTo>
                <a:lnTo>
                  <a:pt x="2539879" y="245270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H="1">
            <a:off x="5511716" y="4922819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>
            <a:off x="6705427" y="4509251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>
            <a:off x="4664346" y="4509251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>
            <a:off x="5001627" y="4516139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Revenue – </a:t>
            </a:r>
            <a:r>
              <a:rPr lang="en-US" dirty="0" smtClean="0"/>
              <a:t>Price Floor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Determine the total revenue of the sugar industry if the government creates an effective price floor at $7 per gallon when the world price is $6 per gallon?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633490" y="3322517"/>
            <a:ext cx="1817379" cy="171551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803286" y="3311813"/>
            <a:ext cx="2104969" cy="224807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07840" y="3010696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50214" y="5764516"/>
            <a:ext cx="1137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</a:p>
          <a:p>
            <a:r>
              <a:rPr lang="en-US" dirty="0" smtClean="0"/>
              <a:t>(millions)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81004" y="3109752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71789" y="5375219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10502" y="290769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Sugar Market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511716" y="4641030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504595" y="4359241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504595" y="4077452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4595" y="3795663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504595" y="3513874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486400" y="5486400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504595" y="5204608"/>
            <a:ext cx="2539878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>
            <a:off x="5356303" y="4516139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>
            <a:off x="5693584" y="4509251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>
            <a:off x="6030865" y="4509251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>
            <a:off x="6368146" y="4509251"/>
            <a:ext cx="245682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529112" y="3792144"/>
            <a:ext cx="713434" cy="197237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230039" y="3792143"/>
            <a:ext cx="8340" cy="195240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36461" y="576451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73742" y="576451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12822" y="576451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65700" y="5764515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777543" y="576451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50869" y="5776078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102981" y="5776078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192002" y="5301734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93047" y="4999343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92002" y="4752079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193047" y="446972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203816" y="4174575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213252" y="389278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216519" y="3610997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212622" y="3322517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5505640" y="3792143"/>
            <a:ext cx="253987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17600" y="5552997"/>
            <a:ext cx="3398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 = P × Q = 7(2) = $14 million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5511715" y="3311813"/>
            <a:ext cx="2539879" cy="2452703"/>
          </a:xfrm>
          <a:custGeom>
            <a:avLst/>
            <a:gdLst>
              <a:gd name="connsiteX0" fmla="*/ 0 w 2539879"/>
              <a:gd name="connsiteY0" fmla="*/ 0 h 2452703"/>
              <a:gd name="connsiteX1" fmla="*/ 0 w 2539879"/>
              <a:gd name="connsiteY1" fmla="*/ 2452703 h 2452703"/>
              <a:gd name="connsiteX2" fmla="*/ 2539879 w 2539879"/>
              <a:gd name="connsiteY2" fmla="*/ 2452703 h 245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9879" h="2452703">
                <a:moveTo>
                  <a:pt x="0" y="0"/>
                </a:moveTo>
                <a:lnTo>
                  <a:pt x="0" y="2452703"/>
                </a:lnTo>
                <a:lnTo>
                  <a:pt x="2539879" y="245270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7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Total Cost = Fixed Costs + Variable Costs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Fixed Costs: Costs that remain constant regardless of production levels</a:t>
            </a:r>
          </a:p>
          <a:p>
            <a:pPr lvl="1"/>
            <a:r>
              <a:rPr lang="en-US" dirty="0" smtClean="0"/>
              <a:t>Produce Nothing: Still pay fixed cost</a:t>
            </a:r>
          </a:p>
          <a:p>
            <a:pPr lvl="1"/>
            <a:r>
              <a:rPr lang="en-US" dirty="0" smtClean="0"/>
              <a:t>Examples</a:t>
            </a:r>
            <a:r>
              <a:rPr lang="en-US" dirty="0"/>
              <a:t>: </a:t>
            </a:r>
            <a:r>
              <a:rPr lang="en-US" dirty="0" smtClean="0"/>
              <a:t>Tuition, </a:t>
            </a:r>
            <a:r>
              <a:rPr lang="en-US" dirty="0"/>
              <a:t>Rent, Capital</a:t>
            </a:r>
            <a:endParaRPr lang="en-US" dirty="0" smtClean="0"/>
          </a:p>
          <a:p>
            <a:r>
              <a:rPr lang="en-US" dirty="0" smtClean="0"/>
              <a:t>Variable Costs: Costs that vary with level of production</a:t>
            </a:r>
          </a:p>
          <a:p>
            <a:pPr lvl="1"/>
            <a:r>
              <a:rPr lang="en-US" dirty="0" smtClean="0"/>
              <a:t>Produce Nothing: Pay nothing</a:t>
            </a:r>
          </a:p>
          <a:p>
            <a:pPr lvl="1"/>
            <a:r>
              <a:rPr lang="en-US" dirty="0" smtClean="0"/>
              <a:t>If a firm cannot cover its variable costs, it will not produce</a:t>
            </a:r>
          </a:p>
          <a:p>
            <a:pPr lvl="1"/>
            <a:r>
              <a:rPr lang="en-US" dirty="0" smtClean="0"/>
              <a:t>Examples: Electricity</a:t>
            </a:r>
            <a:r>
              <a:rPr lang="en-US" dirty="0"/>
              <a:t>, </a:t>
            </a:r>
            <a:r>
              <a:rPr lang="en-US" dirty="0" smtClean="0"/>
              <a:t>Labor, Meal Plan (pay per meal)</a:t>
            </a:r>
          </a:p>
          <a:p>
            <a:r>
              <a:rPr lang="en-US" dirty="0" smtClean="0"/>
              <a:t>You run a toy factory. Your pay $400 a week in rent and it costs $2 to produce each toy. If you produce 100 toys a week…</a:t>
            </a:r>
          </a:p>
          <a:p>
            <a:pPr lvl="1"/>
            <a:r>
              <a:rPr lang="en-US" dirty="0"/>
              <a:t>What are your total fixed </a:t>
            </a:r>
            <a:r>
              <a:rPr lang="en-US" dirty="0" smtClean="0"/>
              <a:t>costs each week?</a:t>
            </a:r>
            <a:endParaRPr lang="en-US" dirty="0"/>
          </a:p>
          <a:p>
            <a:pPr lvl="1"/>
            <a:r>
              <a:rPr lang="en-US" dirty="0" smtClean="0"/>
              <a:t>What are your total variable costs each week?</a:t>
            </a:r>
          </a:p>
          <a:p>
            <a:pPr lvl="1"/>
            <a:r>
              <a:rPr lang="en-US" dirty="0" smtClean="0"/>
              <a:t>What are your total costs each week?</a:t>
            </a:r>
          </a:p>
        </p:txBody>
      </p:sp>
    </p:spTree>
    <p:extLst>
      <p:ext uri="{BB962C8B-B14F-4D97-AF65-F5344CB8AC3E}">
        <p14:creationId xmlns:p14="http://schemas.microsoft.com/office/powerpoint/2010/main" val="379912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= Total Revenue – Total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Accounting Profit: The difference between the revenue a firm brings in and the costs to </a:t>
            </a:r>
            <a:r>
              <a:rPr lang="en-US" dirty="0" smtClean="0"/>
              <a:t>produce</a:t>
            </a:r>
          </a:p>
          <a:p>
            <a:pPr lvl="1"/>
            <a:r>
              <a:rPr lang="en-US" dirty="0" smtClean="0"/>
              <a:t>Positive Profit: Good</a:t>
            </a:r>
          </a:p>
          <a:p>
            <a:pPr lvl="1"/>
            <a:r>
              <a:rPr lang="en-US" dirty="0" smtClean="0"/>
              <a:t>Zero Profit: Bad (could have done something else with your time to earn money)</a:t>
            </a:r>
          </a:p>
          <a:p>
            <a:pPr lvl="1"/>
            <a:r>
              <a:rPr lang="en-US" dirty="0" smtClean="0"/>
              <a:t>Negative Profit: Bad</a:t>
            </a:r>
            <a:endParaRPr lang="en-US" dirty="0"/>
          </a:p>
          <a:p>
            <a:r>
              <a:rPr lang="en-US" dirty="0"/>
              <a:t>Economic </a:t>
            </a:r>
            <a:r>
              <a:rPr lang="en-US" dirty="0" smtClean="0"/>
              <a:t>Profit = Accounting </a:t>
            </a:r>
            <a:r>
              <a:rPr lang="en-US" dirty="0"/>
              <a:t>Profit – Opportunity </a:t>
            </a:r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Total Revenue – (Total Costs + Opportunity Costs)</a:t>
            </a:r>
          </a:p>
          <a:p>
            <a:pPr lvl="1"/>
            <a:r>
              <a:rPr lang="en-US" dirty="0" smtClean="0"/>
              <a:t>Positive Profit: Excellent! Earning accounting profit AND more than making up for missed opportunities</a:t>
            </a:r>
          </a:p>
          <a:p>
            <a:pPr lvl="1"/>
            <a:r>
              <a:rPr lang="en-US" dirty="0" smtClean="0"/>
              <a:t>Zero Profit: Good. Earning accounting profit AND making up for missed opportunities (indicates that you couldn’t do anything better with your time and resources)</a:t>
            </a:r>
          </a:p>
          <a:p>
            <a:pPr lvl="1"/>
            <a:r>
              <a:rPr lang="en-US" dirty="0" smtClean="0"/>
              <a:t>Negative Profit</a:t>
            </a:r>
          </a:p>
          <a:p>
            <a:pPr lvl="2"/>
            <a:r>
              <a:rPr lang="en-US" dirty="0" smtClean="0"/>
              <a:t>OK. Earning accounting profit, but not making up for missed opportunities</a:t>
            </a:r>
          </a:p>
          <a:p>
            <a:pPr lvl="2"/>
            <a:r>
              <a:rPr lang="en-US" dirty="0" smtClean="0"/>
              <a:t>Bad. Not earning accounting profit</a:t>
            </a:r>
          </a:p>
          <a:p>
            <a:r>
              <a:rPr lang="en-US" dirty="0" smtClean="0"/>
              <a:t>When we do calculations in class, we assume that opportunity costs have been included in the given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86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PPF:Producer</a:t>
            </a:r>
            <a:r>
              <a:rPr lang="en-US" dirty="0" smtClean="0"/>
              <a:t> :: </a:t>
            </a:r>
            <a:r>
              <a:rPr lang="en-US" dirty="0" err="1" smtClean="0"/>
              <a:t>Budget:Consumer</a:t>
            </a:r>
            <a:endParaRPr lang="en-US" dirty="0" smtClean="0"/>
          </a:p>
          <a:p>
            <a:r>
              <a:rPr lang="en-US" dirty="0" smtClean="0"/>
              <a:t>Represents all the combinations of goods you can afford given a set amount of money</a:t>
            </a:r>
          </a:p>
          <a:p>
            <a:r>
              <a:rPr lang="en-US" dirty="0" smtClean="0"/>
              <a:t>EX: You have $200. You only buy food and fun. Food costs $5. Fun costs $10. Define your budget constraint.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997759" y="2787738"/>
            <a:ext cx="3216378" cy="3266107"/>
          </a:xfrm>
          <a:custGeom>
            <a:avLst/>
            <a:gdLst>
              <a:gd name="connsiteX0" fmla="*/ 16494 w 3216378"/>
              <a:gd name="connsiteY0" fmla="*/ 0 h 3266107"/>
              <a:gd name="connsiteX1" fmla="*/ 0 w 3216378"/>
              <a:gd name="connsiteY1" fmla="*/ 3266107 h 3266107"/>
              <a:gd name="connsiteX2" fmla="*/ 3216378 w 3216378"/>
              <a:gd name="connsiteY2" fmla="*/ 3266107 h 3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6378" h="3266107">
                <a:moveTo>
                  <a:pt x="16494" y="0"/>
                </a:moveTo>
                <a:lnTo>
                  <a:pt x="0" y="3266107"/>
                </a:lnTo>
                <a:lnTo>
                  <a:pt x="3216378" y="3266107"/>
                </a:ln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36955" y="2410897"/>
            <a:ext cx="75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6800" y="6092309"/>
            <a:ext cx="57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97759" y="3117648"/>
            <a:ext cx="1566953" cy="29361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89355" y="2932629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44452" y="6009477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25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Profit</a:t>
            </a:r>
            <a:r>
              <a:rPr lang="en-US" dirty="0"/>
              <a:t> (π)</a:t>
            </a:r>
            <a:r>
              <a:rPr lang="en-US" dirty="0" smtClean="0"/>
              <a:t> = Total Revenue – Total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/>
              <a:t>run a </a:t>
            </a:r>
            <a:r>
              <a:rPr lang="en-US" dirty="0" smtClean="0"/>
              <a:t>computer factory</a:t>
            </a:r>
            <a:r>
              <a:rPr lang="en-US" dirty="0"/>
              <a:t>. Your pay </a:t>
            </a:r>
            <a:r>
              <a:rPr lang="en-US" dirty="0" smtClean="0"/>
              <a:t>$1,000 </a:t>
            </a:r>
            <a:r>
              <a:rPr lang="en-US" dirty="0"/>
              <a:t>a week in rent and it costs </a:t>
            </a:r>
            <a:r>
              <a:rPr lang="en-US" dirty="0" smtClean="0"/>
              <a:t>$100 </a:t>
            </a:r>
            <a:r>
              <a:rPr lang="en-US" dirty="0"/>
              <a:t>to produce each </a:t>
            </a:r>
            <a:r>
              <a:rPr lang="en-US" dirty="0" smtClean="0"/>
              <a:t>computer. You sell computers to wholesalers for $150 per computer.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Calculate your profit if you sell 10 computers a week</a:t>
            </a:r>
          </a:p>
          <a:p>
            <a:pPr lvl="1"/>
            <a:r>
              <a:rPr lang="en-US" dirty="0" smtClean="0"/>
              <a:t>Calculate your profit if you sell 20 computers a week</a:t>
            </a:r>
          </a:p>
          <a:p>
            <a:pPr lvl="1"/>
            <a:r>
              <a:rPr lang="en-US" dirty="0" smtClean="0"/>
              <a:t>Calculate your profit if you sell 30 computers a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3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Profit</a:t>
            </a:r>
            <a:r>
              <a:rPr lang="en-US" dirty="0"/>
              <a:t> (π)</a:t>
            </a:r>
            <a:r>
              <a:rPr lang="en-US" dirty="0" smtClean="0"/>
              <a:t> = Total Revenue – Total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/>
              <a:t>run a </a:t>
            </a:r>
            <a:r>
              <a:rPr lang="en-US" dirty="0" smtClean="0"/>
              <a:t>computer factory</a:t>
            </a:r>
            <a:r>
              <a:rPr lang="en-US" dirty="0"/>
              <a:t>. Your pay </a:t>
            </a:r>
            <a:r>
              <a:rPr lang="en-US" dirty="0" smtClean="0"/>
              <a:t>$1,000 </a:t>
            </a:r>
            <a:r>
              <a:rPr lang="en-US" dirty="0"/>
              <a:t>a week in rent and it costs </a:t>
            </a:r>
            <a:r>
              <a:rPr lang="en-US" dirty="0" smtClean="0"/>
              <a:t>$100 </a:t>
            </a:r>
            <a:r>
              <a:rPr lang="en-US" dirty="0"/>
              <a:t>to produce each </a:t>
            </a:r>
            <a:r>
              <a:rPr lang="en-US" dirty="0" smtClean="0"/>
              <a:t>computer. You sell computers to wholesalers for $150 per computer.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Calculate your profit if you sell 10 computers a week</a:t>
            </a:r>
          </a:p>
          <a:p>
            <a:pPr lvl="1"/>
            <a:r>
              <a:rPr lang="en-US" dirty="0" smtClean="0"/>
              <a:t>Calculate your profit if you sell 20 computers a week</a:t>
            </a:r>
          </a:p>
          <a:p>
            <a:pPr lvl="1"/>
            <a:r>
              <a:rPr lang="en-US" dirty="0" smtClean="0"/>
              <a:t>Calculate your profit if you sell 30 computers a week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94158359"/>
              </p:ext>
            </p:extLst>
          </p:nvPr>
        </p:nvGraphicFramePr>
        <p:xfrm>
          <a:off x="4869078" y="3383750"/>
          <a:ext cx="3568192" cy="205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048"/>
                <a:gridCol w="892048"/>
                <a:gridCol w="892048"/>
                <a:gridCol w="892048"/>
              </a:tblGrid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π</a:t>
                      </a:r>
                      <a:endParaRPr lang="en-US" dirty="0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317537"/>
              </p:ext>
            </p:extLst>
          </p:nvPr>
        </p:nvGraphicFramePr>
        <p:xfrm>
          <a:off x="4869078" y="3383750"/>
          <a:ext cx="3568192" cy="205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048"/>
                <a:gridCol w="892048"/>
                <a:gridCol w="892048"/>
                <a:gridCol w="892048"/>
              </a:tblGrid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π</a:t>
                      </a:r>
                      <a:endParaRPr lang="en-US" dirty="0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-500</a:t>
                      </a:r>
                      <a:endParaRPr lang="en-US" dirty="0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642321"/>
              </p:ext>
            </p:extLst>
          </p:nvPr>
        </p:nvGraphicFramePr>
        <p:xfrm>
          <a:off x="4869078" y="3383750"/>
          <a:ext cx="3568192" cy="205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048"/>
                <a:gridCol w="892048"/>
                <a:gridCol w="892048"/>
                <a:gridCol w="892048"/>
              </a:tblGrid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π</a:t>
                      </a:r>
                      <a:endParaRPr lang="en-US" dirty="0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-500</a:t>
                      </a:r>
                      <a:endParaRPr lang="en-US" dirty="0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378120"/>
              </p:ext>
            </p:extLst>
          </p:nvPr>
        </p:nvGraphicFramePr>
        <p:xfrm>
          <a:off x="4869078" y="3383750"/>
          <a:ext cx="3568192" cy="205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048"/>
                <a:gridCol w="892048"/>
                <a:gridCol w="892048"/>
                <a:gridCol w="892048"/>
              </a:tblGrid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π</a:t>
                      </a:r>
                      <a:endParaRPr lang="en-US" b="0" dirty="0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-500</a:t>
                      </a:r>
                      <a:endParaRPr lang="en-US" dirty="0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51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9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Total Cost (ATC)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cost </a:t>
            </a:r>
            <a:r>
              <a:rPr lang="en-US" dirty="0"/>
              <a:t>to produce one unit of a good or </a:t>
            </a:r>
            <a:r>
              <a:rPr lang="en-US" dirty="0" smtClean="0"/>
              <a:t>service</a:t>
            </a:r>
          </a:p>
          <a:p>
            <a:r>
              <a:rPr lang="en-US" dirty="0" smtClean="0"/>
              <a:t>ATC = TC / Q</a:t>
            </a:r>
          </a:p>
          <a:p>
            <a:pPr lvl="1"/>
            <a:r>
              <a:rPr lang="en-US" dirty="0" smtClean="0"/>
              <a:t>You own a factory that produces sneakers. It costs you $1,000 to produce 500 pairs of sneakers. What is the average total cost?</a:t>
            </a:r>
          </a:p>
          <a:p>
            <a:pPr lvl="1"/>
            <a:r>
              <a:rPr lang="en-US" dirty="0" smtClean="0"/>
              <a:t>You produce televisions. The average total cost to produce a television is $100. If you produce 200 televisions, what is the total cost?</a:t>
            </a:r>
          </a:p>
          <a:p>
            <a:pPr lvl="1"/>
            <a:r>
              <a:rPr lang="en-US" dirty="0" smtClean="0"/>
              <a:t>Your company produces plates. The average total cost to produce a plate is $5. The total cost spent to produce plates is $3,000. How many plates does your company produce?</a:t>
            </a:r>
          </a:p>
        </p:txBody>
      </p:sp>
    </p:spTree>
    <p:extLst>
      <p:ext uri="{BB962C8B-B14F-4D97-AF65-F5344CB8AC3E}">
        <p14:creationId xmlns:p14="http://schemas.microsoft.com/office/powerpoint/2010/main" val="203099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Costs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Average Variable Costs (AVC)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variable cost to produce one unit of a good or service</a:t>
            </a:r>
          </a:p>
          <a:p>
            <a:r>
              <a:rPr lang="en-US" dirty="0" smtClean="0"/>
              <a:t>AVC = TVC / Q</a:t>
            </a:r>
          </a:p>
          <a:p>
            <a:r>
              <a:rPr lang="en-US" dirty="0" smtClean="0"/>
              <a:t>Because TVC increase as you produce more, AVC changes as Q increases.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Average Fixed Costs (AFC)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fixed cost to produce one unit of a good or service</a:t>
            </a:r>
          </a:p>
          <a:p>
            <a:r>
              <a:rPr lang="en-US" dirty="0" smtClean="0"/>
              <a:t>AFC = TFC / Q</a:t>
            </a:r>
          </a:p>
          <a:p>
            <a:r>
              <a:rPr lang="en-US" dirty="0" smtClean="0"/>
              <a:t>Because TFC is constant regardless of production, AFC always decreases as Q increases.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9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Costs (MC)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 to produce the next unit of a good or service</a:t>
            </a:r>
          </a:p>
          <a:p>
            <a:r>
              <a:rPr lang="en-US" dirty="0" smtClean="0"/>
              <a:t>MC represents the supply curve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5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the Cost Curves U-Shaped?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MC is U-shaped because of the law of diminishing marginal productivity.</a:t>
            </a:r>
          </a:p>
          <a:p>
            <a:r>
              <a:rPr lang="en-US" dirty="0" smtClean="0"/>
              <a:t>ATC is downward sloping when MC &lt; ATC.</a:t>
            </a:r>
          </a:p>
          <a:p>
            <a:r>
              <a:rPr lang="en-US" dirty="0" smtClean="0"/>
              <a:t>ATC is upward sloping when MC &gt; ATC.</a:t>
            </a:r>
          </a:p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664183" y="2374822"/>
            <a:ext cx="433646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500756" y="6331752"/>
            <a:ext cx="38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77704" y="6331752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832958" y="6331752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290641" y="6331752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766948" y="6331751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132711" y="6331752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691774" y="6348365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222202" y="6348365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642805" y="5666786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644216" y="5232284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642805" y="4876994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644216" y="4471278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658751" y="4047185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671488" y="3642286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675898" y="3237387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670637" y="2822873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6" name="Freeform 75"/>
          <p:cNvSpPr/>
          <p:nvPr/>
        </p:nvSpPr>
        <p:spPr>
          <a:xfrm>
            <a:off x="5074347" y="2807493"/>
            <a:ext cx="3428272" cy="3524259"/>
          </a:xfrm>
          <a:custGeom>
            <a:avLst/>
            <a:gdLst>
              <a:gd name="connsiteX0" fmla="*/ 0 w 2539879"/>
              <a:gd name="connsiteY0" fmla="*/ 0 h 2452703"/>
              <a:gd name="connsiteX1" fmla="*/ 0 w 2539879"/>
              <a:gd name="connsiteY1" fmla="*/ 2452703 h 2452703"/>
              <a:gd name="connsiteX2" fmla="*/ 2539879 w 2539879"/>
              <a:gd name="connsiteY2" fmla="*/ 2452703 h 245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9879" h="2452703">
                <a:moveTo>
                  <a:pt x="0" y="0"/>
                </a:moveTo>
                <a:lnTo>
                  <a:pt x="0" y="2452703"/>
                </a:lnTo>
                <a:lnTo>
                  <a:pt x="2539879" y="245270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7033059" y="2712390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5532013" y="3237388"/>
            <a:ext cx="1861419" cy="1076586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045641" y="4312530"/>
            <a:ext cx="1848250" cy="809798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308635" y="5506422"/>
            <a:ext cx="473729" cy="272761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rgbClr val="E07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7325285" y="3544595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ATC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16337" y="4348097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AVC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5747572" y="3097832"/>
            <a:ext cx="1407259" cy="246476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340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ATC = AFC + AVC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9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642805" y="2226815"/>
            <a:ext cx="4243695" cy="4652239"/>
            <a:chOff x="2572681" y="2226815"/>
            <a:chExt cx="4243695" cy="4652239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>
              <a:off x="4438877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 flipH="1">
              <a:off x="1683872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>
              <a:off x="2139126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94059" y="2374822"/>
              <a:ext cx="433646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30632" y="6331752"/>
              <a:ext cx="385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56035" y="222681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Sandwich Market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3004224" y="4717429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994612" y="43125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994612" y="39076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994612" y="35027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994612" y="3097832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970053" y="59321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994612" y="5527227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2617860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>
              <a:off x="3073114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>
              <a:off x="3528369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>
              <a:off x="3983623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004224" y="5122328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307580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2834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2051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96824" y="6331751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258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21650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52078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2681" y="56667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74092" y="523228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72681" y="487699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74092" y="4471278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88627" y="404718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01364" y="36422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05774" y="3237387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00513" y="2822873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04223" y="2807493"/>
              <a:ext cx="3428272" cy="3524259"/>
            </a:xfrm>
            <a:custGeom>
              <a:avLst/>
              <a:gdLst>
                <a:gd name="connsiteX0" fmla="*/ 0 w 2539879"/>
                <a:gd name="connsiteY0" fmla="*/ 0 h 2452703"/>
                <a:gd name="connsiteX1" fmla="*/ 0 w 2539879"/>
                <a:gd name="connsiteY1" fmla="*/ 2452703 h 2452703"/>
                <a:gd name="connsiteX2" fmla="*/ 2539879 w 2539879"/>
                <a:gd name="connsiteY2" fmla="*/ 2452703 h 245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9879" h="2452703">
                  <a:moveTo>
                    <a:pt x="0" y="0"/>
                  </a:moveTo>
                  <a:lnTo>
                    <a:pt x="0" y="2452703"/>
                  </a:lnTo>
                  <a:lnTo>
                    <a:pt x="2539879" y="2452703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5097829" y="3509474"/>
            <a:ext cx="1796062" cy="2822278"/>
          </a:xfrm>
          <a:prstGeom prst="rect">
            <a:avLst/>
          </a:prstGeom>
          <a:solidFill>
            <a:schemeClr val="accent3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080682" y="3913927"/>
            <a:ext cx="1827646" cy="2417825"/>
          </a:xfrm>
          <a:prstGeom prst="rect">
            <a:avLst/>
          </a:prstGeom>
          <a:solidFill>
            <a:schemeClr val="accent1">
              <a:shade val="80000"/>
              <a:alpha val="4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Profit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the cost curves to the right and that the price of a sandwich is $7, calculate the following</a:t>
            </a:r>
          </a:p>
          <a:p>
            <a:pPr lvl="1"/>
            <a:r>
              <a:rPr lang="en-US" dirty="0" smtClean="0"/>
              <a:t>Total Revenue</a:t>
            </a:r>
          </a:p>
          <a:p>
            <a:pPr lvl="1"/>
            <a:r>
              <a:rPr lang="en-US" dirty="0" smtClean="0"/>
              <a:t>Total Cost</a:t>
            </a:r>
          </a:p>
          <a:p>
            <a:pPr lvl="1"/>
            <a:r>
              <a:rPr lang="en-US" dirty="0" smtClean="0"/>
              <a:t>Total Profit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47572" y="3097832"/>
            <a:ext cx="1407259" cy="246476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33059" y="2712390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21167" y="3319925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908328" y="3520126"/>
            <a:ext cx="1" cy="281162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074348" y="3509474"/>
            <a:ext cx="342827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5532013" y="3237388"/>
            <a:ext cx="1861419" cy="1076586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045641" y="4312530"/>
            <a:ext cx="1848250" cy="809798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308635" y="5506422"/>
            <a:ext cx="473729" cy="272761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rgbClr val="E07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325285" y="3544595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ATC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16337" y="4348097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AVC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5052813" y="3905445"/>
            <a:ext cx="1855516" cy="848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16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642805" y="2226815"/>
            <a:ext cx="4243695" cy="4652239"/>
            <a:chOff x="2572681" y="2226815"/>
            <a:chExt cx="4243695" cy="4652239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>
              <a:off x="4438877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 flipH="1">
              <a:off x="1683872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>
              <a:off x="2139126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94059" y="2374822"/>
              <a:ext cx="433646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30632" y="6331752"/>
              <a:ext cx="385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56035" y="222681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Sandwich Market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3004224" y="4717429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994612" y="43125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994612" y="39076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994612" y="35027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994612" y="3097832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970053" y="59321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994612" y="5527227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2617860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>
              <a:off x="3073114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>
              <a:off x="3528369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>
              <a:off x="3983623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004224" y="5122328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307580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2834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2051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96824" y="6331751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258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21650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52078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2681" y="56667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74092" y="523228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72681" y="487699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74092" y="4471278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88627" y="404718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01364" y="36422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05774" y="3237387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00513" y="2822873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04223" y="2807493"/>
              <a:ext cx="3428272" cy="3524259"/>
            </a:xfrm>
            <a:custGeom>
              <a:avLst/>
              <a:gdLst>
                <a:gd name="connsiteX0" fmla="*/ 0 w 2539879"/>
                <a:gd name="connsiteY0" fmla="*/ 0 h 2452703"/>
                <a:gd name="connsiteX1" fmla="*/ 0 w 2539879"/>
                <a:gd name="connsiteY1" fmla="*/ 2452703 h 2452703"/>
                <a:gd name="connsiteX2" fmla="*/ 2539879 w 2539879"/>
                <a:gd name="connsiteY2" fmla="*/ 2452703 h 245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9879" h="2452703">
                  <a:moveTo>
                    <a:pt x="0" y="0"/>
                  </a:moveTo>
                  <a:lnTo>
                    <a:pt x="0" y="2452703"/>
                  </a:lnTo>
                  <a:lnTo>
                    <a:pt x="2539879" y="2452703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5064736" y="3502731"/>
            <a:ext cx="1827646" cy="402714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Profit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the cost curves to the right and that the price of a sandwich is $7, calculate the following</a:t>
            </a:r>
          </a:p>
          <a:p>
            <a:pPr lvl="1"/>
            <a:r>
              <a:rPr lang="en-US" dirty="0" smtClean="0"/>
              <a:t>Total Revenue</a:t>
            </a:r>
          </a:p>
          <a:p>
            <a:pPr lvl="1"/>
            <a:r>
              <a:rPr lang="en-US" dirty="0"/>
              <a:t>Total </a:t>
            </a:r>
            <a:r>
              <a:rPr lang="en-US" dirty="0" smtClean="0"/>
              <a:t>Cost</a:t>
            </a:r>
            <a:endParaRPr lang="en-US" dirty="0"/>
          </a:p>
          <a:p>
            <a:pPr lvl="1"/>
            <a:r>
              <a:rPr lang="en-US" dirty="0" smtClean="0"/>
              <a:t>Total Profit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47572" y="3097832"/>
            <a:ext cx="1407259" cy="246476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33059" y="2712390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21167" y="3319925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908328" y="3520126"/>
            <a:ext cx="1" cy="281162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074348" y="3509474"/>
            <a:ext cx="342827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5532013" y="3237388"/>
            <a:ext cx="1861419" cy="1076586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045641" y="4312530"/>
            <a:ext cx="1848250" cy="809798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308635" y="5506422"/>
            <a:ext cx="473729" cy="272761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rgbClr val="E07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325285" y="3544595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ATC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16337" y="4348097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AVC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5052813" y="3905445"/>
            <a:ext cx="1855516" cy="848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7600" y="5377934"/>
            <a:ext cx="2824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 &gt; TC, therefore π &gt; 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5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642805" y="2226815"/>
            <a:ext cx="4243695" cy="4652239"/>
            <a:chOff x="2572681" y="2226815"/>
            <a:chExt cx="4243695" cy="4652239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>
              <a:off x="4438877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 flipH="1">
              <a:off x="1683872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>
              <a:off x="2139126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94059" y="2374822"/>
              <a:ext cx="433646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30632" y="6331752"/>
              <a:ext cx="385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56035" y="222681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Sandwich Market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3004224" y="4717429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994612" y="43125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994612" y="39076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994612" y="35027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994612" y="3097832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970053" y="59321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994612" y="5527227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2617860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>
              <a:off x="3073114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>
              <a:off x="3528369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>
              <a:off x="3983623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004224" y="5122328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307580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2834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2051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96824" y="6331751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258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21650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52078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2681" y="56667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74092" y="523228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72681" y="487699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74092" y="4471278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88627" y="404718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01364" y="36422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05774" y="3237387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00513" y="2822873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04223" y="2807493"/>
              <a:ext cx="3428272" cy="3524259"/>
            </a:xfrm>
            <a:custGeom>
              <a:avLst/>
              <a:gdLst>
                <a:gd name="connsiteX0" fmla="*/ 0 w 2539879"/>
                <a:gd name="connsiteY0" fmla="*/ 0 h 2452703"/>
                <a:gd name="connsiteX1" fmla="*/ 0 w 2539879"/>
                <a:gd name="connsiteY1" fmla="*/ 2452703 h 2452703"/>
                <a:gd name="connsiteX2" fmla="*/ 2539879 w 2539879"/>
                <a:gd name="connsiteY2" fmla="*/ 2452703 h 245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9879" h="2452703">
                  <a:moveTo>
                    <a:pt x="0" y="0"/>
                  </a:moveTo>
                  <a:lnTo>
                    <a:pt x="0" y="2452703"/>
                  </a:lnTo>
                  <a:lnTo>
                    <a:pt x="2539879" y="2452703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5112266" y="5122328"/>
            <a:ext cx="862074" cy="1180736"/>
          </a:xfrm>
          <a:prstGeom prst="rect">
            <a:avLst/>
          </a:prstGeom>
          <a:solidFill>
            <a:schemeClr val="accent3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097829" y="3913927"/>
            <a:ext cx="876511" cy="2417825"/>
          </a:xfrm>
          <a:prstGeom prst="rect">
            <a:avLst/>
          </a:prstGeom>
          <a:solidFill>
            <a:schemeClr val="accent1">
              <a:shade val="80000"/>
              <a:alpha val="4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Profit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the cost curves to the right and that the price of a sandwich is $3, calculate the following</a:t>
            </a:r>
          </a:p>
          <a:p>
            <a:pPr lvl="1"/>
            <a:r>
              <a:rPr lang="en-US" dirty="0" smtClean="0"/>
              <a:t>Total Revenue</a:t>
            </a:r>
          </a:p>
          <a:p>
            <a:pPr lvl="1"/>
            <a:r>
              <a:rPr lang="en-US" dirty="0" smtClean="0"/>
              <a:t>Total Cost</a:t>
            </a:r>
          </a:p>
          <a:p>
            <a:pPr lvl="1"/>
            <a:r>
              <a:rPr lang="en-US" dirty="0" smtClean="0"/>
              <a:t>Total Profit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47572" y="3097832"/>
            <a:ext cx="1407259" cy="246476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33059" y="2712390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93007" y="4937662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974340" y="3913927"/>
            <a:ext cx="0" cy="24178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092568" y="5122328"/>
            <a:ext cx="342827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5532013" y="3237388"/>
            <a:ext cx="1861419" cy="1076586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045641" y="4312530"/>
            <a:ext cx="1848250" cy="809798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308635" y="5506422"/>
            <a:ext cx="473729" cy="272761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rgbClr val="E07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325285" y="3544595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ATC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16337" y="4348097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AVC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5052813" y="3905445"/>
            <a:ext cx="9215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30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EX: You have $200. You only buy food and fun. Food costs $5. Fun costs $10. Define your budget constraint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Slope represents the OC</a:t>
            </a:r>
          </a:p>
          <a:p>
            <a:pPr lvl="1"/>
            <a:r>
              <a:rPr lang="en-US" dirty="0" err="1" smtClean="0"/>
              <a:t>OC</a:t>
            </a:r>
            <a:r>
              <a:rPr lang="en-US" baseline="-25000" dirty="0" err="1" smtClean="0"/>
              <a:t>Fun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Fun</a:t>
            </a:r>
            <a:r>
              <a:rPr lang="en-US" dirty="0" smtClean="0"/>
              <a:t> /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Food</a:t>
            </a:r>
            <a:endParaRPr lang="en-US" baseline="-25000" dirty="0" smtClean="0"/>
          </a:p>
          <a:p>
            <a:pPr lvl="2"/>
            <a:r>
              <a:rPr lang="en-US" dirty="0" err="1" smtClean="0"/>
              <a:t>OC</a:t>
            </a:r>
            <a:r>
              <a:rPr lang="en-US" baseline="-25000" dirty="0" err="1" smtClean="0"/>
              <a:t>Fun</a:t>
            </a:r>
            <a:r>
              <a:rPr lang="en-US" dirty="0" smtClean="0"/>
              <a:t>= 10/5 = 2 food</a:t>
            </a:r>
          </a:p>
          <a:p>
            <a:pPr lvl="1"/>
            <a:r>
              <a:rPr lang="en-US" dirty="0" err="1"/>
              <a:t>OC</a:t>
            </a:r>
            <a:r>
              <a:rPr lang="en-US" baseline="-25000" dirty="0" err="1"/>
              <a:t>Fun</a:t>
            </a:r>
            <a:r>
              <a:rPr lang="en-US" dirty="0"/>
              <a:t>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Food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Fun</a:t>
            </a:r>
            <a:endParaRPr lang="en-US" baseline="-25000" dirty="0"/>
          </a:p>
          <a:p>
            <a:pPr lvl="2"/>
            <a:r>
              <a:rPr lang="en-US" dirty="0" err="1" smtClean="0"/>
              <a:t>OC</a:t>
            </a:r>
            <a:r>
              <a:rPr lang="en-US" baseline="-25000" dirty="0" err="1" smtClean="0"/>
              <a:t>Fun</a:t>
            </a:r>
            <a:r>
              <a:rPr lang="en-US" dirty="0" smtClean="0"/>
              <a:t>=40/20= </a:t>
            </a:r>
            <a:r>
              <a:rPr lang="en-US" dirty="0"/>
              <a:t>2 food</a:t>
            </a:r>
          </a:p>
          <a:p>
            <a:pPr lvl="1"/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997759" y="2787738"/>
            <a:ext cx="3216378" cy="3266107"/>
          </a:xfrm>
          <a:custGeom>
            <a:avLst/>
            <a:gdLst>
              <a:gd name="connsiteX0" fmla="*/ 16494 w 3216378"/>
              <a:gd name="connsiteY0" fmla="*/ 0 h 3266107"/>
              <a:gd name="connsiteX1" fmla="*/ 0 w 3216378"/>
              <a:gd name="connsiteY1" fmla="*/ 3266107 h 3266107"/>
              <a:gd name="connsiteX2" fmla="*/ 3216378 w 3216378"/>
              <a:gd name="connsiteY2" fmla="*/ 3266107 h 3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6378" h="3266107">
                <a:moveTo>
                  <a:pt x="16494" y="0"/>
                </a:moveTo>
                <a:lnTo>
                  <a:pt x="0" y="3266107"/>
                </a:lnTo>
                <a:lnTo>
                  <a:pt x="3216378" y="3266107"/>
                </a:ln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36955" y="2410897"/>
            <a:ext cx="75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6800" y="6092309"/>
            <a:ext cx="57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97759" y="3117648"/>
            <a:ext cx="1566953" cy="29361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89355" y="2932629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44452" y="6009477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25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80682" y="3905445"/>
            <a:ext cx="893658" cy="1216883"/>
          </a:xfrm>
          <a:prstGeom prst="rect">
            <a:avLst/>
          </a:prstGeom>
          <a:solidFill>
            <a:srgbClr val="FF0000">
              <a:alpha val="4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4642805" y="2226815"/>
            <a:ext cx="4243695" cy="4652239"/>
            <a:chOff x="2572681" y="2226815"/>
            <a:chExt cx="4243695" cy="4652239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>
              <a:off x="4438877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 flipH="1">
              <a:off x="1683872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>
              <a:off x="2139126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94059" y="2374822"/>
              <a:ext cx="433646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30632" y="6331752"/>
              <a:ext cx="385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56035" y="222681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Sandwich Market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3004224" y="4717429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994612" y="43125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994612" y="39076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994612" y="35027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994612" y="3097832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970053" y="59321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994612" y="5527227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2617860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>
              <a:off x="3073114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>
              <a:off x="3528369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>
              <a:off x="3983623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004224" y="5122328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307580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2834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2051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96824" y="6331751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258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21650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52078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2681" y="56667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74092" y="523228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72681" y="487699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74092" y="4471278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88627" y="404718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01364" y="36422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05774" y="3237387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00513" y="2822873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04223" y="2807493"/>
              <a:ext cx="3428272" cy="3524259"/>
            </a:xfrm>
            <a:custGeom>
              <a:avLst/>
              <a:gdLst>
                <a:gd name="connsiteX0" fmla="*/ 0 w 2539879"/>
                <a:gd name="connsiteY0" fmla="*/ 0 h 2452703"/>
                <a:gd name="connsiteX1" fmla="*/ 0 w 2539879"/>
                <a:gd name="connsiteY1" fmla="*/ 2452703 h 2452703"/>
                <a:gd name="connsiteX2" fmla="*/ 2539879 w 2539879"/>
                <a:gd name="connsiteY2" fmla="*/ 2452703 h 245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9879" h="2452703">
                  <a:moveTo>
                    <a:pt x="0" y="0"/>
                  </a:moveTo>
                  <a:lnTo>
                    <a:pt x="0" y="2452703"/>
                  </a:lnTo>
                  <a:lnTo>
                    <a:pt x="2539879" y="2452703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Profit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the cost curves to the right and that the price of a sandwich is $7, calculate the following</a:t>
            </a:r>
          </a:p>
          <a:p>
            <a:pPr lvl="1"/>
            <a:r>
              <a:rPr lang="en-US" dirty="0" smtClean="0"/>
              <a:t>Total Revenue</a:t>
            </a:r>
          </a:p>
          <a:p>
            <a:pPr lvl="1"/>
            <a:r>
              <a:rPr lang="en-US" dirty="0" smtClean="0"/>
              <a:t>Total Cost</a:t>
            </a:r>
          </a:p>
          <a:p>
            <a:pPr lvl="1"/>
            <a:r>
              <a:rPr lang="en-US" dirty="0" smtClean="0"/>
              <a:t>Total Profit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47572" y="3097832"/>
            <a:ext cx="1407259" cy="246476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33059" y="2712390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21167" y="4937662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974340" y="3913927"/>
            <a:ext cx="0" cy="24178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092568" y="5122328"/>
            <a:ext cx="342827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5532013" y="3237388"/>
            <a:ext cx="1861419" cy="1076586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045641" y="4312530"/>
            <a:ext cx="1848250" cy="809798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308635" y="5506422"/>
            <a:ext cx="473729" cy="272761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rgbClr val="E07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325285" y="3544595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ATC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16337" y="4348097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AVC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5052813" y="3905445"/>
            <a:ext cx="9215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17600" y="5377934"/>
            <a:ext cx="2824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 &lt; TC, therefore π &lt; 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0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64736" y="4312530"/>
            <a:ext cx="1388338" cy="199053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66" y="4313974"/>
            <a:ext cx="1347608" cy="1990534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4642805" y="2226815"/>
            <a:ext cx="4243695" cy="4652239"/>
            <a:chOff x="2572681" y="2226815"/>
            <a:chExt cx="4243695" cy="4652239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>
              <a:off x="4438877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 flipH="1">
              <a:off x="1683872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>
              <a:off x="2139126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94059" y="2374822"/>
              <a:ext cx="433646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30632" y="6331752"/>
              <a:ext cx="385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56035" y="222681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Sandwich Market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3004224" y="4717429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994612" y="43125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994612" y="39076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994612" y="35027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994612" y="3097832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970053" y="59321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994612" y="5527227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2617860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>
              <a:off x="3073114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>
              <a:off x="3528369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>
              <a:off x="3983623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004224" y="5122328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307580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2834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2051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96824" y="6331751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258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21650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52078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2681" y="56667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74092" y="523228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72681" y="487699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74092" y="4471278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88627" y="404718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01364" y="36422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05774" y="3237387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00513" y="2822873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04223" y="2807493"/>
              <a:ext cx="3428272" cy="3524259"/>
            </a:xfrm>
            <a:custGeom>
              <a:avLst/>
              <a:gdLst>
                <a:gd name="connsiteX0" fmla="*/ 0 w 2539879"/>
                <a:gd name="connsiteY0" fmla="*/ 0 h 2452703"/>
                <a:gd name="connsiteX1" fmla="*/ 0 w 2539879"/>
                <a:gd name="connsiteY1" fmla="*/ 2452703 h 2452703"/>
                <a:gd name="connsiteX2" fmla="*/ 2539879 w 2539879"/>
                <a:gd name="connsiteY2" fmla="*/ 2452703 h 245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9879" h="2452703">
                  <a:moveTo>
                    <a:pt x="0" y="0"/>
                  </a:moveTo>
                  <a:lnTo>
                    <a:pt x="0" y="2452703"/>
                  </a:lnTo>
                  <a:lnTo>
                    <a:pt x="2539879" y="2452703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Profit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the cost curves to the right and that the price of a sandwich is $5, calculate the following</a:t>
            </a:r>
          </a:p>
          <a:p>
            <a:pPr lvl="1"/>
            <a:r>
              <a:rPr lang="en-US" dirty="0" smtClean="0"/>
              <a:t>Total Revenue</a:t>
            </a:r>
          </a:p>
          <a:p>
            <a:pPr lvl="1"/>
            <a:r>
              <a:rPr lang="en-US" dirty="0" smtClean="0"/>
              <a:t>Total Cost</a:t>
            </a:r>
          </a:p>
          <a:p>
            <a:pPr lvl="1"/>
            <a:r>
              <a:rPr lang="en-US" dirty="0" smtClean="0"/>
              <a:t>Total Profit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47572" y="3097832"/>
            <a:ext cx="1407259" cy="246476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33059" y="2712390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21167" y="4127864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454025" y="4313974"/>
            <a:ext cx="0" cy="197919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092568" y="4312530"/>
            <a:ext cx="342827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5532013" y="3237388"/>
            <a:ext cx="1861419" cy="1076586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045641" y="4312530"/>
            <a:ext cx="1848250" cy="809798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308635" y="5506422"/>
            <a:ext cx="473729" cy="272761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rgbClr val="E07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325285" y="3544595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ATC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16337" y="4348097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AVC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642805" y="2226815"/>
            <a:ext cx="4243695" cy="4652239"/>
            <a:chOff x="2572681" y="2226815"/>
            <a:chExt cx="4243695" cy="4652239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>
              <a:off x="4438877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 flipH="1">
              <a:off x="1683872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>
              <a:off x="2139126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94059" y="2374822"/>
              <a:ext cx="433646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30632" y="6331752"/>
              <a:ext cx="385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56035" y="222681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Sandwich Market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3004224" y="4717429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994612" y="43125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994612" y="3907630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994612" y="35027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994612" y="3097832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970053" y="5932131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994612" y="5527227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2617860" y="4537974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>
              <a:off x="3073114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>
              <a:off x="3528369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>
              <a:off x="3983623" y="4528077"/>
              <a:ext cx="3530180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004224" y="5122328"/>
              <a:ext cx="3428271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307580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2834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2051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96824" y="6331751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2587" y="6331752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21650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52078" y="634836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2681" y="56667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74092" y="523228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72681" y="4876994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74092" y="4471278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88627" y="4047185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01364" y="3642286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05774" y="3237387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00513" y="2822873"/>
              <a:ext cx="421931" cy="530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04223" y="2807493"/>
              <a:ext cx="3428272" cy="3524259"/>
            </a:xfrm>
            <a:custGeom>
              <a:avLst/>
              <a:gdLst>
                <a:gd name="connsiteX0" fmla="*/ 0 w 2539879"/>
                <a:gd name="connsiteY0" fmla="*/ 0 h 2452703"/>
                <a:gd name="connsiteX1" fmla="*/ 0 w 2539879"/>
                <a:gd name="connsiteY1" fmla="*/ 2452703 h 2452703"/>
                <a:gd name="connsiteX2" fmla="*/ 2539879 w 2539879"/>
                <a:gd name="connsiteY2" fmla="*/ 2452703 h 245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9879" h="2452703">
                  <a:moveTo>
                    <a:pt x="0" y="0"/>
                  </a:moveTo>
                  <a:lnTo>
                    <a:pt x="0" y="2452703"/>
                  </a:lnTo>
                  <a:lnTo>
                    <a:pt x="2539879" y="2452703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Profit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the cost curves to the right and that the price of a sandwich is $5, calculate the following</a:t>
            </a:r>
          </a:p>
          <a:p>
            <a:pPr lvl="1"/>
            <a:r>
              <a:rPr lang="en-US" dirty="0" smtClean="0"/>
              <a:t>Total Revenue</a:t>
            </a:r>
          </a:p>
          <a:p>
            <a:pPr lvl="1"/>
            <a:r>
              <a:rPr lang="en-US" dirty="0" smtClean="0"/>
              <a:t>Total Cost</a:t>
            </a:r>
          </a:p>
          <a:p>
            <a:pPr lvl="1"/>
            <a:r>
              <a:rPr lang="en-US" dirty="0" smtClean="0"/>
              <a:t>Total Profit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47572" y="3097832"/>
            <a:ext cx="1407259" cy="246476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33059" y="2712390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MC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454025" y="4313974"/>
            <a:ext cx="0" cy="197919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092568" y="4312530"/>
            <a:ext cx="342827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5532013" y="3237388"/>
            <a:ext cx="1861419" cy="1076586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045641" y="4312530"/>
            <a:ext cx="1848250" cy="809798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308635" y="5506422"/>
            <a:ext cx="473729" cy="272761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rgbClr val="E07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325285" y="3544595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ATC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16337" y="4348097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AVC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17600" y="5377934"/>
            <a:ext cx="2824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 = TC, therefore π = 0 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521167" y="4127864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7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Supply Curve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 &gt; ATC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 Economic Profit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AVC &lt; P &lt; ATC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 Produce to minimize loss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P &lt; AVC  Shut down to minimize loss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64183" y="2374822"/>
            <a:ext cx="433646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500756" y="6331752"/>
            <a:ext cx="38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77704" y="6331752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832958" y="6331752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290641" y="6331752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766948" y="6331751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132711" y="6331752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691774" y="6348365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222202" y="6348365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642805" y="5666786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644216" y="5232284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642805" y="4876994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644216" y="4471278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658751" y="4047185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671488" y="3642286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675898" y="3237387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670637" y="2822873"/>
            <a:ext cx="421931" cy="53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033059" y="2712390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5532013" y="3237388"/>
            <a:ext cx="1861419" cy="1076586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045641" y="4312530"/>
            <a:ext cx="1848250" cy="809798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308635" y="5506422"/>
            <a:ext cx="473729" cy="272761"/>
          </a:xfrm>
          <a:custGeom>
            <a:avLst/>
            <a:gdLst>
              <a:gd name="connsiteX0" fmla="*/ 0 w 1861419"/>
              <a:gd name="connsiteY0" fmla="*/ 0 h 817567"/>
              <a:gd name="connsiteX1" fmla="*/ 939408 w 1861419"/>
              <a:gd name="connsiteY1" fmla="*/ 817567 h 817567"/>
              <a:gd name="connsiteX2" fmla="*/ 1861419 w 1861419"/>
              <a:gd name="connsiteY2" fmla="*/ 0 h 81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419" h="817567">
                <a:moveTo>
                  <a:pt x="0" y="0"/>
                </a:moveTo>
                <a:cubicBezTo>
                  <a:pt x="314586" y="408783"/>
                  <a:pt x="629172" y="817567"/>
                  <a:pt x="939408" y="817567"/>
                </a:cubicBezTo>
                <a:cubicBezTo>
                  <a:pt x="1249644" y="817567"/>
                  <a:pt x="1861419" y="0"/>
                  <a:pt x="1861419" y="0"/>
                </a:cubicBezTo>
              </a:path>
            </a:pathLst>
          </a:custGeom>
          <a:ln>
            <a:solidFill>
              <a:srgbClr val="E07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7325285" y="3544595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ATC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16337" y="4348097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AVC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5747572" y="3097832"/>
            <a:ext cx="1407259" cy="246476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080682" y="3353562"/>
            <a:ext cx="3420074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56911" y="4577874"/>
            <a:ext cx="342007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80433" y="5322680"/>
            <a:ext cx="342007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5074347" y="2807493"/>
            <a:ext cx="3428272" cy="3524259"/>
          </a:xfrm>
          <a:custGeom>
            <a:avLst/>
            <a:gdLst>
              <a:gd name="connsiteX0" fmla="*/ 0 w 2539879"/>
              <a:gd name="connsiteY0" fmla="*/ 0 h 2452703"/>
              <a:gd name="connsiteX1" fmla="*/ 0 w 2539879"/>
              <a:gd name="connsiteY1" fmla="*/ 2452703 h 2452703"/>
              <a:gd name="connsiteX2" fmla="*/ 2539879 w 2539879"/>
              <a:gd name="connsiteY2" fmla="*/ 2452703 h 245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9879" h="2452703">
                <a:moveTo>
                  <a:pt x="0" y="0"/>
                </a:moveTo>
                <a:lnTo>
                  <a:pt x="0" y="2452703"/>
                </a:lnTo>
                <a:lnTo>
                  <a:pt x="2539879" y="245270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at Various Prices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P &gt; ATC, a firm earns positive economic profit where π = TR – TC</a:t>
            </a:r>
          </a:p>
          <a:p>
            <a:r>
              <a:rPr lang="en-US" dirty="0" smtClean="0"/>
              <a:t>When P = ATC, a firm earns zero economic profit</a:t>
            </a:r>
          </a:p>
          <a:p>
            <a:r>
              <a:rPr lang="en-US" dirty="0" smtClean="0"/>
              <a:t>When AVC &lt; P &lt; ATC, a firm can cover their production costs (variable costs), but not their fixed costs. By producing, they cover part of their fixed costs and earn negative economic profit where </a:t>
            </a:r>
            <a:r>
              <a:rPr lang="en-US" dirty="0"/>
              <a:t>π = </a:t>
            </a:r>
            <a:r>
              <a:rPr lang="en-US" dirty="0" smtClean="0"/>
              <a:t>TR – TC</a:t>
            </a:r>
          </a:p>
          <a:p>
            <a:r>
              <a:rPr lang="en-US" dirty="0" smtClean="0"/>
              <a:t>When P &lt; AVC, a firm cannot cover their production costs or their fixed costs. They will not produce and earn negative economic profit where </a:t>
            </a:r>
            <a:r>
              <a:rPr lang="en-US" dirty="0"/>
              <a:t>π </a:t>
            </a:r>
            <a:r>
              <a:rPr lang="en-US" dirty="0" smtClean="0"/>
              <a:t>= -TFC</a:t>
            </a:r>
          </a:p>
        </p:txBody>
      </p:sp>
    </p:spTree>
    <p:extLst>
      <p:ext uri="{BB962C8B-B14F-4D97-AF65-F5344CB8AC3E}">
        <p14:creationId xmlns:p14="http://schemas.microsoft.com/office/powerpoint/2010/main" val="100022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Constraint Shifters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EX: You have $200. You only buy food and fun. Food costs $5. Fun costs $10.</a:t>
            </a:r>
          </a:p>
          <a:p>
            <a:r>
              <a:rPr lang="en-US" dirty="0" smtClean="0"/>
              <a:t>Income Changes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Increase: $300</a:t>
            </a:r>
          </a:p>
          <a:p>
            <a:pPr lvl="1"/>
            <a:r>
              <a:rPr lang="en-US" dirty="0" smtClean="0"/>
              <a:t>Decrease</a:t>
            </a:r>
          </a:p>
          <a:p>
            <a:pPr lvl="1"/>
            <a:endParaRPr lang="en-US" dirty="0"/>
          </a:p>
          <a:p>
            <a:r>
              <a:rPr lang="en-US" dirty="0" smtClean="0"/>
              <a:t>Price Changes</a:t>
            </a:r>
          </a:p>
          <a:p>
            <a:pPr lvl="1"/>
            <a:r>
              <a:rPr lang="en-US" dirty="0" smtClean="0"/>
              <a:t>Increase</a:t>
            </a:r>
          </a:p>
          <a:p>
            <a:pPr lvl="1"/>
            <a:r>
              <a:rPr lang="en-US" dirty="0" smtClean="0"/>
              <a:t>Decrease</a:t>
            </a:r>
          </a:p>
          <a:p>
            <a:pPr marL="34925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997759" y="2787738"/>
            <a:ext cx="3216378" cy="3266107"/>
          </a:xfrm>
          <a:custGeom>
            <a:avLst/>
            <a:gdLst>
              <a:gd name="connsiteX0" fmla="*/ 16494 w 3216378"/>
              <a:gd name="connsiteY0" fmla="*/ 0 h 3266107"/>
              <a:gd name="connsiteX1" fmla="*/ 0 w 3216378"/>
              <a:gd name="connsiteY1" fmla="*/ 3266107 h 3266107"/>
              <a:gd name="connsiteX2" fmla="*/ 3216378 w 3216378"/>
              <a:gd name="connsiteY2" fmla="*/ 3266107 h 3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6378" h="3266107">
                <a:moveTo>
                  <a:pt x="16494" y="0"/>
                </a:moveTo>
                <a:lnTo>
                  <a:pt x="0" y="3266107"/>
                </a:lnTo>
                <a:lnTo>
                  <a:pt x="3216378" y="3266107"/>
                </a:ln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36955" y="2410897"/>
            <a:ext cx="75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6800" y="6092309"/>
            <a:ext cx="57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97759" y="3645503"/>
            <a:ext cx="1566953" cy="24083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89355" y="3443974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44452" y="6009477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29875" y="2989624"/>
            <a:ext cx="1980181" cy="3064221"/>
          </a:xfrm>
          <a:prstGeom prst="line">
            <a:avLst/>
          </a:prstGeom>
          <a:ln>
            <a:solidFill>
              <a:srgbClr val="E07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93309" y="2738634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32565" y="5996552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04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Constraint Shifters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EX: You have $200. You only buy food and fun. Food costs $5. Fun costs $10.</a:t>
            </a:r>
          </a:p>
          <a:p>
            <a:r>
              <a:rPr lang="en-US" dirty="0" smtClean="0"/>
              <a:t>Income Changes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Increase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Decrease: $100</a:t>
            </a:r>
            <a:endParaRPr lang="en-US" dirty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Shift the entire Budget Constraint</a:t>
            </a:r>
          </a:p>
          <a:p>
            <a:r>
              <a:rPr lang="en-US" dirty="0" smtClean="0"/>
              <a:t>Price Changes</a:t>
            </a:r>
          </a:p>
          <a:p>
            <a:pPr lvl="1"/>
            <a:r>
              <a:rPr lang="en-US" dirty="0" smtClean="0"/>
              <a:t>Increase</a:t>
            </a:r>
          </a:p>
          <a:p>
            <a:pPr lvl="1"/>
            <a:r>
              <a:rPr lang="en-US" dirty="0" smtClean="0"/>
              <a:t>Decrease</a:t>
            </a:r>
          </a:p>
          <a:p>
            <a:pPr marL="349250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997759" y="2787738"/>
            <a:ext cx="3216378" cy="3266107"/>
          </a:xfrm>
          <a:custGeom>
            <a:avLst/>
            <a:gdLst>
              <a:gd name="connsiteX0" fmla="*/ 16494 w 3216378"/>
              <a:gd name="connsiteY0" fmla="*/ 0 h 3266107"/>
              <a:gd name="connsiteX1" fmla="*/ 0 w 3216378"/>
              <a:gd name="connsiteY1" fmla="*/ 3266107 h 3266107"/>
              <a:gd name="connsiteX2" fmla="*/ 3216378 w 3216378"/>
              <a:gd name="connsiteY2" fmla="*/ 3266107 h 3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6378" h="3266107">
                <a:moveTo>
                  <a:pt x="16494" y="0"/>
                </a:moveTo>
                <a:lnTo>
                  <a:pt x="0" y="3266107"/>
                </a:lnTo>
                <a:lnTo>
                  <a:pt x="3216378" y="3266107"/>
                </a:ln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36955" y="2410897"/>
            <a:ext cx="75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6800" y="6092309"/>
            <a:ext cx="57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97759" y="3645503"/>
            <a:ext cx="1566953" cy="24083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89355" y="3443974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44452" y="6009477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29875" y="4338314"/>
            <a:ext cx="1105986" cy="171553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88506" y="4104163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03932" y="6004360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6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Constraint Shifters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EX: You have $200. You only buy food and fun. Food costs $5. Fun costs $10.</a:t>
            </a:r>
          </a:p>
          <a:p>
            <a:r>
              <a:rPr lang="en-US" dirty="0" smtClean="0"/>
              <a:t>Income Changes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Increase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Decrease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Shift the entire Budget Constraint</a:t>
            </a:r>
          </a:p>
          <a:p>
            <a:r>
              <a:rPr lang="en-US" dirty="0" smtClean="0"/>
              <a:t>Price Changes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Increase: Food = $10</a:t>
            </a:r>
          </a:p>
          <a:p>
            <a:pPr lvl="1"/>
            <a:r>
              <a:rPr lang="en-US" dirty="0" smtClean="0"/>
              <a:t>Decrease</a:t>
            </a:r>
          </a:p>
          <a:p>
            <a:pPr marL="349250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997759" y="2787738"/>
            <a:ext cx="3216378" cy="3266107"/>
          </a:xfrm>
          <a:custGeom>
            <a:avLst/>
            <a:gdLst>
              <a:gd name="connsiteX0" fmla="*/ 16494 w 3216378"/>
              <a:gd name="connsiteY0" fmla="*/ 0 h 3266107"/>
              <a:gd name="connsiteX1" fmla="*/ 0 w 3216378"/>
              <a:gd name="connsiteY1" fmla="*/ 3266107 h 3266107"/>
              <a:gd name="connsiteX2" fmla="*/ 3216378 w 3216378"/>
              <a:gd name="connsiteY2" fmla="*/ 3266107 h 3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6378" h="3266107">
                <a:moveTo>
                  <a:pt x="16494" y="0"/>
                </a:moveTo>
                <a:lnTo>
                  <a:pt x="0" y="3266107"/>
                </a:lnTo>
                <a:lnTo>
                  <a:pt x="3216378" y="3266107"/>
                </a:ln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36955" y="2410897"/>
            <a:ext cx="75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6800" y="6092309"/>
            <a:ext cx="57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97759" y="3645503"/>
            <a:ext cx="1566953" cy="24083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89355" y="3443974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44452" y="6009477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89355" y="4503621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981265" y="4697083"/>
            <a:ext cx="1566953" cy="136187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64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Constraint Shifters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EX: You have $200. You only buy food and fun. Food costs $5. Fun costs $10.</a:t>
            </a:r>
          </a:p>
          <a:p>
            <a:r>
              <a:rPr lang="en-US" dirty="0" smtClean="0"/>
              <a:t>Income Changes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Increase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Decrease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Shift the entire Budget Constraint</a:t>
            </a:r>
          </a:p>
          <a:p>
            <a:r>
              <a:rPr lang="en-US" dirty="0" smtClean="0"/>
              <a:t>Price Changes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Increase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Decrease: Fun = $5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Shifts one portion of the Budget Constraint</a:t>
            </a:r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997759" y="2787738"/>
            <a:ext cx="3216378" cy="3266107"/>
          </a:xfrm>
          <a:custGeom>
            <a:avLst/>
            <a:gdLst>
              <a:gd name="connsiteX0" fmla="*/ 16494 w 3216378"/>
              <a:gd name="connsiteY0" fmla="*/ 0 h 3266107"/>
              <a:gd name="connsiteX1" fmla="*/ 0 w 3216378"/>
              <a:gd name="connsiteY1" fmla="*/ 3266107 h 3266107"/>
              <a:gd name="connsiteX2" fmla="*/ 3216378 w 3216378"/>
              <a:gd name="connsiteY2" fmla="*/ 3266107 h 3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6378" h="3266107">
                <a:moveTo>
                  <a:pt x="16494" y="0"/>
                </a:moveTo>
                <a:lnTo>
                  <a:pt x="0" y="3266107"/>
                </a:lnTo>
                <a:lnTo>
                  <a:pt x="3216378" y="3266107"/>
                </a:ln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36955" y="2410897"/>
            <a:ext cx="75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6800" y="6092309"/>
            <a:ext cx="57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97759" y="3645503"/>
            <a:ext cx="1566953" cy="24083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89355" y="3443974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44452" y="6009477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92343" y="6005345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cxnSp>
        <p:nvCxnSpPr>
          <p:cNvPr id="14" name="Straight Connector 13"/>
          <p:cNvCxnSpPr>
            <a:endCxn id="13" idx="0"/>
          </p:cNvCxnSpPr>
          <p:nvPr/>
        </p:nvCxnSpPr>
        <p:spPr>
          <a:xfrm>
            <a:off x="5014253" y="3645503"/>
            <a:ext cx="2698350" cy="235984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59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Utility (TU) </a:t>
            </a:r>
            <a:r>
              <a:rPr lang="en-US" dirty="0" err="1" smtClean="0"/>
              <a:t>vs</a:t>
            </a:r>
            <a:r>
              <a:rPr lang="en-US" dirty="0" smtClean="0"/>
              <a:t> Marginal Utility (MU)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Total Utility: the total amount of satisfaction you receive from the consumption of a good.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Marginal Utility: the additional satisfaction you receive from the consumption of each additional unit of a good.</a:t>
            </a:r>
          </a:p>
          <a:p>
            <a:r>
              <a:rPr lang="en-US" dirty="0" smtClean="0"/>
              <a:t>Calculated by subtracting the difference between total utility after each good</a:t>
            </a:r>
          </a:p>
          <a:p>
            <a:r>
              <a:rPr lang="en-US" dirty="0" smtClean="0"/>
              <a:t>Law of Diminishing Marginal Utility: As you consume more, eventually your marginal utility will decrease.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91555"/>
              </p:ext>
            </p:extLst>
          </p:nvPr>
        </p:nvGraphicFramePr>
        <p:xfrm>
          <a:off x="1428987" y="3812757"/>
          <a:ext cx="301191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973"/>
                <a:gridCol w="1003973"/>
                <a:gridCol w="1003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534749"/>
              </p:ext>
            </p:extLst>
          </p:nvPr>
        </p:nvGraphicFramePr>
        <p:xfrm>
          <a:off x="1428987" y="3812757"/>
          <a:ext cx="301191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973"/>
                <a:gridCol w="1003973"/>
                <a:gridCol w="1003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194227"/>
              </p:ext>
            </p:extLst>
          </p:nvPr>
        </p:nvGraphicFramePr>
        <p:xfrm>
          <a:off x="1428987" y="3812757"/>
          <a:ext cx="301191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973"/>
                <a:gridCol w="1003973"/>
                <a:gridCol w="1003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63547"/>
              </p:ext>
            </p:extLst>
          </p:nvPr>
        </p:nvGraphicFramePr>
        <p:xfrm>
          <a:off x="1428987" y="3812757"/>
          <a:ext cx="301191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973"/>
                <a:gridCol w="1003973"/>
                <a:gridCol w="1003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569352"/>
              </p:ext>
            </p:extLst>
          </p:nvPr>
        </p:nvGraphicFramePr>
        <p:xfrm>
          <a:off x="1428987" y="3812757"/>
          <a:ext cx="301191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973"/>
                <a:gridCol w="1003973"/>
                <a:gridCol w="1003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477090"/>
              </p:ext>
            </p:extLst>
          </p:nvPr>
        </p:nvGraphicFramePr>
        <p:xfrm>
          <a:off x="1428987" y="3812757"/>
          <a:ext cx="301191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973"/>
                <a:gridCol w="1003973"/>
                <a:gridCol w="1003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2889</TotalTime>
  <Words>3065</Words>
  <Application>Microsoft Macintosh PowerPoint</Application>
  <PresentationFormat>On-screen Show (4:3)</PresentationFormat>
  <Paragraphs>1094</Paragraphs>
  <Slides>44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Perception</vt:lpstr>
      <vt:lpstr>Unit 3 Lessons</vt:lpstr>
      <vt:lpstr>Part 1 – The Consumer</vt:lpstr>
      <vt:lpstr>Budget Constraints</vt:lpstr>
      <vt:lpstr>Opportunity Cost</vt:lpstr>
      <vt:lpstr>Budget Constraint Shifters</vt:lpstr>
      <vt:lpstr>Budget Constraint Shifters</vt:lpstr>
      <vt:lpstr>Budget Constraint Shifters</vt:lpstr>
      <vt:lpstr>Budget Constraint Shifters</vt:lpstr>
      <vt:lpstr>Total Utility (TU) vs Marginal Utility (MU)</vt:lpstr>
      <vt:lpstr>Indifference Curves</vt:lpstr>
      <vt:lpstr>Utility Maximization</vt:lpstr>
      <vt:lpstr>Utility Maximization Exploration</vt:lpstr>
      <vt:lpstr>Which is better?</vt:lpstr>
      <vt:lpstr>Utility Maximization Rule</vt:lpstr>
      <vt:lpstr>Utility Maximization Example Revisited</vt:lpstr>
      <vt:lpstr>Utility Maximization Example Revisited</vt:lpstr>
      <vt:lpstr>Utility Maximization Example Revisited</vt:lpstr>
      <vt:lpstr>Which combination maximizes utility?</vt:lpstr>
      <vt:lpstr>Practice Problem #1</vt:lpstr>
      <vt:lpstr>Practice Problem #1 Cont’d</vt:lpstr>
      <vt:lpstr>Practice Problem #1 Cont’d</vt:lpstr>
      <vt:lpstr>Which combination maximizes utility?</vt:lpstr>
      <vt:lpstr>Practice Problem #2</vt:lpstr>
      <vt:lpstr>Part 2 – The Producer</vt:lpstr>
      <vt:lpstr>Total Revenue (TR)</vt:lpstr>
      <vt:lpstr>Total Revenue – Price Ceiling</vt:lpstr>
      <vt:lpstr>Total Revenue – Price Floor</vt:lpstr>
      <vt:lpstr>Total Cost = Fixed Costs + Variable Costs</vt:lpstr>
      <vt:lpstr>Profit = Total Revenue – Total Cost</vt:lpstr>
      <vt:lpstr>Profit (π) = Total Revenue – Total Cost</vt:lpstr>
      <vt:lpstr>Profit (π) = Total Revenue – Total Cost</vt:lpstr>
      <vt:lpstr>Average Total Cost (ATC)</vt:lpstr>
      <vt:lpstr>Average Costs</vt:lpstr>
      <vt:lpstr>Marginal Costs (MC)</vt:lpstr>
      <vt:lpstr>Why are the Cost Curves U-Shaped?</vt:lpstr>
      <vt:lpstr>ATC = AFC + AVC</vt:lpstr>
      <vt:lpstr>Economic Profit</vt:lpstr>
      <vt:lpstr>Economic Profit</vt:lpstr>
      <vt:lpstr>Economic Profit</vt:lpstr>
      <vt:lpstr>Economic Profit</vt:lpstr>
      <vt:lpstr>Economic Profit</vt:lpstr>
      <vt:lpstr>Economic Profit</vt:lpstr>
      <vt:lpstr>The Supply Curve</vt:lpstr>
      <vt:lpstr>Profit at Various Prices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Lessons</dc:title>
  <dc:creator>William McKinney</dc:creator>
  <cp:lastModifiedBy>William McKinney</cp:lastModifiedBy>
  <cp:revision>202</cp:revision>
  <dcterms:created xsi:type="dcterms:W3CDTF">2013-10-28T23:35:22Z</dcterms:created>
  <dcterms:modified xsi:type="dcterms:W3CDTF">2013-11-12T14:17:09Z</dcterms:modified>
</cp:coreProperties>
</file>