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xlsx" ContentType="application/vnd.openxmlformats-officedocument.spreadsheetml.sheet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3"/>
  </p:notesMasterIdLst>
  <p:sldIdLst>
    <p:sldId id="256" r:id="rId2"/>
    <p:sldId id="259" r:id="rId3"/>
    <p:sldId id="260" r:id="rId4"/>
    <p:sldId id="258" r:id="rId5"/>
    <p:sldId id="261" r:id="rId6"/>
    <p:sldId id="262" r:id="rId7"/>
    <p:sldId id="265" r:id="rId8"/>
    <p:sldId id="263" r:id="rId9"/>
    <p:sldId id="264" r:id="rId10"/>
    <p:sldId id="266" r:id="rId11"/>
    <p:sldId id="268" r:id="rId12"/>
    <p:sldId id="267" r:id="rId13"/>
    <p:sldId id="269" r:id="rId14"/>
    <p:sldId id="273" r:id="rId15"/>
    <p:sldId id="271" r:id="rId16"/>
    <p:sldId id="270" r:id="rId17"/>
    <p:sldId id="272" r:id="rId18"/>
    <p:sldId id="274" r:id="rId19"/>
    <p:sldId id="275" r:id="rId20"/>
    <p:sldId id="276" r:id="rId21"/>
    <p:sldId id="257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80" d="100"/>
          <a:sy n="80" d="100"/>
        </p:scale>
        <p:origin x="-376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Worksheet%20in%20Unit%202%20Lessons.ppt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'[Worksheet in Unit 2 Lessons.pptx]Sheet1'!$B$1</c:f>
              <c:strCache>
                <c:ptCount val="1"/>
                <c:pt idx="0">
                  <c:v># Students</c:v>
                </c:pt>
              </c:strCache>
            </c:strRef>
          </c:tx>
          <c:spPr>
            <a:ln w="47625">
              <a:noFill/>
            </a:ln>
            <a:effectLst/>
          </c:spPr>
          <c:marker>
            <c:spPr>
              <a:noFill/>
              <a:ln>
                <a:noFill/>
              </a:ln>
              <a:effectLst/>
            </c:spPr>
          </c:marker>
          <c:xVal>
            <c:strRef>
              <c:f>'[Worksheet in Unit 2 Lessons.pptx]Sheet1'!$B$1:$B$12</c:f>
              <c:strCache>
                <c:ptCount val="1"/>
                <c:pt idx="0">
                  <c:v># Students</c:v>
                </c:pt>
              </c:strCache>
            </c:strRef>
          </c:xVal>
          <c:yVal>
            <c:numRef>
              <c:f>'[Worksheet in Unit 2 Lessons.pptx]Sheet1'!$A$1:$A$12</c:f>
              <c:numCache>
                <c:formatCode>General</c:formatCode>
                <c:ptCount val="12"/>
                <c:pt idx="0">
                  <c:v>0.0</c:v>
                </c:pt>
                <c:pt idx="1">
                  <c:v>0.0</c:v>
                </c:pt>
                <c:pt idx="2">
                  <c:v>1.0</c:v>
                </c:pt>
                <c:pt idx="3">
                  <c:v>2.0</c:v>
                </c:pt>
                <c:pt idx="4">
                  <c:v>3.0</c:v>
                </c:pt>
                <c:pt idx="5">
                  <c:v>4.0</c:v>
                </c:pt>
                <c:pt idx="6">
                  <c:v>5.0</c:v>
                </c:pt>
                <c:pt idx="7">
                  <c:v>6.0</c:v>
                </c:pt>
                <c:pt idx="8">
                  <c:v>7.0</c:v>
                </c:pt>
                <c:pt idx="9">
                  <c:v>8.0</c:v>
                </c:pt>
                <c:pt idx="10">
                  <c:v>9.0</c:v>
                </c:pt>
                <c:pt idx="11">
                  <c:v>10.0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93724648"/>
        <c:axId val="2088782632"/>
      </c:scatterChart>
      <c:valAx>
        <c:axId val="2093724648"/>
        <c:scaling>
          <c:orientation val="minMax"/>
          <c:max val="12.0"/>
          <c:min val="0.0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Quantity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088782632"/>
        <c:crossesAt val="0.0"/>
        <c:crossBetween val="midCat"/>
        <c:majorUnit val="1.0"/>
        <c:minorUnit val="1.0"/>
      </c:valAx>
      <c:valAx>
        <c:axId val="2088782632"/>
        <c:scaling>
          <c:orientation val="minMax"/>
          <c:max val="20.0"/>
          <c:min val="0.0"/>
        </c:scaling>
        <c:delete val="0"/>
        <c:axPos val="l"/>
        <c:majorGridlines/>
        <c:min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Price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093724648"/>
        <c:crossesAt val="0.0"/>
        <c:crossBetween val="midCat"/>
        <c:majorUnit val="2.0"/>
        <c:minorUnit val="1.0"/>
      </c:valAx>
    </c:plotArea>
    <c:plotVisOnly val="1"/>
    <c:dispBlanksAs val="gap"/>
    <c:showDLblsOverMax val="0"/>
  </c:chart>
  <c:spPr>
    <a:solidFill>
      <a:schemeClr val="bg1"/>
    </a:solidFill>
  </c:sp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9C8C15-FBC9-B54B-92AC-F8043E461D7E}" type="datetimeFigureOut">
              <a:rPr lang="en-US" smtClean="0"/>
              <a:t>10/7/15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A048F9-9E74-9246-8DDD-4FF86BCE2E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8686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Demand is a list of quantities</a:t>
            </a:r>
            <a:r>
              <a:rPr lang="en-US" baseline="0" dirty="0" smtClean="0"/>
              <a:t> at different prices, while quantity demanded is a specific quantity at a given price. D is made up of </a:t>
            </a:r>
            <a:r>
              <a:rPr lang="en-US" baseline="0" dirty="0" err="1" smtClean="0"/>
              <a:t>Qd</a:t>
            </a:r>
            <a:r>
              <a:rPr lang="en-US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A048F9-9E74-9246-8DDD-4FF86BCE2EF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2174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6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TitleSlid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C9AFF-9068-3840-9AE6-E22B5CA59CB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492375"/>
            <a:ext cx="6762749" cy="1470025"/>
          </a:xfrm>
        </p:spPr>
        <p:txBody>
          <a:bodyPr/>
          <a:lstStyle>
            <a:lvl1pPr algn="r">
              <a:defRPr sz="4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1" y="3966882"/>
            <a:ext cx="6762749" cy="1752600"/>
          </a:xfrm>
        </p:spPr>
        <p:txBody>
          <a:bodyPr>
            <a:normAutofit/>
          </a:bodyPr>
          <a:lstStyle>
            <a:lvl1pPr marL="0" indent="0" algn="r">
              <a:spcBef>
                <a:spcPts val="6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5A9EF-DC31-C946-9445-FF21ADB3AAA9}" type="datetimeFigureOut">
              <a:rPr lang="en-US" smtClean="0"/>
              <a:t>10/7/15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5A9EF-DC31-C946-9445-FF21ADB3AAA9}" type="datetimeFigureOut">
              <a:rPr lang="en-US" smtClean="0"/>
              <a:t>10/7/15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C9AFF-9068-3840-9AE6-E22B5CA59C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4" y="590550"/>
            <a:ext cx="365760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3023" y="739588"/>
            <a:ext cx="3657600" cy="53087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464" y="1816100"/>
            <a:ext cx="3657600" cy="38227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5A9EF-DC31-C946-9445-FF21ADB3AAA9}" type="datetimeFigureOut">
              <a:rPr lang="en-US" smtClean="0"/>
              <a:t>10/7/15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C9AFF-9068-3840-9AE6-E22B5CA59C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Picture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977" y="187452"/>
            <a:ext cx="853665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0" y="533400"/>
            <a:ext cx="447675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124" y="1828800"/>
            <a:ext cx="4474539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6124" y="6288741"/>
            <a:ext cx="1887537" cy="365125"/>
          </a:xfrm>
        </p:spPr>
        <p:txBody>
          <a:bodyPr/>
          <a:lstStyle/>
          <a:p>
            <a:fld id="{B0C5A9EF-DC31-C946-9445-FF21ADB3AAA9}" type="datetimeFigureOut">
              <a:rPr lang="en-US" smtClean="0"/>
              <a:t>10/7/15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67399" y="6288741"/>
            <a:ext cx="267596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C9AFF-9068-3840-9AE6-E22B5CA59CB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188253" y="179292"/>
            <a:ext cx="3281087" cy="6483096"/>
          </a:xfrm>
          <a:prstGeom prst="round1Rect">
            <a:avLst>
              <a:gd name="adj" fmla="val 17325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0953" y="533400"/>
            <a:ext cx="365760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596153" y="1600199"/>
            <a:ext cx="3657600" cy="3657601"/>
          </a:xfrm>
          <a:prstGeom prst="ellipse">
            <a:avLst/>
          </a:prstGeom>
          <a:blipFill dpi="0" rotWithShape="0">
            <a:blip r:embed="rId3" cstate="print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10412" y="1828800"/>
            <a:ext cx="3657600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B0C5A9EF-DC31-C946-9445-FF21ADB3AAA9}" type="datetimeFigureOut">
              <a:rPr lang="en-US" smtClean="0"/>
              <a:t>10/7/15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C9AFF-9068-3840-9AE6-E22B5CA59C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038" y="3778624"/>
            <a:ext cx="7560515" cy="110265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871584" y="762000"/>
            <a:ext cx="7427726" cy="2989730"/>
          </a:xfrm>
          <a:prstGeom prst="roundRect">
            <a:avLst>
              <a:gd name="adj" fmla="val 7476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8034" y="4827493"/>
            <a:ext cx="7559977" cy="1220881"/>
          </a:xfrm>
        </p:spPr>
        <p:txBody>
          <a:bodyPr>
            <a:normAutofit/>
          </a:bodyPr>
          <a:lstStyle>
            <a:lvl1pPr marL="0" indent="0">
              <a:spcBef>
                <a:spcPts val="3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B0C5A9EF-DC31-C946-9445-FF21ADB3AAA9}" type="datetimeFigureOut">
              <a:rPr lang="en-US" smtClean="0"/>
              <a:t>10/7/15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C9AFF-9068-3840-9AE6-E22B5CA59C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5A9EF-DC31-C946-9445-FF21ADB3AAA9}" type="datetimeFigureOut">
              <a:rPr lang="en-US" smtClean="0"/>
              <a:t>10/7/15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C9AFF-9068-3840-9AE6-E22B5CA59C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28646" y="779463"/>
            <a:ext cx="1358153" cy="52689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779464"/>
            <a:ext cx="6170613" cy="5268911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5A9EF-DC31-C946-9445-FF21ADB3AAA9}" type="datetimeFigureOut">
              <a:rPr lang="en-US" smtClean="0"/>
              <a:t>10/7/15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C9AFF-9068-3840-9AE6-E22B5CA59C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5A9EF-DC31-C946-9445-FF21ADB3AAA9}" type="datetimeFigureOut">
              <a:rPr lang="en-US" smtClean="0"/>
              <a:t>10/7/15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C9AFF-9068-3840-9AE6-E22B5CA59C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SectionHead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591360"/>
            <a:ext cx="7583487" cy="1362075"/>
          </a:xfrm>
        </p:spPr>
        <p:txBody>
          <a:bodyPr anchor="b" anchorCtr="0">
            <a:noAutofit/>
          </a:bodyPr>
          <a:lstStyle>
            <a:lvl1pPr algn="l">
              <a:defRPr sz="4400" b="1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3950354"/>
            <a:ext cx="7583487" cy="1500187"/>
          </a:xfrm>
        </p:spPr>
        <p:txBody>
          <a:bodyPr anchor="t" anchorCtr="0"/>
          <a:lstStyle>
            <a:lvl1pPr marL="0" indent="0" algn="l">
              <a:spcBef>
                <a:spcPts val="600"/>
              </a:spcBef>
              <a:buNone/>
              <a:defRPr sz="20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5A9EF-DC31-C946-9445-FF21ADB3AAA9}" type="datetimeFigureOut">
              <a:rPr lang="en-US" smtClean="0"/>
              <a:t>10/7/15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C9AFF-9068-3840-9AE6-E22B5CA59C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8541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5A9EF-DC31-C946-9445-FF21ADB3AAA9}" type="datetimeFigureOut">
              <a:rPr lang="en-US" smtClean="0"/>
              <a:t>10/7/15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C9AFF-9068-3840-9AE6-E22B5CA59C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0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0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5A9EF-DC31-C946-9445-FF21ADB3AAA9}" type="datetimeFigureOut">
              <a:rPr lang="en-US" smtClean="0"/>
              <a:t>10/7/15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C9AFF-9068-3840-9AE6-E22B5CA59CB3}" type="slidenum">
              <a:rPr lang="en-US" smtClean="0"/>
              <a:t>‹#›</a:t>
            </a:fld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1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5A9EF-DC31-C946-9445-FF21ADB3AAA9}" type="datetimeFigureOut">
              <a:rPr lang="en-US" smtClean="0"/>
              <a:t>10/7/15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C9AFF-9068-3840-9AE6-E22B5CA59CB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779462" y="3991816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5A9EF-DC31-C946-9445-FF21ADB3AAA9}" type="datetimeFigureOut">
              <a:rPr lang="en-US" smtClean="0"/>
              <a:t>10/7/15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C9AFF-9068-3840-9AE6-E22B5CA59CB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5A9EF-DC31-C946-9445-FF21ADB3AAA9}" type="datetimeFigureOut">
              <a:rPr lang="en-US" smtClean="0"/>
              <a:t>10/7/15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C9AFF-9068-3840-9AE6-E22B5CA59CB3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4"/>
          </p:nvPr>
        </p:nvSpPr>
        <p:spPr>
          <a:xfrm>
            <a:off x="77946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5"/>
          </p:nvPr>
        </p:nvSpPr>
        <p:spPr>
          <a:xfrm>
            <a:off x="77946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5A9EF-DC31-C946-9445-FF21ADB3AAA9}" type="datetimeFigureOut">
              <a:rPr lang="en-US" smtClean="0"/>
              <a:t>10/7/15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C9AFF-9068-3840-9AE6-E22B5CA59C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Diagonal Corner Rectangle 7"/>
          <p:cNvSpPr/>
          <p:nvPr/>
        </p:nvSpPr>
        <p:spPr>
          <a:xfrm>
            <a:off x="189707" y="189707"/>
            <a:ext cx="8764587" cy="6478587"/>
          </a:xfrm>
          <a:prstGeom prst="round2DiagRect">
            <a:avLst>
              <a:gd name="adj1" fmla="val 9416"/>
              <a:gd name="adj2" fmla="val 0"/>
            </a:avLst>
          </a:prstGeom>
          <a:gradFill>
            <a:gsLst>
              <a:gs pos="1700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28800"/>
            <a:ext cx="7583487" cy="42089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6288741"/>
            <a:ext cx="18875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0C5A9EF-DC31-C946-9445-FF21ADB3AAA9}" type="datetimeFigureOut">
              <a:rPr lang="en-US" smtClean="0"/>
              <a:t>10/7/15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4615" y="6288741"/>
            <a:ext cx="52387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4411" y="219635"/>
            <a:ext cx="493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2F7C9AFF-9068-3840-9AE6-E22B5CA59CB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 typeface="Wingdings 2" pitchFamily="18" charset="2"/>
        <a:buChar char=""/>
        <a:defRPr sz="2200" kern="1200">
          <a:solidFill>
            <a:schemeClr val="bg1"/>
          </a:solidFill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1711325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6pPr>
      <a:lvl7pPr marL="20002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7pPr>
      <a:lvl8pPr marL="2290763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8pPr>
      <a:lvl9pPr marL="25717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2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Sheet1.xlsx"/><Relationship Id="rId4" Type="http://schemas.openxmlformats.org/officeDocument/2006/relationships/image" Target="../media/image10.emf"/><Relationship Id="rId5" Type="http://schemas.openxmlformats.org/officeDocument/2006/relationships/chart" Target="../charts/chart1.xml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Demand, Supply, and Elasticity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1136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Prices of Related Goods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Substitute Goods</a:t>
            </a:r>
          </a:p>
          <a:p>
            <a:pPr lvl="1"/>
            <a:r>
              <a:rPr lang="en-US" dirty="0" smtClean="0"/>
              <a:t>Goods that are interchangeable. Consumer doesn’t necessarily value the goods any differently (the consumer is indifferent about which good they have)</a:t>
            </a:r>
          </a:p>
          <a:p>
            <a:pPr lvl="1"/>
            <a:r>
              <a:rPr lang="en-US" dirty="0" smtClean="0"/>
              <a:t>Examples</a:t>
            </a:r>
          </a:p>
          <a:p>
            <a:pPr lvl="3"/>
            <a:r>
              <a:rPr lang="en-US" dirty="0" smtClean="0"/>
              <a:t>Chocolate Cake or Cheese Cake</a:t>
            </a:r>
          </a:p>
          <a:p>
            <a:pPr lvl="3"/>
            <a:r>
              <a:rPr lang="en-US" dirty="0" smtClean="0"/>
              <a:t>Beer or Cider</a:t>
            </a:r>
          </a:p>
          <a:p>
            <a:pPr lvl="3"/>
            <a:r>
              <a:rPr lang="en-US" dirty="0" smtClean="0"/>
              <a:t>Yale or Harvard</a:t>
            </a:r>
          </a:p>
          <a:p>
            <a:pPr lvl="3"/>
            <a:r>
              <a:rPr lang="en-US" dirty="0" smtClean="0"/>
              <a:t>Hotdogs or Hamburgers</a:t>
            </a:r>
          </a:p>
          <a:p>
            <a:r>
              <a:rPr lang="en-US" dirty="0" smtClean="0"/>
              <a:t>Complementary Goods</a:t>
            </a:r>
          </a:p>
          <a:p>
            <a:pPr lvl="1"/>
            <a:r>
              <a:rPr lang="en-US" dirty="0" smtClean="0"/>
              <a:t>Goods that you consume together</a:t>
            </a:r>
          </a:p>
          <a:p>
            <a:pPr lvl="1"/>
            <a:r>
              <a:rPr lang="en-US" dirty="0" smtClean="0"/>
              <a:t>Examples</a:t>
            </a:r>
          </a:p>
          <a:p>
            <a:pPr lvl="3"/>
            <a:r>
              <a:rPr lang="en-US" dirty="0" smtClean="0"/>
              <a:t>Peanut Butter AND Jelly</a:t>
            </a:r>
          </a:p>
          <a:p>
            <a:pPr lvl="3"/>
            <a:r>
              <a:rPr lang="en-US" dirty="0" smtClean="0"/>
              <a:t>Salt AND Pepper</a:t>
            </a:r>
          </a:p>
          <a:p>
            <a:pPr lvl="3"/>
            <a:r>
              <a:rPr lang="en-US" dirty="0" smtClean="0"/>
              <a:t>Hot Dogs AND Hot Dog Buns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53004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Effects of Changes in Related Goods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2618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Explain the effects of the following changes in price</a:t>
            </a:r>
            <a:endParaRPr lang="en-US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P of teddy bears decreases</a:t>
            </a:r>
          </a:p>
          <a:p>
            <a:r>
              <a:rPr lang="en-US" dirty="0" smtClean="0"/>
              <a:t>P of doll house decreases</a:t>
            </a:r>
          </a:p>
          <a:p>
            <a:r>
              <a:rPr lang="en-US" dirty="0" smtClean="0"/>
              <a:t>P of doll increases</a:t>
            </a:r>
          </a:p>
          <a:p>
            <a:r>
              <a:rPr lang="en-US" dirty="0" smtClean="0"/>
              <a:t>P of doll clothing increases</a:t>
            </a:r>
          </a:p>
          <a:p>
            <a:r>
              <a:rPr lang="en-US" dirty="0" smtClean="0"/>
              <a:t>P of Barbie increases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995991" y="1828800"/>
            <a:ext cx="3525599" cy="4219575"/>
          </a:xfrm>
          <a:prstGeom prst="rect">
            <a:avLst/>
          </a:prstGeom>
          <a:solidFill>
            <a:schemeClr val="bg1"/>
          </a:solidFill>
          <a:ln>
            <a:solidFill>
              <a:srgbClr val="0C598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8"/>
          <p:cNvSpPr/>
          <p:nvPr/>
        </p:nvSpPr>
        <p:spPr>
          <a:xfrm>
            <a:off x="5530679" y="2540155"/>
            <a:ext cx="2673440" cy="2991366"/>
          </a:xfrm>
          <a:custGeom>
            <a:avLst/>
            <a:gdLst>
              <a:gd name="connsiteX0" fmla="*/ 0 w 2673440"/>
              <a:gd name="connsiteY0" fmla="*/ 0 h 2991366"/>
              <a:gd name="connsiteX1" fmla="*/ 0 w 2673440"/>
              <a:gd name="connsiteY1" fmla="*/ 2991366 h 2991366"/>
              <a:gd name="connsiteX2" fmla="*/ 2673440 w 2673440"/>
              <a:gd name="connsiteY2" fmla="*/ 2991366 h 2991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73440" h="2991366">
                <a:moveTo>
                  <a:pt x="0" y="0"/>
                </a:moveTo>
                <a:lnTo>
                  <a:pt x="0" y="2991366"/>
                </a:lnTo>
                <a:lnTo>
                  <a:pt x="2673440" y="2991366"/>
                </a:ln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221467" y="2154112"/>
            <a:ext cx="3092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197688" y="5531521"/>
            <a:ext cx="3406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Q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5647642" y="3041501"/>
            <a:ext cx="2305842" cy="232290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955550" y="4996752"/>
            <a:ext cx="3262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107044" y="2154112"/>
            <a:ext cx="13644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Doll Market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18252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Explain the effects of the following</a:t>
            </a:r>
            <a:endParaRPr lang="en-US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Christmas season is coming up and you expect toy prices to skyrocket</a:t>
            </a:r>
          </a:p>
          <a:p>
            <a:r>
              <a:rPr lang="en-US" dirty="0" smtClean="0"/>
              <a:t>Justin </a:t>
            </a:r>
            <a:r>
              <a:rPr lang="en-US" dirty="0" err="1" smtClean="0"/>
              <a:t>Bieber</a:t>
            </a:r>
            <a:r>
              <a:rPr lang="en-US" dirty="0" smtClean="0"/>
              <a:t> is caught on camera declaring that he just can’t get enough of his new </a:t>
            </a:r>
            <a:r>
              <a:rPr lang="en-US" i="1" dirty="0" smtClean="0"/>
              <a:t>Baby</a:t>
            </a:r>
            <a:r>
              <a:rPr lang="en-US" dirty="0" smtClean="0"/>
              <a:t> doll. He doesn’t understand how he lived without one his whole life.</a:t>
            </a:r>
          </a:p>
          <a:p>
            <a:r>
              <a:rPr lang="en-US" smtClean="0"/>
              <a:t>Unemployment is up 30%.</a:t>
            </a:r>
            <a:endParaRPr lang="en-US" dirty="0" smtClean="0"/>
          </a:p>
        </p:txBody>
      </p:sp>
      <p:sp>
        <p:nvSpPr>
          <p:cNvPr id="7" name="Rectangle 6"/>
          <p:cNvSpPr/>
          <p:nvPr/>
        </p:nvSpPr>
        <p:spPr>
          <a:xfrm>
            <a:off x="4995991" y="1828800"/>
            <a:ext cx="3525599" cy="4219575"/>
          </a:xfrm>
          <a:prstGeom prst="rect">
            <a:avLst/>
          </a:prstGeom>
          <a:solidFill>
            <a:schemeClr val="bg1"/>
          </a:solidFill>
          <a:ln>
            <a:solidFill>
              <a:srgbClr val="0C598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8"/>
          <p:cNvSpPr/>
          <p:nvPr/>
        </p:nvSpPr>
        <p:spPr>
          <a:xfrm>
            <a:off x="5530679" y="2540155"/>
            <a:ext cx="2673440" cy="2991366"/>
          </a:xfrm>
          <a:custGeom>
            <a:avLst/>
            <a:gdLst>
              <a:gd name="connsiteX0" fmla="*/ 0 w 2673440"/>
              <a:gd name="connsiteY0" fmla="*/ 0 h 2991366"/>
              <a:gd name="connsiteX1" fmla="*/ 0 w 2673440"/>
              <a:gd name="connsiteY1" fmla="*/ 2991366 h 2991366"/>
              <a:gd name="connsiteX2" fmla="*/ 2673440 w 2673440"/>
              <a:gd name="connsiteY2" fmla="*/ 2991366 h 2991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73440" h="2991366">
                <a:moveTo>
                  <a:pt x="0" y="0"/>
                </a:moveTo>
                <a:lnTo>
                  <a:pt x="0" y="2991366"/>
                </a:lnTo>
                <a:lnTo>
                  <a:pt x="2673440" y="2991366"/>
                </a:ln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221467" y="2154112"/>
            <a:ext cx="3092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197688" y="5531521"/>
            <a:ext cx="3406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Q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5647642" y="3041501"/>
            <a:ext cx="2305842" cy="232290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955550" y="4996752"/>
            <a:ext cx="3262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107044" y="2154112"/>
            <a:ext cx="13644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Doll Market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90093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Warm-Up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Sketch a graph of the demand for Halloween costumes.</a:t>
            </a:r>
          </a:p>
          <a:p>
            <a:r>
              <a:rPr lang="en-US" dirty="0" smtClean="0"/>
              <a:t>At a given price, indicate on the graph what will happen to the demand and the quantity demanded if…</a:t>
            </a:r>
          </a:p>
          <a:p>
            <a:pPr lvl="1"/>
            <a:r>
              <a:rPr lang="en-US" dirty="0" smtClean="0"/>
              <a:t>Halloween was a week ago</a:t>
            </a:r>
          </a:p>
          <a:p>
            <a:pPr lvl="1"/>
            <a:r>
              <a:rPr lang="en-US" dirty="0" smtClean="0"/>
              <a:t>The Trick-or-Treating curfew is extended from 8PM to 10PM</a:t>
            </a:r>
          </a:p>
          <a:p>
            <a:pPr lvl="1"/>
            <a:r>
              <a:rPr lang="en-US" dirty="0" smtClean="0"/>
              <a:t>The price of face paint increases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solidFill>
            <a:schemeClr val="bg1"/>
          </a:solidFill>
        </p:spPr>
        <p:txBody>
          <a:bodyPr>
            <a:normAutofit lnSpcReduction="10000"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8748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Quantity Supplied </a:t>
            </a:r>
            <a:r>
              <a:rPr lang="en-US" dirty="0" err="1" smtClean="0"/>
              <a:t>vs</a:t>
            </a:r>
            <a:r>
              <a:rPr lang="en-US" dirty="0" smtClean="0"/>
              <a:t> Supply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</a:t>
            </a:r>
            <a:r>
              <a:rPr lang="en-US" baseline="-25000" dirty="0" smtClean="0"/>
              <a:t>S</a:t>
            </a:r>
            <a:r>
              <a:rPr lang="en-US" dirty="0" smtClean="0"/>
              <a:t> indicates the amount that firms/suppliers are willing and able to produce at a specific price.</a:t>
            </a:r>
          </a:p>
          <a:p>
            <a:r>
              <a:rPr lang="en-US" dirty="0" smtClean="0"/>
              <a:t>Changes in price affect Q</a:t>
            </a:r>
            <a:r>
              <a:rPr lang="en-US" baseline="-25000" dirty="0" smtClean="0"/>
              <a:t>S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NOT</a:t>
            </a:r>
            <a:r>
              <a:rPr lang="en-US" dirty="0" smtClean="0"/>
              <a:t> S.</a:t>
            </a:r>
          </a:p>
          <a:p>
            <a:r>
              <a:rPr lang="en-US" dirty="0" smtClean="0"/>
              <a:t>Supply shows the </a:t>
            </a:r>
            <a:r>
              <a:rPr lang="en-US" dirty="0"/>
              <a:t>relationship between the quantity </a:t>
            </a:r>
            <a:r>
              <a:rPr lang="en-US" dirty="0" smtClean="0"/>
              <a:t>supplied (Q</a:t>
            </a:r>
            <a:r>
              <a:rPr lang="en-US" baseline="-25000" dirty="0" smtClean="0"/>
              <a:t>S</a:t>
            </a:r>
            <a:r>
              <a:rPr lang="en-US" dirty="0" smtClean="0"/>
              <a:t>) </a:t>
            </a:r>
            <a:r>
              <a:rPr lang="en-US" dirty="0"/>
              <a:t>and the price of a good when all other influences on </a:t>
            </a:r>
            <a:r>
              <a:rPr lang="en-US" dirty="0" smtClean="0"/>
              <a:t>selling plans </a:t>
            </a:r>
            <a:r>
              <a:rPr lang="en-US" dirty="0"/>
              <a:t>remain the same.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5590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Law of Supply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Other things remaining the same (ceteris paribus), if the price of a good increases, the quantity supplied will also increase. Alternatively, if the price of a good decreases, the quantity supplied will decrease.</a:t>
            </a:r>
          </a:p>
          <a:p>
            <a:endParaRPr lang="en-US" dirty="0"/>
          </a:p>
          <a:p>
            <a:r>
              <a:rPr lang="en-US" dirty="0" smtClean="0"/>
              <a:t>Quantity supplied and price share a direct relationship. This results in an upward sloping Supply curve.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54126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the Supply Curve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0049" b="-30049"/>
          <a:stretch>
            <a:fillRect/>
          </a:stretch>
        </p:blipFill>
        <p:spPr bwMode="auto">
          <a:xfrm>
            <a:off x="662234" y="996452"/>
            <a:ext cx="4710846" cy="561852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5666153" y="2051538"/>
            <a:ext cx="2679987" cy="3996837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If P = 1, Q</a:t>
            </a:r>
            <a:r>
              <a:rPr lang="en-US" baseline="-25000" dirty="0" smtClean="0"/>
              <a:t>S</a:t>
            </a:r>
            <a:r>
              <a:rPr lang="en-US" dirty="0" smtClean="0"/>
              <a:t> = ?</a:t>
            </a:r>
          </a:p>
          <a:p>
            <a:r>
              <a:rPr lang="en-US" dirty="0" smtClean="0"/>
              <a:t>If P = 4, Q</a:t>
            </a:r>
            <a:r>
              <a:rPr lang="en-US" baseline="-25000" dirty="0" smtClean="0"/>
              <a:t>s</a:t>
            </a:r>
            <a:r>
              <a:rPr lang="en-US" dirty="0" smtClean="0"/>
              <a:t> = ?</a:t>
            </a:r>
          </a:p>
          <a:p>
            <a:r>
              <a:rPr lang="en-US" dirty="0" smtClean="0"/>
              <a:t>If Q</a:t>
            </a:r>
            <a:r>
              <a:rPr lang="en-US" baseline="-25000" dirty="0" smtClean="0"/>
              <a:t>S</a:t>
            </a:r>
            <a:r>
              <a:rPr lang="en-US" dirty="0" smtClean="0"/>
              <a:t> = 12, P = ?</a:t>
            </a:r>
          </a:p>
          <a:p>
            <a:r>
              <a:rPr lang="en-US" dirty="0" smtClean="0"/>
              <a:t>If Q</a:t>
            </a:r>
            <a:r>
              <a:rPr lang="en-US" baseline="-25000" dirty="0" smtClean="0"/>
              <a:t>S</a:t>
            </a:r>
            <a:r>
              <a:rPr lang="en-US" dirty="0" smtClean="0"/>
              <a:t> = 18, P = ?</a:t>
            </a:r>
            <a:endParaRPr lang="en-US" baseline="-25000" dirty="0"/>
          </a:p>
        </p:txBody>
      </p:sp>
    </p:spTree>
    <p:extLst>
      <p:ext uri="{BB962C8B-B14F-4D97-AF65-F5344CB8AC3E}">
        <p14:creationId xmlns:p14="http://schemas.microsoft.com/office/powerpoint/2010/main" val="31643308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Determinants of Supply Shifts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3821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Market Equilibrium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Market equilibrium occurs where D = S. This indicates the price and quantity at which a product will be bought and sold.</a:t>
            </a:r>
          </a:p>
          <a:p>
            <a:r>
              <a:rPr lang="en-US" dirty="0"/>
              <a:t>D also known as MB, S also known as MC</a:t>
            </a:r>
          </a:p>
          <a:p>
            <a:pPr lvl="1"/>
            <a:r>
              <a:rPr lang="en-US" dirty="0"/>
              <a:t>If MB &gt; MC, we increase consumption</a:t>
            </a:r>
          </a:p>
          <a:p>
            <a:pPr lvl="1"/>
            <a:r>
              <a:rPr lang="en-US" dirty="0"/>
              <a:t>If MB = MC, we are at equilibrium</a:t>
            </a:r>
          </a:p>
          <a:p>
            <a:pPr lvl="1"/>
            <a:r>
              <a:rPr lang="en-US" dirty="0"/>
              <a:t>IF MB &lt; MC, we decrease consumption</a:t>
            </a:r>
          </a:p>
          <a:p>
            <a:r>
              <a:rPr lang="en-US" dirty="0" smtClean="0"/>
              <a:t>At a price above equilibrium we have a surplus</a:t>
            </a:r>
          </a:p>
          <a:p>
            <a:r>
              <a:rPr lang="en-US" dirty="0" smtClean="0"/>
              <a:t>At a price below equilibrium we have a shortage</a:t>
            </a:r>
          </a:p>
          <a:p>
            <a:r>
              <a:rPr lang="en-US" dirty="0" smtClean="0"/>
              <a:t>D = S thus known as allocatively efficient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90238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Chair Auction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Only three students can use a desk for the entire rest of the year.</a:t>
            </a:r>
          </a:p>
          <a:p>
            <a:r>
              <a:rPr lang="en-US" dirty="0" smtClean="0"/>
              <a:t>We will bid on the chair.</a:t>
            </a:r>
          </a:p>
          <a:p>
            <a:r>
              <a:rPr lang="en-US" dirty="0" smtClean="0"/>
              <a:t>You don’t have to have the money on you today, but you cannot sit in the chair until you have paid for it, with the exception of today.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2302" y="4712655"/>
            <a:ext cx="1831229" cy="1831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34128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shifts in D and S affect market equilibrium?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Price and Quantity both affected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30037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Homer </a:t>
            </a:r>
            <a:r>
              <a:rPr lang="en-US" dirty="0" err="1" smtClean="0"/>
              <a:t>vs</a:t>
            </a:r>
            <a:r>
              <a:rPr lang="en-US" dirty="0" smtClean="0"/>
              <a:t> the 18</a:t>
            </a:r>
            <a:r>
              <a:rPr lang="en-US" baseline="30000" dirty="0" smtClean="0"/>
              <a:t>th</a:t>
            </a:r>
            <a:r>
              <a:rPr lang="en-US" dirty="0" smtClean="0"/>
              <a:t> Amendment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Watch the episode.</a:t>
            </a:r>
          </a:p>
          <a:p>
            <a:r>
              <a:rPr lang="en-US" dirty="0" smtClean="0"/>
              <a:t>Where do you see economics?</a:t>
            </a:r>
          </a:p>
          <a:p>
            <a:pPr lvl="1"/>
            <a:r>
              <a:rPr lang="en-US" dirty="0" smtClean="0"/>
              <a:t>Demand and supply?</a:t>
            </a:r>
          </a:p>
          <a:p>
            <a:pPr lvl="1"/>
            <a:r>
              <a:rPr lang="en-US" dirty="0" smtClean="0"/>
              <a:t>How does the episode illustrate the law of demand and the law of supply?</a:t>
            </a:r>
          </a:p>
          <a:p>
            <a:pPr lvl="1"/>
            <a:r>
              <a:rPr lang="en-US" dirty="0" smtClean="0"/>
              <a:t>Do we see productive efficiency? Allocative efficiency?</a:t>
            </a:r>
          </a:p>
          <a:p>
            <a:pPr lvl="1"/>
            <a:r>
              <a:rPr lang="en-US" dirty="0" smtClean="0"/>
              <a:t>Comparative or Absolute Advantage?</a:t>
            </a:r>
          </a:p>
          <a:p>
            <a:r>
              <a:rPr lang="en-US" dirty="0" smtClean="0"/>
              <a:t>Take notes and be prepared to discuss</a:t>
            </a:r>
          </a:p>
        </p:txBody>
      </p:sp>
    </p:spTree>
    <p:extLst>
      <p:ext uri="{BB962C8B-B14F-4D97-AF65-F5344CB8AC3E}">
        <p14:creationId xmlns:p14="http://schemas.microsoft.com/office/powerpoint/2010/main" val="17215572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Chair Auction Bids</a:t>
            </a:r>
            <a:endParaRPr lang="en-US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4712724"/>
              </p:ext>
            </p:extLst>
          </p:nvPr>
        </p:nvGraphicFramePr>
        <p:xfrm>
          <a:off x="0" y="1828800"/>
          <a:ext cx="2422805" cy="46887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8" name="Worksheet" r:id="rId3" imgW="1562100" imgH="3632200" progId="Excel.Sheet.12">
                  <p:embed/>
                </p:oleObj>
              </mc:Choice>
              <mc:Fallback>
                <p:oleObj name="Worksheet" r:id="rId3" imgW="1562100" imgH="363220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0" y="1828800"/>
                        <a:ext cx="2422805" cy="468870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64612035"/>
              </p:ext>
            </p:extLst>
          </p:nvPr>
        </p:nvGraphicFramePr>
        <p:xfrm>
          <a:off x="2422804" y="1828800"/>
          <a:ext cx="6721195" cy="44714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1466004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Quantity Demanded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amount that people are willing and able to buy at a specific price</a:t>
            </a:r>
          </a:p>
          <a:p>
            <a:r>
              <a:rPr lang="en-US" dirty="0" smtClean="0"/>
              <a:t>Example: # Students willing to bid on chair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30739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Law of Demand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Other things remaining the same, if the price of a good rises, the quantity demand of that good decreases; and if the price of a good falls, the quantity demanded of that good increases.</a:t>
            </a:r>
          </a:p>
          <a:p>
            <a:endParaRPr lang="en-US" dirty="0" smtClean="0"/>
          </a:p>
          <a:p>
            <a:r>
              <a:rPr lang="en-US" dirty="0" smtClean="0"/>
              <a:t>Quantity demanded and price share an inverse relationship.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Easily seen in the chair auction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54863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Demand (D)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The relationship between the quantity demanded (Q</a:t>
            </a:r>
            <a:r>
              <a:rPr lang="en-US" baseline="-25000" dirty="0" smtClean="0"/>
              <a:t>D</a:t>
            </a:r>
            <a:r>
              <a:rPr lang="en-US" dirty="0" smtClean="0"/>
              <a:t>) and the price of a good when all other influences on buying plans remain the same.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sz="6000" dirty="0" smtClean="0"/>
              <a:t>Q</a:t>
            </a:r>
            <a:r>
              <a:rPr lang="en-US" sz="6000" baseline="-25000" dirty="0" smtClean="0"/>
              <a:t>D</a:t>
            </a:r>
            <a:r>
              <a:rPr lang="en-US" sz="6000" dirty="0" smtClean="0"/>
              <a:t> ≠ D</a:t>
            </a:r>
          </a:p>
          <a:p>
            <a:endParaRPr lang="en-US" dirty="0" smtClean="0"/>
          </a:p>
          <a:p>
            <a:r>
              <a:rPr lang="en-US" dirty="0" smtClean="0"/>
              <a:t>Illustrated as the </a:t>
            </a:r>
            <a:r>
              <a:rPr lang="en-US" b="1" dirty="0" smtClean="0"/>
              <a:t>demand curve</a:t>
            </a:r>
            <a:r>
              <a:rPr lang="en-US" dirty="0" smtClean="0"/>
              <a:t>, which is almost exclusively downward sloping in nature (due to the law of demand).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6184804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the Demand Curve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3436" b="-33436"/>
          <a:stretch>
            <a:fillRect/>
          </a:stretch>
        </p:blipFill>
        <p:spPr bwMode="auto">
          <a:prstGeom prst="rect">
            <a:avLst/>
          </a:prstGeom>
          <a:noFill/>
          <a:ln>
            <a:noFill/>
          </a:ln>
        </p:spPr>
      </p:pic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If P = 3, how much coffee will people buy?</a:t>
            </a:r>
          </a:p>
          <a:p>
            <a:r>
              <a:rPr lang="en-US" dirty="0" smtClean="0"/>
              <a:t>If P = 5, how much coffee will people buy?</a:t>
            </a:r>
          </a:p>
          <a:p>
            <a:r>
              <a:rPr lang="en-US" dirty="0" smtClean="0"/>
              <a:t>What economic law is modeled here?</a:t>
            </a:r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4682201" y="1828800"/>
            <a:ext cx="3657600" cy="42195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82575" indent="-282575" algn="l" defTabSz="914400" rtl="0" eaLnBrk="1" latinLnBrk="0" hangingPunct="1">
              <a:spcBef>
                <a:spcPts val="2000"/>
              </a:spcBef>
              <a:buFont typeface="Wingdings 2" pitchFamily="18" charset="2"/>
              <a:buChar char="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577850" indent="-295275" algn="l" defTabSz="914400" rtl="0" eaLnBrk="1" latinLnBrk="0" hangingPunct="1">
              <a:spcBef>
                <a:spcPts val="600"/>
              </a:spcBef>
              <a:buFont typeface="Wingdings 2" pitchFamily="18" charset="2"/>
              <a:buChar char="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860425" indent="-282575" algn="l" defTabSz="914400" rtl="0" eaLnBrk="1" latinLnBrk="0" hangingPunct="1">
              <a:spcBef>
                <a:spcPts val="600"/>
              </a:spcBef>
              <a:buFont typeface="Wingdings 2" pitchFamily="18" charset="2"/>
              <a:buChar char="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143000" indent="-282575" algn="l" defTabSz="914400" rtl="0" eaLnBrk="1" latinLnBrk="0" hangingPunct="1">
              <a:spcBef>
                <a:spcPts val="600"/>
              </a:spcBef>
              <a:buFont typeface="Wingdings 2" pitchFamily="18" charset="2"/>
              <a:buChar char="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425575" indent="-282575" algn="l" defTabSz="914400" rtl="0" eaLnBrk="1" latinLnBrk="0" hangingPunct="1">
              <a:spcBef>
                <a:spcPts val="600"/>
              </a:spcBef>
              <a:buFont typeface="Wingdings 2" pitchFamily="18" charset="2"/>
              <a:buChar char="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1711325" indent="-288925" algn="l" defTabSz="914400" rtl="0" eaLnBrk="1" latinLnBrk="0" hangingPunct="1">
              <a:spcBef>
                <a:spcPct val="20000"/>
              </a:spcBef>
              <a:buFont typeface="Wingdings 2" pitchFamily="18" charset="2"/>
              <a:buChar char=""/>
              <a:defRPr lang="en-US"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6pPr>
            <a:lvl7pPr marL="2000250" indent="-288925" algn="l" defTabSz="914400" rtl="0" eaLnBrk="1" latinLnBrk="0" hangingPunct="1">
              <a:spcBef>
                <a:spcPct val="20000"/>
              </a:spcBef>
              <a:buFont typeface="Wingdings 2" pitchFamily="18" charset="2"/>
              <a:buChar char=""/>
              <a:defRPr lang="en-US"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7pPr>
            <a:lvl8pPr marL="2290763" indent="-288925" algn="l" defTabSz="914400" rtl="0" eaLnBrk="1" latinLnBrk="0" hangingPunct="1">
              <a:spcBef>
                <a:spcPct val="20000"/>
              </a:spcBef>
              <a:buFont typeface="Wingdings 2" pitchFamily="18" charset="2"/>
              <a:buChar char=""/>
              <a:defRPr lang="en-US"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8pPr>
            <a:lvl9pPr marL="2571750" indent="-288925" algn="l" defTabSz="914400" rtl="0" eaLnBrk="1" latinLnBrk="0" hangingPunct="1">
              <a:spcBef>
                <a:spcPct val="20000"/>
              </a:spcBef>
              <a:buFont typeface="Wingdings 2" pitchFamily="18" charset="2"/>
              <a:buChar char=""/>
              <a:defRPr lang="en-US"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If Q = 8, how much does coffee cost?</a:t>
            </a:r>
          </a:p>
          <a:p>
            <a:r>
              <a:rPr lang="en-US" dirty="0" smtClean="0"/>
              <a:t>If Q = 16, how much does coffee cost?</a:t>
            </a:r>
          </a:p>
        </p:txBody>
      </p:sp>
    </p:spTree>
    <p:extLst>
      <p:ext uri="{BB962C8B-B14F-4D97-AF65-F5344CB8AC3E}">
        <p14:creationId xmlns:p14="http://schemas.microsoft.com/office/powerpoint/2010/main" val="21323222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5" grpId="1" build="p"/>
      <p:bldP spid="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Individual Demand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Demand curve for individual person or firm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Market Demand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Demand curve for the entire market</a:t>
            </a:r>
          </a:p>
          <a:p>
            <a:r>
              <a:rPr lang="en-US" dirty="0" smtClean="0"/>
              <a:t>Sum of all the individual demand curves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38924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Changes in Demand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Prices of related goods</a:t>
            </a:r>
          </a:p>
          <a:p>
            <a:r>
              <a:rPr lang="en-US" dirty="0" smtClean="0"/>
              <a:t>Expected future prices</a:t>
            </a:r>
          </a:p>
          <a:p>
            <a:r>
              <a:rPr lang="en-US" dirty="0" smtClean="0"/>
              <a:t>Income</a:t>
            </a:r>
          </a:p>
          <a:p>
            <a:r>
              <a:rPr lang="en-US" dirty="0" smtClean="0"/>
              <a:t>Expected future income and debt</a:t>
            </a:r>
          </a:p>
          <a:p>
            <a:r>
              <a:rPr lang="en-US" dirty="0" smtClean="0"/>
              <a:t>Number of buyers</a:t>
            </a:r>
          </a:p>
          <a:p>
            <a:r>
              <a:rPr lang="en-US" dirty="0" smtClean="0"/>
              <a:t>Preferences</a:t>
            </a:r>
          </a:p>
        </p:txBody>
      </p:sp>
    </p:spTree>
    <p:extLst>
      <p:ext uri="{BB962C8B-B14F-4D97-AF65-F5344CB8AC3E}">
        <p14:creationId xmlns:p14="http://schemas.microsoft.com/office/powerpoint/2010/main" val="11271409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Revolution">
  <a:themeElements>
    <a:clrScheme name="Revolution">
      <a:dk1>
        <a:sysClr val="windowText" lastClr="000000"/>
      </a:dk1>
      <a:lt1>
        <a:sysClr val="window" lastClr="FFFFFF"/>
      </a:lt1>
      <a:dk2>
        <a:srgbClr val="1B3861"/>
      </a:dk2>
      <a:lt2>
        <a:srgbClr val="38ABED"/>
      </a:lt2>
      <a:accent1>
        <a:srgbClr val="0C5986"/>
      </a:accent1>
      <a:accent2>
        <a:srgbClr val="DDF53D"/>
      </a:accent2>
      <a:accent3>
        <a:srgbClr val="508709"/>
      </a:accent3>
      <a:accent4>
        <a:srgbClr val="BF5E00"/>
      </a:accent4>
      <a:accent5>
        <a:srgbClr val="9C0001"/>
      </a:accent5>
      <a:accent6>
        <a:srgbClr val="660075"/>
      </a:accent6>
      <a:hlink>
        <a:srgbClr val="ABF24D"/>
      </a:hlink>
      <a:folHlink>
        <a:srgbClr val="A0E7FB"/>
      </a:folHlink>
    </a:clrScheme>
    <a:fontScheme name="Revolution">
      <a:maj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Revolution">
      <a: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0800000">
              <a:srgbClr val="808080">
                <a:alpha val="75000"/>
              </a:srgbClr>
            </a:innerShdw>
          </a:effectLst>
        </a:effectStyle>
        <a:effectStyle>
          <a:effectLst>
            <a:innerShdw blurRad="50800" dist="25400" dir="13500000">
              <a:srgbClr val="808080">
                <a:alpha val="75000"/>
              </a:srgbClr>
            </a:innerShdw>
            <a:outerShdw blurRad="63500" dist="50800" dir="5400000" algn="br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1400000"/>
            </a:lightRig>
          </a:scene3d>
          <a:sp3d contourW="12700" prstMaterial="softmetal">
            <a:bevelT w="63500" h="254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Revolution.thmx</Template>
  <TotalTime>6723</TotalTime>
  <Words>886</Words>
  <Application>Microsoft Macintosh PowerPoint</Application>
  <PresentationFormat>On-screen Show (4:3)</PresentationFormat>
  <Paragraphs>121</Paragraphs>
  <Slides>21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Revolution</vt:lpstr>
      <vt:lpstr>Worksheet</vt:lpstr>
      <vt:lpstr>Unit 2</vt:lpstr>
      <vt:lpstr>Chair Auction</vt:lpstr>
      <vt:lpstr>Chair Auction Bids</vt:lpstr>
      <vt:lpstr>Quantity Demanded</vt:lpstr>
      <vt:lpstr>The Law of Demand</vt:lpstr>
      <vt:lpstr>Demand (D)</vt:lpstr>
      <vt:lpstr>Reading the Demand Curve</vt:lpstr>
      <vt:lpstr>PowerPoint Presentation</vt:lpstr>
      <vt:lpstr>Changes in Demand</vt:lpstr>
      <vt:lpstr>Prices of Related Goods</vt:lpstr>
      <vt:lpstr>Effects of Changes in Related Goods</vt:lpstr>
      <vt:lpstr>Explain the effects of the following changes in price</vt:lpstr>
      <vt:lpstr>Explain the effects of the following</vt:lpstr>
      <vt:lpstr>Warm-Up</vt:lpstr>
      <vt:lpstr>Quantity Supplied vs Supply</vt:lpstr>
      <vt:lpstr>Law of Supply</vt:lpstr>
      <vt:lpstr>Reading the Supply Curve</vt:lpstr>
      <vt:lpstr>Determinants of Supply Shifts</vt:lpstr>
      <vt:lpstr>Market Equilibrium</vt:lpstr>
      <vt:lpstr>How do shifts in D and S affect market equilibrium?</vt:lpstr>
      <vt:lpstr>Homer vs the 18th Amendment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2</dc:title>
  <dc:creator>William McKinney</dc:creator>
  <cp:lastModifiedBy>William McKinney</cp:lastModifiedBy>
  <cp:revision>147</cp:revision>
  <dcterms:created xsi:type="dcterms:W3CDTF">2013-09-17T22:49:22Z</dcterms:created>
  <dcterms:modified xsi:type="dcterms:W3CDTF">2015-10-07T19:51:01Z</dcterms:modified>
</cp:coreProperties>
</file>