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7" r:id="rId16"/>
    <p:sldId id="273" r:id="rId17"/>
    <p:sldId id="274" r:id="rId18"/>
    <p:sldId id="272" r:id="rId19"/>
    <p:sldId id="271" r:id="rId20"/>
    <p:sldId id="270" r:id="rId21"/>
    <p:sldId id="275" r:id="rId22"/>
    <p:sldId id="276" r:id="rId23"/>
    <p:sldId id="278" r:id="rId24"/>
    <p:sldId id="279" r:id="rId25"/>
    <p:sldId id="280" r:id="rId26"/>
    <p:sldId id="282" r:id="rId27"/>
    <p:sldId id="281" r:id="rId2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718"/>
  </p:normalViewPr>
  <p:slideViewPr>
    <p:cSldViewPr snapToGrid="0" snapToObjects="1">
      <p:cViewPr>
        <p:scale>
          <a:sx n="80" d="100"/>
          <a:sy n="80" d="100"/>
        </p:scale>
        <p:origin x="1824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685704D-8D92-A146-B32F-B4F07BCDEF1C}" type="datetimeFigureOut">
              <a:rPr kumimoji="1" lang="zh-CN" altLang="en-US" smtClean="0"/>
              <a:t>17/3/20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BB9664F-D45B-BF41-A183-F91E159ABD9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Unit 5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Monopoly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9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20862" y="3782862"/>
            <a:ext cx="1095848" cy="23177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do the characteristics of monopoly affect its graph?</a:t>
            </a:r>
            <a:endParaRPr kumimoji="1"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78037" y="1919173"/>
            <a:ext cx="491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Significant Barriers to Entry and Exit</a:t>
            </a:r>
            <a:endParaRPr lang="en-US" sz="2400" dirty="0"/>
          </a:p>
        </p:txBody>
      </p:sp>
      <p:sp>
        <p:nvSpPr>
          <p:cNvPr id="35" name="Freeform 34"/>
          <p:cNvSpPr/>
          <p:nvPr/>
        </p:nvSpPr>
        <p:spPr>
          <a:xfrm>
            <a:off x="5227212" y="2991079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755890" y="5399421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84603" y="2806414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70677" y="3073556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70677" y="3304493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718089" y="3782862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839701" y="2806414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404451" y="3140259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41085" y="3565206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44500" y="2642622"/>
            <a:ext cx="38038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significant barriers to entry, when a monopoly earns an economic profit, other firms are not able to join the market.</a:t>
            </a:r>
          </a:p>
          <a:p>
            <a:endParaRPr lang="en-US" dirty="0"/>
          </a:p>
          <a:p>
            <a:r>
              <a:rPr lang="en-US" dirty="0" smtClean="0"/>
              <a:t>This prevents supply from increasing, and allows monopolies to continue earning economic profit, even in the long run.</a:t>
            </a:r>
          </a:p>
          <a:p>
            <a:endParaRPr lang="en-US" dirty="0"/>
          </a:p>
          <a:p>
            <a:r>
              <a:rPr lang="en-US" dirty="0" smtClean="0"/>
              <a:t>Because of this, all firms desire less competition so they can be more like a monopoly.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227212" y="2991079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99280" y="4768334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36007" y="5617077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4" name="Straight Connector 23"/>
          <p:cNvCxnSpPr>
            <a:stCxn id="35" idx="0"/>
          </p:cNvCxnSpPr>
          <p:nvPr/>
        </p:nvCxnSpPr>
        <p:spPr>
          <a:xfrm>
            <a:off x="5227212" y="2991079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23060" y="4556125"/>
            <a:ext cx="0" cy="87628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3347" y="5432411"/>
            <a:ext cx="41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323060" y="3782862"/>
            <a:ext cx="0" cy="725639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227212" y="3782862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76367" y="3565952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220862" y="4014637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16619" y="3862196"/>
            <a:ext cx="56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9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 happens when a Monopoly Earns Negative Economic Profits?</a:t>
            </a:r>
            <a:endParaRPr kumimoji="1"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5172531" y="3314699"/>
            <a:ext cx="1075869" cy="27622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Freeform 4"/>
          <p:cNvSpPr/>
          <p:nvPr/>
        </p:nvSpPr>
        <p:spPr>
          <a:xfrm>
            <a:off x="5163712" y="2768829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92390" y="5177171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21103" y="2584164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8" name="Freeform 7"/>
          <p:cNvSpPr/>
          <p:nvPr/>
        </p:nvSpPr>
        <p:spPr>
          <a:xfrm>
            <a:off x="5407177" y="2851306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581407" y="2681161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654589" y="3560612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76201" y="2584164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39809" y="2496495"/>
            <a:ext cx="657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477585" y="3342956"/>
            <a:ext cx="67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163712" y="2768829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35780" y="4546084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72507" y="5394827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18" name="Straight Connector 17"/>
          <p:cNvCxnSpPr>
            <a:stCxn id="5" idx="0"/>
          </p:cNvCxnSpPr>
          <p:nvPr/>
        </p:nvCxnSpPr>
        <p:spPr>
          <a:xfrm>
            <a:off x="5163712" y="2768829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51386" y="4333875"/>
            <a:ext cx="0" cy="87628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42021" y="5210161"/>
            <a:ext cx="41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248400" y="3590925"/>
            <a:ext cx="0" cy="725639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152552" y="3310321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21103" y="3423530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155538" y="3590925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05348" y="3102675"/>
            <a:ext cx="657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254561" y="3287341"/>
            <a:ext cx="0" cy="30412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1000" y="2420372"/>
            <a:ext cx="38038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the monopoly’s ATC increases?</a:t>
            </a:r>
          </a:p>
          <a:p>
            <a:endParaRPr lang="en-US" dirty="0"/>
          </a:p>
          <a:p>
            <a:r>
              <a:rPr lang="en-US" dirty="0" smtClean="0"/>
              <a:t>Because there is only one firm in the market, a monopoly cannot shut down and wait for other firms to leave the market and drive price back up. Therefore, if a monopoly earns an economic loss, they must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leave the market themselves OR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nvest in something to lower ATC again.</a:t>
            </a:r>
          </a:p>
        </p:txBody>
      </p:sp>
      <p:sp>
        <p:nvSpPr>
          <p:cNvPr id="31" name="Freeform 30"/>
          <p:cNvSpPr/>
          <p:nvPr/>
        </p:nvSpPr>
        <p:spPr>
          <a:xfrm>
            <a:off x="5407177" y="3082243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340951" y="2918009"/>
            <a:ext cx="657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5157362" y="3792387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553119" y="3639946"/>
            <a:ext cx="657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5" name="Freeform 34"/>
          <p:cNvSpPr/>
          <p:nvPr/>
        </p:nvSpPr>
        <p:spPr>
          <a:xfrm>
            <a:off x="5813690" y="3221302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636686" y="3003646"/>
            <a:ext cx="67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8483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2" grpId="0"/>
      <p:bldP spid="13" grpId="0"/>
      <p:bldP spid="25" grpId="0"/>
      <p:bldP spid="31" grpId="0" animBg="1"/>
      <p:bldP spid="32" grpId="0"/>
      <p:bldP spid="34" grpId="0"/>
      <p:bldP spid="35" grpId="0" animBg="1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5157362" y="3819375"/>
            <a:ext cx="133551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Social Ramifications of Monopolies</a:t>
            </a:r>
            <a:endParaRPr kumimoji="1" lang="zh-CN" altLang="en-US" dirty="0"/>
          </a:p>
        </p:txBody>
      </p:sp>
      <p:sp>
        <p:nvSpPr>
          <p:cNvPr id="35" name="Freeform 34"/>
          <p:cNvSpPr/>
          <p:nvPr/>
        </p:nvSpPr>
        <p:spPr>
          <a:xfrm>
            <a:off x="5163712" y="28482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2565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26635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29306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1616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36399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26635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29973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4223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2663539"/>
            <a:ext cx="380381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What level of output and what price is socially efficient?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altLang="zh-CN" dirty="0"/>
              <a:t>Assuming no externalities exist, allocative and social efficiency are equivalent.</a:t>
            </a:r>
          </a:p>
          <a:p>
            <a:pPr marL="342900" indent="-342900">
              <a:buFont typeface="Arial"/>
              <a:buChar char="•"/>
            </a:pPr>
            <a:endParaRPr lang="en-US" altLang="zh-CN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Therefore, social efficiency occurs where MB = MC. (Remember, D = MB)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63712" y="28482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5780" y="46254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2507" y="5474202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4" name="Straight Connector 23"/>
          <p:cNvCxnSpPr>
            <a:stCxn id="35" idx="0"/>
          </p:cNvCxnSpPr>
          <p:nvPr/>
        </p:nvCxnSpPr>
        <p:spPr>
          <a:xfrm>
            <a:off x="5163712" y="2848204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59560" y="4413250"/>
            <a:ext cx="0" cy="87628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29847" y="5289536"/>
            <a:ext cx="41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259560" y="3639987"/>
            <a:ext cx="0" cy="725639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63712" y="3639987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12867" y="3423077"/>
            <a:ext cx="4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/>
              <a:t>π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492875" y="3810000"/>
            <a:ext cx="0" cy="144654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22392" y="3623102"/>
            <a:ext cx="4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 smtClean="0"/>
              <a:t>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09247" y="5283186"/>
            <a:ext cx="42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773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238875" y="3619500"/>
            <a:ext cx="254000" cy="762000"/>
          </a:xfrm>
          <a:custGeom>
            <a:avLst/>
            <a:gdLst>
              <a:gd name="connsiteX0" fmla="*/ 0 w 254000"/>
              <a:gd name="connsiteY0" fmla="*/ 0 h 762000"/>
              <a:gd name="connsiteX1" fmla="*/ 15875 w 254000"/>
              <a:gd name="connsiteY1" fmla="*/ 762000 h 762000"/>
              <a:gd name="connsiteX2" fmla="*/ 254000 w 254000"/>
              <a:gd name="connsiteY2" fmla="*/ 206375 h 762000"/>
              <a:gd name="connsiteX3" fmla="*/ 0 w 254000"/>
              <a:gd name="connsiteY3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" h="762000">
                <a:moveTo>
                  <a:pt x="0" y="0"/>
                </a:moveTo>
                <a:lnTo>
                  <a:pt x="15875" y="762000"/>
                </a:lnTo>
                <a:lnTo>
                  <a:pt x="254000" y="2063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157362" y="3819375"/>
            <a:ext cx="133551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Social Ramifications of Monopolies</a:t>
            </a:r>
            <a:endParaRPr kumimoji="1" lang="zh-CN" altLang="en-US" dirty="0"/>
          </a:p>
        </p:txBody>
      </p:sp>
      <p:sp>
        <p:nvSpPr>
          <p:cNvPr id="35" name="Freeform 34"/>
          <p:cNvSpPr/>
          <p:nvPr/>
        </p:nvSpPr>
        <p:spPr>
          <a:xfrm>
            <a:off x="5163712" y="28482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2565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26635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29306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1616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36399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26635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29973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4223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2425414"/>
            <a:ext cx="38038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altLang="zh-CN" sz="2000" dirty="0"/>
              <a:t>Because monopolies can set their own prices, they will always choose to produce the profit maximizing level of </a:t>
            </a:r>
            <a:r>
              <a:rPr lang="en-US" altLang="zh-CN" sz="2000" dirty="0" smtClean="0"/>
              <a:t>output instead of the socially efficient level of output.</a:t>
            </a:r>
          </a:p>
          <a:p>
            <a:pPr marL="342900" indent="-342900">
              <a:buFont typeface="Arial"/>
              <a:buChar char="•"/>
            </a:pPr>
            <a:endParaRPr lang="en-US" altLang="zh-CN" sz="2000" dirty="0"/>
          </a:p>
          <a:p>
            <a:pPr marL="342900" indent="-342900">
              <a:buFont typeface="Arial"/>
              <a:buChar char="•"/>
            </a:pPr>
            <a:r>
              <a:rPr lang="en-US" altLang="zh-CN" sz="2000" dirty="0" smtClean="0"/>
              <a:t>Therefore, monopolies will produce too little at too high a price, resulting in a DWL.</a:t>
            </a:r>
            <a:endParaRPr lang="en-US" altLang="zh-CN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163712" y="28482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5780" y="46254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2507" y="5474202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4" name="Straight Connector 23"/>
          <p:cNvCxnSpPr>
            <a:stCxn id="35" idx="0"/>
          </p:cNvCxnSpPr>
          <p:nvPr/>
        </p:nvCxnSpPr>
        <p:spPr>
          <a:xfrm>
            <a:off x="5163712" y="2848204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59560" y="4413250"/>
            <a:ext cx="0" cy="87628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29847" y="5289536"/>
            <a:ext cx="41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259560" y="3639987"/>
            <a:ext cx="0" cy="725639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63712" y="3639987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12867" y="3423077"/>
            <a:ext cx="4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/>
              <a:t>π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492875" y="3810000"/>
            <a:ext cx="0" cy="144654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22392" y="3623102"/>
            <a:ext cx="4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 smtClean="0"/>
              <a:t>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09247" y="5283186"/>
            <a:ext cx="42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/>
              <a:t>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69201" y="2997384"/>
            <a:ext cx="0" cy="622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9350" y="2682515"/>
            <a:ext cx="65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1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5157362" y="3819375"/>
            <a:ext cx="133551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Social Ramifications of Monopolies</a:t>
            </a:r>
            <a:endParaRPr kumimoji="1" lang="zh-CN" altLang="en-US" dirty="0"/>
          </a:p>
        </p:txBody>
      </p:sp>
      <p:sp>
        <p:nvSpPr>
          <p:cNvPr id="35" name="Freeform 34"/>
          <p:cNvSpPr/>
          <p:nvPr/>
        </p:nvSpPr>
        <p:spPr>
          <a:xfrm>
            <a:off x="5163712" y="28482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2565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26635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29306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1616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36399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26635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29973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4223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3094967"/>
            <a:ext cx="38038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altLang="zh-CN" sz="2000" dirty="0" smtClean="0"/>
              <a:t>Monopolies claim a larger area of the total surplus, meaning PS is greater for a monopoly than for a perfectly competitive firm and CS is smaller.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63712" y="28482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5780" y="46254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2507" y="5474202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4" name="Straight Connector 23"/>
          <p:cNvCxnSpPr>
            <a:stCxn id="35" idx="0"/>
          </p:cNvCxnSpPr>
          <p:nvPr/>
        </p:nvCxnSpPr>
        <p:spPr>
          <a:xfrm>
            <a:off x="5163712" y="2848204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59560" y="4413250"/>
            <a:ext cx="0" cy="87628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29847" y="5289536"/>
            <a:ext cx="41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259560" y="3639987"/>
            <a:ext cx="0" cy="725639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63712" y="3639987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12867" y="3423077"/>
            <a:ext cx="4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/>
              <a:t>π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492875" y="3810000"/>
            <a:ext cx="0" cy="144654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22392" y="3623102"/>
            <a:ext cx="4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 smtClean="0"/>
              <a:t>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09247" y="5283186"/>
            <a:ext cx="42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1131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46072"/>
            <a:ext cx="4038600" cy="4407408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dirty="0" smtClean="0"/>
              <a:t>One way to prevent monopolies from charging too high a price is to enforce an effective price ceiling at P</a:t>
            </a:r>
            <a:r>
              <a:rPr kumimoji="1" lang="en-US" altLang="zh-CN" baseline="-25000" dirty="0" smtClean="0"/>
              <a:t>S</a:t>
            </a:r>
            <a:r>
              <a:rPr kumimoji="1" lang="en-US" altLang="zh-CN" dirty="0" smtClean="0"/>
              <a:t>.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What is the effect on the following?</a:t>
            </a:r>
          </a:p>
          <a:p>
            <a:pPr lvl="1"/>
            <a:r>
              <a:rPr kumimoji="1" lang="en-US" altLang="zh-CN" dirty="0" smtClean="0"/>
              <a:t>Price Level</a:t>
            </a:r>
          </a:p>
          <a:p>
            <a:pPr lvl="1"/>
            <a:r>
              <a:rPr kumimoji="1" lang="en-US" altLang="zh-CN" dirty="0" smtClean="0"/>
              <a:t>Output Level</a:t>
            </a:r>
          </a:p>
          <a:p>
            <a:pPr lvl="1"/>
            <a:r>
              <a:rPr kumimoji="1" lang="en-US" altLang="zh-CN" dirty="0" smtClean="0"/>
              <a:t>Consumer Surplus</a:t>
            </a:r>
          </a:p>
          <a:p>
            <a:pPr lvl="1"/>
            <a:r>
              <a:rPr kumimoji="1" lang="en-US" altLang="zh-CN" dirty="0" smtClean="0"/>
              <a:t>Producer Surplus</a:t>
            </a:r>
          </a:p>
          <a:p>
            <a:pPr lvl="1"/>
            <a:r>
              <a:rPr kumimoji="1" lang="en-US" altLang="zh-CN" dirty="0" smtClean="0"/>
              <a:t>Deadweight Loss</a:t>
            </a:r>
          </a:p>
          <a:p>
            <a:pPr lvl="1"/>
            <a:r>
              <a:rPr kumimoji="1" lang="en-US" altLang="zh-CN" dirty="0" smtClean="0"/>
              <a:t>Profit</a:t>
            </a: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Government Regulation to Force Allocative/Social Efficiency</a:t>
            </a:r>
            <a:endParaRPr kumimoji="1" lang="zh-CN" alt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157362" y="3819375"/>
            <a:ext cx="133551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5163712" y="28482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2390" y="52565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21103" y="26635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0" name="Freeform 9"/>
          <p:cNvSpPr/>
          <p:nvPr/>
        </p:nvSpPr>
        <p:spPr>
          <a:xfrm>
            <a:off x="5407177" y="29306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07177" y="31616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76201" y="26635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40951" y="29973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59816" y="3624071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163712" y="28482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35780" y="46254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72507" y="5474202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0" name="Straight Connector 19"/>
          <p:cNvCxnSpPr>
            <a:stCxn id="7" idx="0"/>
          </p:cNvCxnSpPr>
          <p:nvPr/>
        </p:nvCxnSpPr>
        <p:spPr>
          <a:xfrm>
            <a:off x="5163712" y="2848204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59560" y="4413250"/>
            <a:ext cx="0" cy="87628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29847" y="5289536"/>
            <a:ext cx="41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259560" y="3639987"/>
            <a:ext cx="0" cy="725639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163712" y="3639987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12867" y="3423077"/>
            <a:ext cx="4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/>
              <a:t>π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492875" y="3810000"/>
            <a:ext cx="0" cy="144654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22392" y="3623102"/>
            <a:ext cx="4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altLang="zh-CN" baseline="-25000" dirty="0" smtClean="0"/>
              <a:t>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309247" y="5283186"/>
            <a:ext cx="42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/>
              <a:t>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167365" y="3824612"/>
            <a:ext cx="2708326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8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When firms charge a different price to different consumers or different prices for different quantities.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Firms can only price discriminate if the product cannot be resold. Why?</a:t>
            </a:r>
          </a:p>
          <a:p>
            <a:pPr marL="45720" indent="0">
              <a:buNone/>
            </a:pPr>
            <a:endParaRPr kumimoji="1" lang="en-US" altLang="zh-CN" dirty="0"/>
          </a:p>
          <a:p>
            <a:r>
              <a:rPr kumimoji="1" lang="en-US" altLang="zh-CN" dirty="0" smtClean="0"/>
              <a:t>Examples:</a:t>
            </a:r>
          </a:p>
          <a:p>
            <a:pPr lvl="1"/>
            <a:r>
              <a:rPr kumimoji="1" lang="en-US" altLang="zh-CN" dirty="0" smtClean="0"/>
              <a:t>Different Consumers</a:t>
            </a:r>
          </a:p>
          <a:p>
            <a:pPr lvl="2"/>
            <a:r>
              <a:rPr kumimoji="1" lang="en-US" altLang="zh-CN" dirty="0" smtClean="0"/>
              <a:t>Business v. Pleasure Travel</a:t>
            </a:r>
          </a:p>
          <a:p>
            <a:pPr lvl="2"/>
            <a:r>
              <a:rPr kumimoji="1" lang="en-US" altLang="zh-CN" dirty="0" smtClean="0"/>
              <a:t>Child and Senior Citizen Discounts</a:t>
            </a:r>
          </a:p>
          <a:p>
            <a:pPr lvl="1"/>
            <a:r>
              <a:rPr kumimoji="1" lang="en-US" altLang="zh-CN" dirty="0" smtClean="0"/>
              <a:t>Different Quantities</a:t>
            </a:r>
          </a:p>
          <a:p>
            <a:pPr lvl="2"/>
            <a:r>
              <a:rPr kumimoji="1" lang="en-US" altLang="zh-CN" dirty="0" smtClean="0"/>
              <a:t>Buy one get one half off</a:t>
            </a:r>
          </a:p>
          <a:p>
            <a:pPr lvl="2"/>
            <a:r>
              <a:rPr kumimoji="1" lang="en-US" altLang="zh-CN" dirty="0" smtClean="0"/>
              <a:t>Bulk Discounts</a:t>
            </a:r>
          </a:p>
          <a:p>
            <a:pPr marL="640080" lvl="2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Why would monopolies provide the product at a lower price for some consumers?</a:t>
            </a:r>
            <a:endParaRPr kumimoji="1" lang="en-US" altLang="zh-C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Price Discrimination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77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Occurs when a firm charges each individual customer the exact highest price the customer is willing to pay.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Why isn’t perfect price discrimination feasible?</a:t>
            </a: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Perfect Price Discrimination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0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99" y="2357183"/>
            <a:ext cx="4159251" cy="346294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Price </a:t>
            </a:r>
            <a:r>
              <a:rPr lang="en-US" altLang="zh-CN" dirty="0"/>
              <a:t>discrimination rotates the MR closer to the D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When firms perfectly price discriminate, D = MR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The more a firm price discriminates,</a:t>
            </a:r>
            <a:r>
              <a:rPr lang="en-US" altLang="zh-CN" dirty="0"/>
              <a:t> </a:t>
            </a:r>
            <a:r>
              <a:rPr lang="en-US" altLang="zh-CN" dirty="0" smtClean="0"/>
              <a:t>the more the CS is transferred into PS</a:t>
            </a:r>
          </a:p>
          <a:p>
            <a:endParaRPr lang="en-US" altLang="zh-CN" dirty="0"/>
          </a:p>
          <a:p>
            <a:r>
              <a:rPr lang="en-US" altLang="zh-CN" dirty="0" smtClean="0"/>
              <a:t>When a firm perfectly price discriminates, there is no CS, only PS. Why?</a:t>
            </a:r>
            <a:endParaRPr lang="en-US" altLang="zh-CN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What’s the Effect of Price Discrimination on the Graph?</a:t>
            </a:r>
            <a:endParaRPr kumimoji="1" lang="zh-CN" altLang="en-US" dirty="0"/>
          </a:p>
        </p:txBody>
      </p:sp>
      <p:sp>
        <p:nvSpPr>
          <p:cNvPr id="35" name="Freeform 34"/>
          <p:cNvSpPr/>
          <p:nvPr/>
        </p:nvSpPr>
        <p:spPr>
          <a:xfrm>
            <a:off x="5163712" y="28482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2565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26635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29306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1616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36399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26635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29973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4223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875691" y="3719321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163712" y="28482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5780" y="46254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2507" y="5474202"/>
            <a:ext cx="60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4" name="Straight Connector 23"/>
          <p:cNvCxnSpPr>
            <a:stCxn id="35" idx="0"/>
          </p:cNvCxnSpPr>
          <p:nvPr/>
        </p:nvCxnSpPr>
        <p:spPr>
          <a:xfrm>
            <a:off x="5163712" y="2848204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59570" y="5571373"/>
            <a:ext cx="60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r>
              <a:rPr lang="en-US" baseline="-25000" dirty="0"/>
              <a:t>2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163712" y="2848204"/>
            <a:ext cx="2582430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35805" y="4619109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6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29" grpId="1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 monopoly that exists because of significant fixed costs (aka sunk costs) that serve as a barrier to entry for other firms.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Ex: Utility companies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and Rails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If competition existed, each firm would face significant sunk costs, which means they would each have to charge a higher price than if just one firm provided the service. Why?</a:t>
            </a:r>
          </a:p>
          <a:p>
            <a:pPr lvl="1"/>
            <a:r>
              <a:rPr kumimoji="1" lang="en-US" altLang="zh-CN" dirty="0" smtClean="0"/>
              <a:t>Continuous economies to </a:t>
            </a:r>
            <a:r>
              <a:rPr kumimoji="1" lang="en-US" altLang="zh-CN" dirty="0" smtClean="0"/>
              <a:t>scale (meaning ATC is downward sloping in the long run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Natural monopolies make the market MORE socially efficient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Natural Monopolies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87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Perfect Competition</a:t>
            </a:r>
            <a:endParaRPr kumimoji="1"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zh-CN" dirty="0" smtClean="0"/>
              <a:t>Large Number of Firms</a:t>
            </a:r>
          </a:p>
          <a:p>
            <a:r>
              <a:rPr kumimoji="1" lang="en-US" altLang="zh-CN" dirty="0" smtClean="0"/>
              <a:t>Identical Products</a:t>
            </a:r>
          </a:p>
          <a:p>
            <a:r>
              <a:rPr kumimoji="1" lang="en-US" altLang="zh-CN" dirty="0" smtClean="0"/>
              <a:t>No Barriers to Entry/Exit</a:t>
            </a:r>
          </a:p>
          <a:p>
            <a:r>
              <a:rPr kumimoji="1" lang="en-US" altLang="zh-CN" dirty="0" smtClean="0"/>
              <a:t>Price Takers</a:t>
            </a:r>
          </a:p>
          <a:p>
            <a:r>
              <a:rPr kumimoji="1" lang="en-US" altLang="zh-CN" dirty="0" smtClean="0"/>
              <a:t>Only normal profits in long-run</a:t>
            </a:r>
            <a:endParaRPr kumimoji="1" lang="zh-CN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zh-CN" dirty="0" smtClean="0"/>
              <a:t>Monopoly</a:t>
            </a:r>
            <a:endParaRPr kumimoji="1" lang="zh-CN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One Firm – No Competition</a:t>
            </a:r>
          </a:p>
          <a:p>
            <a:r>
              <a:rPr kumimoji="1" lang="en-US" altLang="zh-CN" dirty="0" smtClean="0"/>
              <a:t>Single Product – No Close Substitutes</a:t>
            </a:r>
          </a:p>
          <a:p>
            <a:r>
              <a:rPr kumimoji="1" lang="en-US" altLang="zh-CN" dirty="0" smtClean="0"/>
              <a:t>Significant Barriers to Entry</a:t>
            </a:r>
          </a:p>
          <a:p>
            <a:r>
              <a:rPr kumimoji="1" lang="en-US" altLang="zh-CN" dirty="0" smtClean="0"/>
              <a:t>Price Setters</a:t>
            </a:r>
          </a:p>
          <a:p>
            <a:r>
              <a:rPr kumimoji="1" lang="en-US" altLang="zh-CN" dirty="0" smtClean="0"/>
              <a:t>Negative, normal, and positive </a:t>
            </a:r>
            <a:r>
              <a:rPr kumimoji="1" lang="en-US" altLang="zh-CN" dirty="0"/>
              <a:t>p</a:t>
            </a:r>
            <a:r>
              <a:rPr kumimoji="1" lang="en-US" altLang="zh-CN" dirty="0" smtClean="0"/>
              <a:t>rofits possible in long-run</a:t>
            </a:r>
            <a:endParaRPr kumimoji="1"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Comparing Characteristics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45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Listen to the following podcasts:</a:t>
            </a:r>
          </a:p>
          <a:p>
            <a:pPr lvl="1"/>
            <a:r>
              <a:rPr kumimoji="1" lang="en-US" altLang="zh-CN" dirty="0" smtClean="0"/>
              <a:t>When Patents Attack (from </a:t>
            </a:r>
            <a:r>
              <a:rPr kumimoji="1" lang="en-US" altLang="zh-CN" i="1" dirty="0" smtClean="0"/>
              <a:t>This American Life</a:t>
            </a:r>
            <a:r>
              <a:rPr kumimoji="1" lang="en-US" altLang="zh-CN" dirty="0" smtClean="0"/>
              <a:t>)</a:t>
            </a:r>
          </a:p>
          <a:p>
            <a:pPr lvl="1"/>
            <a:r>
              <a:rPr kumimoji="1" lang="en-US" altLang="zh-CN" dirty="0" smtClean="0"/>
              <a:t>The Patent War (from </a:t>
            </a:r>
            <a:r>
              <a:rPr kumimoji="1" lang="en-US" altLang="zh-CN" i="1" dirty="0" smtClean="0"/>
              <a:t>Planet Money</a:t>
            </a:r>
            <a:r>
              <a:rPr kumimoji="1" lang="en-US" altLang="zh-CN" dirty="0" smtClean="0"/>
              <a:t>)</a:t>
            </a:r>
          </a:p>
          <a:p>
            <a:pPr lvl="1"/>
            <a:r>
              <a:rPr kumimoji="1" lang="en-US" altLang="zh-CN" dirty="0" smtClean="0"/>
              <a:t>When Patents Hit the Podcast</a:t>
            </a:r>
            <a:r>
              <a:rPr kumimoji="1" lang="en-US" altLang="zh-CN" dirty="0"/>
              <a:t> (from </a:t>
            </a:r>
            <a:r>
              <a:rPr kumimoji="1" lang="en-US" altLang="zh-CN" i="1" dirty="0"/>
              <a:t>Planet Money</a:t>
            </a:r>
            <a:r>
              <a:rPr kumimoji="1" lang="en-US" altLang="zh-CN" dirty="0"/>
              <a:t>)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The Case Against Patents</a:t>
            </a:r>
            <a:r>
              <a:rPr kumimoji="1" lang="en-US" altLang="zh-CN" dirty="0"/>
              <a:t> (from </a:t>
            </a:r>
            <a:r>
              <a:rPr kumimoji="1" lang="en-US" altLang="zh-CN" i="1" dirty="0"/>
              <a:t>Planet Money</a:t>
            </a:r>
            <a:r>
              <a:rPr kumimoji="1" lang="en-US" altLang="zh-CN" dirty="0"/>
              <a:t>)</a:t>
            </a:r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Blog Post: Should the US not only allow monopolies to exist, but support their existence by providing patents?</a:t>
            </a: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If (non-natural) monopolies are so unfair, why do we have them?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37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Meant to protect consumers against unfair practices by monopolies.</a:t>
            </a: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Anti-Trust Legislation</a:t>
            </a:r>
            <a:endParaRPr kumimoji="1"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945" y="2587209"/>
            <a:ext cx="60960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 price ceiling meant to force monopolies to increase production and decrease the price.</a:t>
            </a:r>
          </a:p>
          <a:p>
            <a:pPr lvl="1"/>
            <a:r>
              <a:rPr kumimoji="1" lang="en-US" altLang="zh-CN" dirty="0" smtClean="0"/>
              <a:t>Produce at zero-economic profit (P = ATC)</a:t>
            </a:r>
          </a:p>
          <a:p>
            <a:pPr lvl="1"/>
            <a:r>
              <a:rPr kumimoji="1" lang="en-US" altLang="zh-CN" dirty="0" smtClean="0"/>
              <a:t>Produce at productive efficiency (P = min ATC)</a:t>
            </a:r>
          </a:p>
          <a:p>
            <a:pPr lvl="1"/>
            <a:r>
              <a:rPr kumimoji="1" lang="en-US" altLang="zh-CN" dirty="0" smtClean="0"/>
              <a:t>Produce at allocative efficiency (P = MC)</a:t>
            </a:r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Sketch a graph that illustrates what each of these regulations looks like.</a:t>
            </a: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Three Primary Regulatory Ideas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10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Produce at Zero-Economic Profit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71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Produce at Productive Efficiency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99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Produce at Allocative Efficiency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95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Lump Sum Subsidy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Lowers just the ATC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Per-Unit Subsidy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Lowers the ATC AND the MC</a:t>
                </a:r>
              </a:p>
              <a:p>
                <a:r>
                  <a:rPr lang="en-US" dirty="0" smtClean="0"/>
                  <a:t>Since MC shifts,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0">
                <a:blip r:embed="rId2"/>
                <a:stretch>
                  <a:fillRect l="-603" t="-1157" r="-4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How do their characteristics differ?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Which has a higher price level?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Which has a higher level of output?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Which </a:t>
            </a:r>
            <a:r>
              <a:rPr kumimoji="1" lang="en-US" altLang="zh-CN" dirty="0"/>
              <a:t>is more efficient</a:t>
            </a:r>
            <a:r>
              <a:rPr kumimoji="1" lang="en-US" altLang="zh-CN" dirty="0" smtClean="0"/>
              <a:t>?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How are their graphs different?</a:t>
            </a:r>
            <a:endParaRPr kumimoji="1" lang="en-US" altLang="zh-C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Comparing Perfect Competition and Monopoly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55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Three Types</a:t>
            </a:r>
          </a:p>
          <a:p>
            <a:pPr lvl="1"/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Natural: caused by continuous economies to scale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created by high fixed costs</a:t>
            </a:r>
          </a:p>
          <a:p>
            <a:pPr lvl="1"/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Ownership: caused by restricted supply</a:t>
            </a:r>
          </a:p>
          <a:p>
            <a:pPr lvl="1"/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Legal</a:t>
            </a:r>
          </a:p>
          <a:p>
            <a:pPr lvl="2"/>
            <a:r>
              <a:rPr kumimoji="1" lang="en-US" altLang="zh-CN" dirty="0" smtClean="0"/>
              <a:t>Franchise: Government license</a:t>
            </a:r>
          </a:p>
          <a:p>
            <a:pPr lvl="2"/>
            <a:r>
              <a:rPr kumimoji="1" lang="en-US" altLang="zh-CN" dirty="0" smtClean="0"/>
              <a:t>Patents: Granted to inventors and service providers</a:t>
            </a:r>
          </a:p>
          <a:p>
            <a:pPr lvl="2"/>
            <a:r>
              <a:rPr kumimoji="1" lang="en-US" altLang="zh-CN" dirty="0" smtClean="0"/>
              <a:t>Copy Rights: Granted to authors and composers</a:t>
            </a:r>
          </a:p>
          <a:p>
            <a:pPr lvl="2"/>
            <a:r>
              <a:rPr kumimoji="1" lang="en-US" altLang="zh-CN" dirty="0" smtClean="0"/>
              <a:t>Government Regulations: Prices competitors out of the market</a:t>
            </a:r>
            <a:endParaRPr kumimoji="1" lang="zh-CN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Examples of Barriers to Entry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46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do the characteristics of monopoly affect its graph?</a:t>
            </a:r>
            <a:endParaRPr kumimoji="1" lang="zh-CN" altLang="en-US" dirty="0"/>
          </a:p>
        </p:txBody>
      </p:sp>
      <p:sp>
        <p:nvSpPr>
          <p:cNvPr id="9" name="Freeform 8"/>
          <p:cNvSpPr/>
          <p:nvPr/>
        </p:nvSpPr>
        <p:spPr>
          <a:xfrm>
            <a:off x="1052694" y="32927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63712" y="32927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00109" y="3292704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300109" y="3292704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42994" y="3091543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39143" y="5219461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02709" y="5684550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1422" y="3091543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92390" y="57010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21103" y="31080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421718" y="4364910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52694" y="4348487"/>
            <a:ext cx="4111018" cy="0"/>
          </a:xfrm>
          <a:prstGeom prst="line">
            <a:avLst/>
          </a:prstGeom>
          <a:ln>
            <a:solidFill>
              <a:schemeClr val="accent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407177" y="33751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407177" y="36061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654589" y="40844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76201" y="31080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40951" y="34418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477585" y="38668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875691" y="4163821"/>
            <a:ext cx="91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 = 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155795" y="5734036"/>
            <a:ext cx="5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731422" y="4180244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baseline="-250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451852" y="4348414"/>
            <a:ext cx="0" cy="138562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7" idx="1"/>
          </p:cNvCxnSpPr>
          <p:nvPr/>
        </p:nvCxnSpPr>
        <p:spPr>
          <a:xfrm>
            <a:off x="5142375" y="4348341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22139" y="5734036"/>
            <a:ext cx="46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937714" y="2923372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08116" y="273870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Firm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540209" y="1989966"/>
            <a:ext cx="406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Firm – No Competition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731422" y="2700992"/>
            <a:ext cx="3333470" cy="3460554"/>
          </a:xfrm>
          <a:prstGeom prst="line">
            <a:avLst/>
          </a:prstGeom>
          <a:ln w="76200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731422" y="2692811"/>
            <a:ext cx="3333470" cy="3460554"/>
          </a:xfrm>
          <a:prstGeom prst="line">
            <a:avLst/>
          </a:prstGeom>
          <a:ln w="76200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30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5" grpId="0"/>
      <p:bldP spid="16" grpId="0"/>
      <p:bldP spid="28" grpId="0"/>
      <p:bldP spid="29" grpId="0"/>
      <p:bldP spid="33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do the characteristics of monopoly affect its graph?</a:t>
            </a:r>
            <a:endParaRPr kumimoji="1"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40209" y="1989966"/>
            <a:ext cx="406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Firm – No Competition</a:t>
            </a:r>
            <a:endParaRPr lang="en-US" sz="2400" dirty="0"/>
          </a:p>
        </p:txBody>
      </p:sp>
      <p:sp>
        <p:nvSpPr>
          <p:cNvPr id="35" name="Freeform 34"/>
          <p:cNvSpPr/>
          <p:nvPr/>
        </p:nvSpPr>
        <p:spPr>
          <a:xfrm>
            <a:off x="5163712" y="32927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7010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31080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33751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6061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40844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31080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34418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8668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875691" y="4163821"/>
            <a:ext cx="91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 = D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6451852" y="4348414"/>
            <a:ext cx="0" cy="138562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7" idx="1"/>
          </p:cNvCxnSpPr>
          <p:nvPr/>
        </p:nvCxnSpPr>
        <p:spPr>
          <a:xfrm>
            <a:off x="5142375" y="4348341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222139" y="5734036"/>
            <a:ext cx="46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6308116" y="273870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Firm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18936" y="2980219"/>
            <a:ext cx="4153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 no other firms in the market, the firm’s graph is also the market graph.</a:t>
            </a:r>
          </a:p>
        </p:txBody>
      </p:sp>
    </p:spTree>
    <p:extLst>
      <p:ext uri="{BB962C8B-B14F-4D97-AF65-F5344CB8AC3E}">
        <p14:creationId xmlns:p14="http://schemas.microsoft.com/office/powerpoint/2010/main" val="25629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do the characteristics of monopoly affect its graph?</a:t>
            </a:r>
            <a:endParaRPr kumimoji="1"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639744" y="1989966"/>
            <a:ext cx="1864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Price Setters</a:t>
            </a:r>
            <a:endParaRPr lang="en-US" sz="2400" dirty="0"/>
          </a:p>
        </p:txBody>
      </p:sp>
      <p:sp>
        <p:nvSpPr>
          <p:cNvPr id="35" name="Freeform 34"/>
          <p:cNvSpPr/>
          <p:nvPr/>
        </p:nvSpPr>
        <p:spPr>
          <a:xfrm>
            <a:off x="5163712" y="32927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7010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31080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33751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6061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40844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31080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34418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8668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875691" y="4163821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49" name="Straight Connector 48"/>
          <p:cNvCxnSpPr>
            <a:endCxn id="47" idx="1"/>
          </p:cNvCxnSpPr>
          <p:nvPr/>
        </p:nvCxnSpPr>
        <p:spPr>
          <a:xfrm>
            <a:off x="5142375" y="4348341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308116" y="273870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Firm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18936" y="2980219"/>
            <a:ext cx="4153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 no other firms in the market, the firm’s graph is also the market graph.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8936" y="4337037"/>
            <a:ext cx="4153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 no competition, monopolies can set their own prices and their demand curve becomes less elastic, mirroring a standard demand curve.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63712" y="32927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5780" y="50699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6638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do the characteristics of monopoly affect its graph?</a:t>
            </a:r>
            <a:endParaRPr kumimoji="1"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639744" y="1989966"/>
            <a:ext cx="1864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Price Setters</a:t>
            </a:r>
            <a:endParaRPr lang="en-US" sz="2400" dirty="0"/>
          </a:p>
        </p:txBody>
      </p:sp>
      <p:sp>
        <p:nvSpPr>
          <p:cNvPr id="35" name="Freeform 34"/>
          <p:cNvSpPr/>
          <p:nvPr/>
        </p:nvSpPr>
        <p:spPr>
          <a:xfrm>
            <a:off x="5163712" y="32927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7010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31080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33751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6061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40844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31080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34418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8668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875691" y="4163821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49" name="Straight Connector 48"/>
          <p:cNvCxnSpPr>
            <a:endCxn id="47" idx="1"/>
          </p:cNvCxnSpPr>
          <p:nvPr/>
        </p:nvCxnSpPr>
        <p:spPr>
          <a:xfrm>
            <a:off x="5142375" y="4348341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18936" y="2980219"/>
            <a:ext cx="4153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monopoly’s MR ≠ D since the firm can pick its own price.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8936" y="3777004"/>
            <a:ext cx="4153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monopoly’s MR &lt; D because to increase the quantity demanded, they must lower the price.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63712" y="32927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5780" y="50699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2507" y="5918702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4" name="Straight Connector 23"/>
          <p:cNvCxnSpPr>
            <a:stCxn id="35" idx="0"/>
          </p:cNvCxnSpPr>
          <p:nvPr/>
        </p:nvCxnSpPr>
        <p:spPr>
          <a:xfrm>
            <a:off x="5163712" y="3292704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72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7" grpId="0"/>
      <p:bldP spid="19" grpId="0"/>
      <p:bldP spid="22" grpId="0"/>
      <p:bldP spid="2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89249"/>
            <a:ext cx="4440104" cy="323722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altLang="zh-CN" dirty="0"/>
              <a:t>The MR for a monopoly has twice the slope of D.</a:t>
            </a:r>
          </a:p>
          <a:p>
            <a:pPr marL="342900" indent="-342900">
              <a:buFont typeface="Arial"/>
              <a:buChar char="•"/>
            </a:pPr>
            <a:r>
              <a:rPr lang="en-US" altLang="zh-CN" dirty="0"/>
              <a:t>When MR &gt; 0, D is elastic.</a:t>
            </a:r>
          </a:p>
          <a:p>
            <a:pPr marL="342900" indent="-342900">
              <a:buFont typeface="Arial"/>
              <a:buChar char="•"/>
            </a:pPr>
            <a:r>
              <a:rPr lang="en-US" altLang="zh-CN" dirty="0"/>
              <a:t>When MR = 0, D is unit elastic.</a:t>
            </a:r>
          </a:p>
          <a:p>
            <a:pPr marL="342900" indent="-342900">
              <a:buFont typeface="Arial"/>
              <a:buChar char="•"/>
            </a:pPr>
            <a:r>
              <a:rPr lang="en-US" altLang="zh-CN" dirty="0"/>
              <a:t>When MR &lt; </a:t>
            </a:r>
            <a:r>
              <a:rPr lang="en-US" altLang="zh-CN" dirty="0" smtClean="0"/>
              <a:t>0,</a:t>
            </a:r>
            <a:endParaRPr lang="en-US" altLang="zh-CN" dirty="0"/>
          </a:p>
          <a:p>
            <a:pPr marL="800100" lvl="1" indent="-342900">
              <a:buFont typeface="Arial"/>
              <a:buChar char="•"/>
            </a:pPr>
            <a:r>
              <a:rPr lang="en-US" altLang="zh-CN" sz="2000" dirty="0"/>
              <a:t>D is </a:t>
            </a:r>
            <a:r>
              <a:rPr lang="en-US" altLang="zh-CN" sz="2000" dirty="0" smtClean="0"/>
              <a:t>inelastic</a:t>
            </a:r>
          </a:p>
          <a:p>
            <a:pPr marL="800100" lvl="1" indent="-342900">
              <a:buFont typeface="Arial"/>
              <a:buChar char="•"/>
            </a:pPr>
            <a:r>
              <a:rPr lang="en-US" altLang="zh-CN" sz="2000" dirty="0" smtClean="0"/>
              <a:t>TR decreases</a:t>
            </a:r>
          </a:p>
          <a:p>
            <a:pPr marL="800100" lvl="1" indent="-342900">
              <a:buFont typeface="Arial"/>
              <a:buChar char="•"/>
            </a:pPr>
            <a:r>
              <a:rPr lang="en-US" altLang="zh-CN" sz="2000" dirty="0" smtClean="0"/>
              <a:t>Therefore, monopolies never operate in the inelastic region of their demand curve</a:t>
            </a:r>
            <a:endParaRPr lang="en-US" altLang="zh-CN" sz="2000" dirty="0"/>
          </a:p>
          <a:p>
            <a:endParaRPr kumimoji="1" lang="zh-CN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do the characteristics of monopoly affect its graph?</a:t>
            </a:r>
            <a:endParaRPr kumimoji="1"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089864" y="1989966"/>
            <a:ext cx="296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Details about the MR</a:t>
            </a:r>
            <a:endParaRPr lang="en-US" sz="2400" dirty="0"/>
          </a:p>
        </p:txBody>
      </p:sp>
      <p:sp>
        <p:nvSpPr>
          <p:cNvPr id="35" name="Freeform 34"/>
          <p:cNvSpPr/>
          <p:nvPr/>
        </p:nvSpPr>
        <p:spPr>
          <a:xfrm>
            <a:off x="5163712" y="32927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7010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31080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33751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6061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40844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31080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34418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8668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163712" y="32927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5780" y="50699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2507" y="5918702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4" name="Straight Connector 23"/>
          <p:cNvCxnSpPr>
            <a:stCxn id="35" idx="0"/>
          </p:cNvCxnSpPr>
          <p:nvPr/>
        </p:nvCxnSpPr>
        <p:spPr>
          <a:xfrm>
            <a:off x="5163712" y="3292704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83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57362" y="4084487"/>
            <a:ext cx="1095848" cy="23177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do the characteristics of monopoly affect its graph?</a:t>
            </a:r>
            <a:endParaRPr kumimoji="1"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67271" y="1759133"/>
            <a:ext cx="2609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Determining Profit</a:t>
            </a:r>
            <a:endParaRPr lang="en-US" sz="2400" dirty="0"/>
          </a:p>
        </p:txBody>
      </p:sp>
      <p:sp>
        <p:nvSpPr>
          <p:cNvPr id="35" name="Freeform 34"/>
          <p:cNvSpPr/>
          <p:nvPr/>
        </p:nvSpPr>
        <p:spPr>
          <a:xfrm>
            <a:off x="5163712" y="3292704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92390" y="5701046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21103" y="310803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1" name="Freeform 40"/>
          <p:cNvSpPr/>
          <p:nvPr/>
        </p:nvSpPr>
        <p:spPr>
          <a:xfrm>
            <a:off x="5407177" y="3375181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407177" y="3606118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54589" y="4084487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76201" y="3108039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40951" y="3441884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77585" y="386683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2332550"/>
            <a:ext cx="380381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Monopolies maximize profit when MR = MC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To determine P, extend Q</a:t>
            </a:r>
            <a:r>
              <a:rPr lang="en-US" altLang="zh-CN" sz="2000" baseline="-25000" dirty="0"/>
              <a:t>π</a:t>
            </a:r>
            <a:r>
              <a:rPr lang="en-US" sz="2000" dirty="0" smtClean="0"/>
              <a:t> up to D.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To determine the cost to produce, extend </a:t>
            </a:r>
            <a:r>
              <a:rPr lang="en-US" altLang="zh-CN" sz="2000" dirty="0"/>
              <a:t>Q</a:t>
            </a:r>
            <a:r>
              <a:rPr lang="en-US" altLang="zh-CN" sz="2000" baseline="-25000" dirty="0"/>
              <a:t>π</a:t>
            </a:r>
            <a:r>
              <a:rPr lang="en-US" altLang="zh-CN" sz="2000" dirty="0"/>
              <a:t> up to </a:t>
            </a:r>
            <a:r>
              <a:rPr lang="en-US" altLang="zh-CN" sz="2000" dirty="0" smtClean="0"/>
              <a:t>ATC.</a:t>
            </a:r>
          </a:p>
          <a:p>
            <a:pPr marL="342900" indent="-342900">
              <a:buFont typeface="Arial"/>
              <a:buChar char="•"/>
            </a:pPr>
            <a:r>
              <a:rPr lang="en-US" altLang="zh-CN" sz="2000" dirty="0" smtClean="0"/>
              <a:t>Profit is the area between P and ATC up to Q</a:t>
            </a:r>
            <a:r>
              <a:rPr lang="en-US" altLang="zh-CN" sz="2000" baseline="-25000" dirty="0" smtClean="0"/>
              <a:t>π</a:t>
            </a:r>
            <a:r>
              <a:rPr lang="en-US" altLang="zh-CN" sz="2000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altLang="zh-CN" dirty="0" smtClean="0"/>
              <a:t>If P &gt; ATC, the firm is earning economic profit.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P = ATC, the firm is earning normal profit.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P &lt; ATC, the firm is earning an economic loss.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63712" y="3292704"/>
            <a:ext cx="2672068" cy="196192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5780" y="5069959"/>
            <a:ext cx="33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2507" y="5918702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4" name="Straight Connector 23"/>
          <p:cNvCxnSpPr>
            <a:stCxn id="35" idx="0"/>
          </p:cNvCxnSpPr>
          <p:nvPr/>
        </p:nvCxnSpPr>
        <p:spPr>
          <a:xfrm>
            <a:off x="5163712" y="3292704"/>
            <a:ext cx="1948288" cy="2777674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59560" y="4857750"/>
            <a:ext cx="0" cy="87628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29847" y="5734036"/>
            <a:ext cx="41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π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259560" y="4084487"/>
            <a:ext cx="0" cy="725639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63712" y="4084487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12867" y="386757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157362" y="4316262"/>
            <a:ext cx="1095848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53119" y="4163821"/>
            <a:ext cx="56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6" grpId="0"/>
      <p:bldP spid="20" grpId="0"/>
      <p:bldP spid="28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1005</TotalTime>
  <Words>1348</Words>
  <Application>Microsoft Macintosh PowerPoint</Application>
  <PresentationFormat>On-screen Show (4:3)</PresentationFormat>
  <Paragraphs>298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Cambria Math</vt:lpstr>
      <vt:lpstr>Franklin Gothic Medium</vt:lpstr>
      <vt:lpstr>Wingdings</vt:lpstr>
      <vt:lpstr>Wingdings 2</vt:lpstr>
      <vt:lpstr>微软雅黑</vt:lpstr>
      <vt:lpstr>Grid</vt:lpstr>
      <vt:lpstr>Monopoly</vt:lpstr>
      <vt:lpstr>Comparing Characteristics</vt:lpstr>
      <vt:lpstr>Examples of Barriers to Entry</vt:lpstr>
      <vt:lpstr>How do the characteristics of monopoly affect its graph?</vt:lpstr>
      <vt:lpstr>How do the characteristics of monopoly affect its graph?</vt:lpstr>
      <vt:lpstr>How do the characteristics of monopoly affect its graph?</vt:lpstr>
      <vt:lpstr>How do the characteristics of monopoly affect its graph?</vt:lpstr>
      <vt:lpstr>How do the characteristics of monopoly affect its graph?</vt:lpstr>
      <vt:lpstr>How do the characteristics of monopoly affect its graph?</vt:lpstr>
      <vt:lpstr>How do the characteristics of monopoly affect its graph?</vt:lpstr>
      <vt:lpstr>What happens when a Monopoly Earns Negative Economic Profits?</vt:lpstr>
      <vt:lpstr>The Social Ramifications of Monopolies</vt:lpstr>
      <vt:lpstr>The Social Ramifications of Monopolies</vt:lpstr>
      <vt:lpstr>The Social Ramifications of Monopolies</vt:lpstr>
      <vt:lpstr>Government Regulation to Force Allocative/Social Efficiency</vt:lpstr>
      <vt:lpstr>Price Discrimination</vt:lpstr>
      <vt:lpstr>Perfect Price Discrimination</vt:lpstr>
      <vt:lpstr>What’s the Effect of Price Discrimination on the Graph?</vt:lpstr>
      <vt:lpstr>Natural Monopolies</vt:lpstr>
      <vt:lpstr>If (non-natural) monopolies are so unfair, why do we have them?</vt:lpstr>
      <vt:lpstr>Anti-Trust Legislation</vt:lpstr>
      <vt:lpstr>Three Primary Regulatory Ideas</vt:lpstr>
      <vt:lpstr>Produce at Zero-Economic Profit</vt:lpstr>
      <vt:lpstr>Produce at Productive Efficiency</vt:lpstr>
      <vt:lpstr>Produce at Allocative Efficiency</vt:lpstr>
      <vt:lpstr>Subsidies</vt:lpstr>
      <vt:lpstr>Comparing Perfect Competition and Monopoly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</dc:title>
  <dc:creator>William McKinney</dc:creator>
  <cp:lastModifiedBy>William McKinney</cp:lastModifiedBy>
  <cp:revision>40</cp:revision>
  <dcterms:created xsi:type="dcterms:W3CDTF">2013-12-22T17:12:00Z</dcterms:created>
  <dcterms:modified xsi:type="dcterms:W3CDTF">2017-03-20T16:33:05Z</dcterms:modified>
</cp:coreProperties>
</file>