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17"/>
  </p:notesMasterIdLst>
  <p:sldIdLst>
    <p:sldId id="256" r:id="rId2"/>
    <p:sldId id="257" r:id="rId3"/>
    <p:sldId id="265" r:id="rId4"/>
    <p:sldId id="258" r:id="rId5"/>
    <p:sldId id="260" r:id="rId6"/>
    <p:sldId id="259" r:id="rId7"/>
    <p:sldId id="264" r:id="rId8"/>
    <p:sldId id="268" r:id="rId9"/>
    <p:sldId id="261" r:id="rId10"/>
    <p:sldId id="262" r:id="rId11"/>
    <p:sldId id="263" r:id="rId12"/>
    <p:sldId id="266" r:id="rId13"/>
    <p:sldId id="267" r:id="rId14"/>
    <p:sldId id="269" r:id="rId15"/>
    <p:sldId id="270" r:id="rId16"/>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90" d="100"/>
          <a:sy n="90" d="100"/>
        </p:scale>
        <p:origin x="174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A42A9A-1AF6-874A-B592-192B4E367FE5}" type="datetimeFigureOut">
              <a:rPr kumimoji="1" lang="zh-CN" altLang="en-US" smtClean="0"/>
              <a:t>16/12/5</a:t>
            </a:fld>
            <a:endParaRPr kumimoji="1"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en-US" altLang="zh-CN" smtClean="0"/>
              <a:t>Click to edit Master text styles</a:t>
            </a:r>
          </a:p>
          <a:p>
            <a:pPr lvl="1"/>
            <a:r>
              <a:rPr kumimoji="1" lang="en-US" altLang="zh-CN" smtClean="0"/>
              <a:t>Second level</a:t>
            </a:r>
          </a:p>
          <a:p>
            <a:pPr lvl="2"/>
            <a:r>
              <a:rPr kumimoji="1" lang="en-US" altLang="zh-CN" smtClean="0"/>
              <a:t>Third level</a:t>
            </a:r>
          </a:p>
          <a:p>
            <a:pPr lvl="3"/>
            <a:r>
              <a:rPr kumimoji="1" lang="en-US" altLang="zh-CN" smtClean="0"/>
              <a:t>Fourth level</a:t>
            </a:r>
          </a:p>
          <a:p>
            <a:pPr lvl="4"/>
            <a:r>
              <a:rPr kumimoji="1" lang="en-US" altLang="zh-CN" smtClean="0"/>
              <a:t>Fifth level</a:t>
            </a:r>
            <a:endParaRPr kumimoji="1"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1FA5C2-396F-C143-81BA-C45615550A4D}" type="slidenum">
              <a:rPr kumimoji="1" lang="zh-CN" altLang="en-US" smtClean="0"/>
              <a:t>‹#›</a:t>
            </a:fld>
            <a:endParaRPr kumimoji="1" lang="zh-CN" altLang="en-US"/>
          </a:p>
        </p:txBody>
      </p:sp>
    </p:spTree>
    <p:extLst>
      <p:ext uri="{BB962C8B-B14F-4D97-AF65-F5344CB8AC3E}">
        <p14:creationId xmlns:p14="http://schemas.microsoft.com/office/powerpoint/2010/main" val="24439796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10"/>
          </p:nvPr>
        </p:nvSpPr>
        <p:spPr/>
        <p:txBody>
          <a:bodyPr/>
          <a:lstStyle/>
          <a:p>
            <a:fld id="{111FA5C2-396F-C143-81BA-C45615550A4D}" type="slidenum">
              <a:rPr kumimoji="1" lang="zh-CN" altLang="en-US" smtClean="0"/>
              <a:t>7</a:t>
            </a:fld>
            <a:endParaRPr kumimoji="1" lang="zh-CN" altLang="en-US"/>
          </a:p>
        </p:txBody>
      </p:sp>
    </p:spTree>
    <p:extLst>
      <p:ext uri="{BB962C8B-B14F-4D97-AF65-F5344CB8AC3E}">
        <p14:creationId xmlns:p14="http://schemas.microsoft.com/office/powerpoint/2010/main" val="989825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zh-CN" dirty="0" smtClean="0"/>
              <a:t>EX. The shade from a neighbor’s tree</a:t>
            </a:r>
          </a:p>
          <a:p>
            <a:pPr lvl="1"/>
            <a:r>
              <a:rPr kumimoji="1" lang="en-US" altLang="zh-CN" dirty="0" smtClean="0"/>
              <a:t>To reach an agreement, both parties must weigh their marginal costs and marginal benefits.</a:t>
            </a:r>
          </a:p>
          <a:p>
            <a:pPr lvl="1"/>
            <a:r>
              <a:rPr kumimoji="1" lang="en-US" altLang="zh-CN" dirty="0" smtClean="0"/>
              <a:t>What are the benefits to each party of the potential deal?</a:t>
            </a:r>
          </a:p>
          <a:p>
            <a:pPr lvl="1"/>
            <a:r>
              <a:rPr kumimoji="1" lang="en-US" altLang="zh-CN" dirty="0" smtClean="0"/>
              <a:t>What are the costs to each party of the potential deal?</a:t>
            </a:r>
          </a:p>
          <a:p>
            <a:pPr lvl="1"/>
            <a:endParaRPr kumimoji="1" lang="en-US" altLang="zh-CN" dirty="0" smtClean="0"/>
          </a:p>
          <a:p>
            <a:pPr lvl="1"/>
            <a:r>
              <a:rPr kumimoji="1" lang="en-US" altLang="zh-CN" dirty="0" smtClean="0"/>
              <a:t>Cost to tree owner: cost to repair damage to house</a:t>
            </a:r>
          </a:p>
          <a:p>
            <a:pPr lvl="1"/>
            <a:r>
              <a:rPr kumimoji="1" lang="en-US" altLang="zh-CN" dirty="0" smtClean="0"/>
              <a:t>Cost to shade beneficiary: cost to pay neighbor not to cut down tree</a:t>
            </a:r>
          </a:p>
          <a:p>
            <a:endParaRPr kumimoji="1" lang="zh-CN" altLang="en-US" dirty="0" smtClean="0"/>
          </a:p>
          <a:p>
            <a:pPr lvl="1"/>
            <a:endParaRPr kumimoji="1" lang="en-US" altLang="zh-CN" dirty="0" smtClean="0"/>
          </a:p>
          <a:p>
            <a:endParaRPr kumimoji="1" lang="zh-CN" altLang="en-US" dirty="0"/>
          </a:p>
        </p:txBody>
      </p:sp>
      <p:sp>
        <p:nvSpPr>
          <p:cNvPr id="4" name="Slide Number Placeholder 3"/>
          <p:cNvSpPr>
            <a:spLocks noGrp="1"/>
          </p:cNvSpPr>
          <p:nvPr>
            <p:ph type="sldNum" sz="quarter" idx="10"/>
          </p:nvPr>
        </p:nvSpPr>
        <p:spPr/>
        <p:txBody>
          <a:bodyPr/>
          <a:lstStyle/>
          <a:p>
            <a:fld id="{111FA5C2-396F-C143-81BA-C45615550A4D}" type="slidenum">
              <a:rPr kumimoji="1" lang="zh-CN" altLang="en-US" smtClean="0"/>
              <a:t>8</a:t>
            </a:fld>
            <a:endParaRPr kumimoji="1" lang="zh-CN" altLang="en-US"/>
          </a:p>
        </p:txBody>
      </p:sp>
    </p:spTree>
    <p:extLst>
      <p:ext uri="{BB962C8B-B14F-4D97-AF65-F5344CB8AC3E}">
        <p14:creationId xmlns:p14="http://schemas.microsoft.com/office/powerpoint/2010/main" val="2563023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zh-CN" dirty="0" smtClean="0"/>
              <a:t>Property Rights: Pay locals to NOT hunt the rhino. Similar to the tree example when discussing the Coase theorem</a:t>
            </a:r>
            <a:endParaRPr kumimoji="1" lang="zh-CN" altLang="en-US" dirty="0"/>
          </a:p>
        </p:txBody>
      </p:sp>
      <p:sp>
        <p:nvSpPr>
          <p:cNvPr id="4" name="Slide Number Placeholder 3"/>
          <p:cNvSpPr>
            <a:spLocks noGrp="1"/>
          </p:cNvSpPr>
          <p:nvPr>
            <p:ph type="sldNum" sz="quarter" idx="10"/>
          </p:nvPr>
        </p:nvSpPr>
        <p:spPr/>
        <p:txBody>
          <a:bodyPr/>
          <a:lstStyle/>
          <a:p>
            <a:fld id="{111FA5C2-396F-C143-81BA-C45615550A4D}" type="slidenum">
              <a:rPr kumimoji="1" lang="zh-CN" altLang="en-US" smtClean="0"/>
              <a:t>12</a:t>
            </a:fld>
            <a:endParaRPr kumimoji="1" lang="zh-CN" altLang="en-US"/>
          </a:p>
        </p:txBody>
      </p:sp>
    </p:spTree>
    <p:extLst>
      <p:ext uri="{BB962C8B-B14F-4D97-AF65-F5344CB8AC3E}">
        <p14:creationId xmlns:p14="http://schemas.microsoft.com/office/powerpoint/2010/main" val="4080820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9152FBBD-27AA-8C4A-BE27-C487EA445D80}" type="datetimeFigureOut">
              <a:rPr kumimoji="1" lang="zh-CN" altLang="en-US" smtClean="0"/>
              <a:t>16/12/5</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6EF2B42-7813-5543-B0C5-38F62C1FCA38}" type="slidenum">
              <a:rPr kumimoji="1" lang="zh-CN" altLang="en-US" smtClean="0"/>
              <a:t>‹#›</a:t>
            </a:fld>
            <a:endParaRPr kumimoji="1" lang="zh-CN" alt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altLang="zh-CN"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a:p>
        </p:txBody>
      </p:sp>
      <p:sp>
        <p:nvSpPr>
          <p:cNvPr id="3" name="Date Placeholder 2"/>
          <p:cNvSpPr>
            <a:spLocks noGrp="1"/>
          </p:cNvSpPr>
          <p:nvPr>
            <p:ph type="dt" sz="half" idx="10"/>
          </p:nvPr>
        </p:nvSpPr>
        <p:spPr/>
        <p:txBody>
          <a:bodyPr/>
          <a:lstStyle/>
          <a:p>
            <a:fld id="{9152FBBD-27AA-8C4A-BE27-C487EA445D80}" type="datetimeFigureOut">
              <a:rPr kumimoji="1" lang="zh-CN" altLang="en-US" smtClean="0"/>
              <a:t>16/12/5</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66EF2B42-7813-5543-B0C5-38F62C1FCA38}"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2FBBD-27AA-8C4A-BE27-C487EA445D80}" type="datetimeFigureOut">
              <a:rPr kumimoji="1" lang="zh-CN" altLang="en-US" smtClean="0"/>
              <a:t>16/12/5</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66EF2B42-7813-5543-B0C5-38F62C1FCA38}" type="slidenum">
              <a:rPr kumimoji="1" lang="zh-CN" altLang="en-US" smtClean="0"/>
              <a:t>‹#›</a:t>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altLang="zh-CN"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9152FBBD-27AA-8C4A-BE27-C487EA445D80}" type="datetimeFigureOut">
              <a:rPr kumimoji="1" lang="zh-CN" altLang="en-US" smtClean="0"/>
              <a:t>16/12/5</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66EF2B42-7813-5543-B0C5-38F62C1FCA38}" type="slidenum">
              <a:rPr kumimoji="1" lang="zh-CN" altLang="en-US" smtClean="0"/>
              <a:t>‹#›</a:t>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152FBBD-27AA-8C4A-BE27-C487EA445D80}" type="datetimeFigureOut">
              <a:rPr kumimoji="1" lang="zh-CN" altLang="en-US" smtClean="0"/>
              <a:t>16/12/5</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66EF2B42-7813-5543-B0C5-38F62C1FCA38}" type="slidenum">
              <a:rPr kumimoji="1" lang="zh-CN" altLang="en-US" smtClean="0"/>
              <a:t>‹#›</a:t>
            </a:fld>
            <a:endParaRPr kumimoji="1" lang="zh-CN" alt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altLang="zh-CN"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altLang="zh-CN"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4" name="Date Placeholder 3"/>
          <p:cNvSpPr>
            <a:spLocks noGrp="1"/>
          </p:cNvSpPr>
          <p:nvPr>
            <p:ph type="dt" sz="half" idx="10"/>
          </p:nvPr>
        </p:nvSpPr>
        <p:spPr/>
        <p:txBody>
          <a:bodyPr/>
          <a:lstStyle/>
          <a:p>
            <a:fld id="{9152FBBD-27AA-8C4A-BE27-C487EA445D80}" type="datetimeFigureOut">
              <a:rPr kumimoji="1" lang="zh-CN" altLang="en-US" smtClean="0"/>
              <a:t>16/12/5</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6EF2B42-7813-5543-B0C5-38F62C1FCA38}" type="slidenum">
              <a:rPr kumimoji="1" lang="zh-CN" altLang="en-US" smtClean="0"/>
              <a:t>‹#›</a:t>
            </a:fld>
            <a:endParaRPr kumimoji="1"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altLang="zh-CN"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4" name="Date Placeholder 3"/>
          <p:cNvSpPr>
            <a:spLocks noGrp="1"/>
          </p:cNvSpPr>
          <p:nvPr>
            <p:ph type="dt" sz="half" idx="10"/>
          </p:nvPr>
        </p:nvSpPr>
        <p:spPr/>
        <p:txBody>
          <a:bodyPr/>
          <a:lstStyle/>
          <a:p>
            <a:fld id="{9152FBBD-27AA-8C4A-BE27-C487EA445D80}" type="datetimeFigureOut">
              <a:rPr kumimoji="1" lang="zh-CN" altLang="en-US" smtClean="0"/>
              <a:t>16/12/5</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6EF2B42-7813-5543-B0C5-38F62C1FCA38}"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4" name="Date Placeholder 3"/>
          <p:cNvSpPr>
            <a:spLocks noGrp="1"/>
          </p:cNvSpPr>
          <p:nvPr>
            <p:ph type="dt" sz="half" idx="10"/>
          </p:nvPr>
        </p:nvSpPr>
        <p:spPr/>
        <p:txBody>
          <a:bodyPr/>
          <a:lstStyle/>
          <a:p>
            <a:fld id="{9152FBBD-27AA-8C4A-BE27-C487EA445D80}" type="datetimeFigureOut">
              <a:rPr kumimoji="1" lang="zh-CN" altLang="en-US" smtClean="0"/>
              <a:t>16/12/5</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6EF2B42-7813-5543-B0C5-38F62C1FCA38}" type="slidenum">
              <a:rPr kumimoji="1" lang="zh-CN" altLang="en-US" smtClean="0"/>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9152FBBD-27AA-8C4A-BE27-C487EA445D80}" type="datetimeFigureOut">
              <a:rPr kumimoji="1" lang="zh-CN" altLang="en-US" smtClean="0"/>
              <a:t>16/12/5</a:t>
            </a:fld>
            <a:endParaRPr kumimoji="1" lang="zh-CN" alt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kumimoji="1" lang="zh-CN" alt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66EF2B42-7813-5543-B0C5-38F62C1FCA38}" type="slidenum">
              <a:rPr kumimoji="1" lang="zh-CN" altLang="en-US" smtClean="0"/>
              <a:t>‹#›</a:t>
            </a:fld>
            <a:endParaRPr kumimoji="1" lang="zh-CN" alt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altLang="zh-CN"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altLang="zh-CN"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altLang="zh-CN"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9152FBBD-27AA-8C4A-BE27-C487EA445D80}" type="datetimeFigureOut">
              <a:rPr kumimoji="1" lang="zh-CN" altLang="en-US" smtClean="0"/>
              <a:t>16/12/5</a:t>
            </a:fld>
            <a:endParaRPr kumimoji="1" lang="zh-CN" alt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kumimoji="1" lang="zh-CN" alt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66EF2B42-7813-5543-B0C5-38F62C1FCA38}" type="slidenum">
              <a:rPr kumimoji="1" lang="zh-CN" altLang="en-US" smtClean="0"/>
              <a:t>‹#›</a:t>
            </a:fld>
            <a:endParaRPr kumimoji="1"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5" name="Date Placeholder 4"/>
          <p:cNvSpPr>
            <a:spLocks noGrp="1"/>
          </p:cNvSpPr>
          <p:nvPr>
            <p:ph type="dt" sz="half" idx="10"/>
          </p:nvPr>
        </p:nvSpPr>
        <p:spPr/>
        <p:txBody>
          <a:bodyPr/>
          <a:lstStyle/>
          <a:p>
            <a:fld id="{9152FBBD-27AA-8C4A-BE27-C487EA445D80}" type="datetimeFigureOut">
              <a:rPr kumimoji="1" lang="zh-CN" altLang="en-US" smtClean="0"/>
              <a:t>16/12/5</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66EF2B42-7813-5543-B0C5-38F62C1FCA38}"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7" name="Date Placeholder 6"/>
          <p:cNvSpPr>
            <a:spLocks noGrp="1"/>
          </p:cNvSpPr>
          <p:nvPr>
            <p:ph type="dt" sz="half" idx="10"/>
          </p:nvPr>
        </p:nvSpPr>
        <p:spPr/>
        <p:txBody>
          <a:bodyPr/>
          <a:lstStyle/>
          <a:p>
            <a:fld id="{9152FBBD-27AA-8C4A-BE27-C487EA445D80}" type="datetimeFigureOut">
              <a:rPr kumimoji="1" lang="zh-CN" altLang="en-US" smtClean="0"/>
              <a:t>16/12/5</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66EF2B42-7813-5543-B0C5-38F62C1FCA38}"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5" name="Date Placeholder 4"/>
          <p:cNvSpPr>
            <a:spLocks noGrp="1"/>
          </p:cNvSpPr>
          <p:nvPr>
            <p:ph type="dt" sz="half" idx="10"/>
          </p:nvPr>
        </p:nvSpPr>
        <p:spPr/>
        <p:txBody>
          <a:bodyPr/>
          <a:lstStyle/>
          <a:p>
            <a:fld id="{9152FBBD-27AA-8C4A-BE27-C487EA445D80}" type="datetimeFigureOut">
              <a:rPr kumimoji="1" lang="zh-CN" altLang="en-US" smtClean="0"/>
              <a:t>16/12/5</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66EF2B42-7813-5543-B0C5-38F62C1FCA38}" type="slidenum">
              <a:rPr kumimoji="1" lang="zh-CN" altLang="en-US" smtClean="0"/>
              <a:t>‹#›</a:t>
            </a:fld>
            <a:endParaRPr kumimoji="1" lang="zh-CN" alt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5" name="Date Placeholder 4"/>
          <p:cNvSpPr>
            <a:spLocks noGrp="1"/>
          </p:cNvSpPr>
          <p:nvPr>
            <p:ph type="dt" sz="half" idx="10"/>
          </p:nvPr>
        </p:nvSpPr>
        <p:spPr/>
        <p:txBody>
          <a:bodyPr/>
          <a:lstStyle/>
          <a:p>
            <a:fld id="{9152FBBD-27AA-8C4A-BE27-C487EA445D80}" type="datetimeFigureOut">
              <a:rPr kumimoji="1" lang="zh-CN" altLang="en-US" smtClean="0"/>
              <a:t>16/12/5</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66EF2B42-7813-5543-B0C5-38F62C1FCA38}" type="slidenum">
              <a:rPr kumimoji="1" lang="zh-CN" altLang="en-US" smtClean="0"/>
              <a:t>‹#›</a:t>
            </a:fld>
            <a:endParaRPr kumimoji="1" lang="zh-CN" alt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a:p>
        </p:txBody>
      </p:sp>
      <p:sp>
        <p:nvSpPr>
          <p:cNvPr id="3" name="Date Placeholder 2"/>
          <p:cNvSpPr>
            <a:spLocks noGrp="1"/>
          </p:cNvSpPr>
          <p:nvPr>
            <p:ph type="dt" sz="half" idx="10"/>
          </p:nvPr>
        </p:nvSpPr>
        <p:spPr/>
        <p:txBody>
          <a:bodyPr/>
          <a:lstStyle/>
          <a:p>
            <a:fld id="{9152FBBD-27AA-8C4A-BE27-C487EA445D80}" type="datetimeFigureOut">
              <a:rPr kumimoji="1" lang="zh-CN" altLang="en-US" smtClean="0"/>
              <a:t>16/12/5</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66EF2B42-7813-5543-B0C5-38F62C1FCA38}" type="slidenum">
              <a:rPr kumimoji="1" lang="zh-CN" altLang="en-US" smtClean="0"/>
              <a:t>‹#›</a:t>
            </a:fld>
            <a:endParaRPr kumimoji="1" lang="zh-CN" alt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9152FBBD-27AA-8C4A-BE27-C487EA445D80}" type="datetimeFigureOut">
              <a:rPr kumimoji="1" lang="zh-CN" altLang="en-US" smtClean="0"/>
              <a:t>16/12/5</a:t>
            </a:fld>
            <a:endParaRPr kumimoji="1"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kumimoji="1"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66EF2B42-7813-5543-B0C5-38F62C1FCA38}"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en-US" altLang="zh-CN" dirty="0" smtClean="0"/>
              <a:t>Chapter 11 Notes</a:t>
            </a:r>
            <a:endParaRPr kumimoji="1" lang="zh-CN" altLang="en-US" dirty="0"/>
          </a:p>
        </p:txBody>
      </p:sp>
      <p:sp>
        <p:nvSpPr>
          <p:cNvPr id="3" name="Subtitle 2"/>
          <p:cNvSpPr>
            <a:spLocks noGrp="1"/>
          </p:cNvSpPr>
          <p:nvPr>
            <p:ph type="subTitle" idx="1"/>
          </p:nvPr>
        </p:nvSpPr>
        <p:spPr/>
        <p:txBody>
          <a:bodyPr/>
          <a:lstStyle/>
          <a:p>
            <a:r>
              <a:rPr kumimoji="1" lang="en-US" altLang="zh-CN" dirty="0" smtClean="0"/>
              <a:t>Externalities and the Environment</a:t>
            </a:r>
            <a:endParaRPr kumimoji="1" lang="zh-CN" altLang="en-US" dirty="0"/>
          </a:p>
        </p:txBody>
      </p:sp>
    </p:spTree>
    <p:extLst>
      <p:ext uri="{BB962C8B-B14F-4D97-AF65-F5344CB8AC3E}">
        <p14:creationId xmlns:p14="http://schemas.microsoft.com/office/powerpoint/2010/main" val="1108891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Tragedy of the Commons</a:t>
            </a:r>
            <a:endParaRPr kumimoji="1" lang="zh-CN" altLang="en-US" dirty="0"/>
          </a:p>
        </p:txBody>
      </p:sp>
      <p:sp>
        <p:nvSpPr>
          <p:cNvPr id="3" name="Content Placeholder 2"/>
          <p:cNvSpPr>
            <a:spLocks noGrp="1"/>
          </p:cNvSpPr>
          <p:nvPr>
            <p:ph idx="1"/>
          </p:nvPr>
        </p:nvSpPr>
        <p:spPr/>
        <p:txBody>
          <a:bodyPr>
            <a:normAutofit lnSpcReduction="10000"/>
          </a:bodyPr>
          <a:lstStyle/>
          <a:p>
            <a:r>
              <a:rPr kumimoji="1" lang="en-US" altLang="zh-CN" dirty="0" smtClean="0"/>
              <a:t>In the absence of incentives, common resources will be overused and depleted.</a:t>
            </a:r>
          </a:p>
          <a:p>
            <a:r>
              <a:rPr kumimoji="1" lang="en-US" altLang="zh-CN" dirty="0" smtClean="0"/>
              <a:t>Results because no one considers the effects of his or her use of the resource on others.</a:t>
            </a:r>
          </a:p>
          <a:p>
            <a:pPr lvl="1"/>
            <a:r>
              <a:rPr kumimoji="1" lang="en-US" altLang="zh-CN" dirty="0" smtClean="0"/>
              <a:t>Economic assumption: people look out for their best interest</a:t>
            </a:r>
          </a:p>
          <a:p>
            <a:pPr lvl="1"/>
            <a:r>
              <a:rPr kumimoji="1" lang="en-US" altLang="zh-CN" dirty="0" smtClean="0"/>
              <a:t>Result: No need to worry about conservation. If I don’t consume the product, someone else will. So I might as well make a profit myself.</a:t>
            </a:r>
          </a:p>
          <a:p>
            <a:r>
              <a:rPr kumimoji="1" lang="en-US" altLang="zh-CN" dirty="0" smtClean="0"/>
              <a:t>This issue is seen extensively in wildlife markets and is a focus of environmental economics.</a:t>
            </a:r>
            <a:endParaRPr kumimoji="1" lang="en-US" altLang="zh-CN" dirty="0"/>
          </a:p>
        </p:txBody>
      </p:sp>
    </p:spTree>
    <p:extLst>
      <p:ext uri="{BB962C8B-B14F-4D97-AF65-F5344CB8AC3E}">
        <p14:creationId xmlns:p14="http://schemas.microsoft.com/office/powerpoint/2010/main" val="173504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28600"/>
            <a:ext cx="9144000" cy="6400800"/>
          </a:xfrm>
          <a:prstGeom prst="rect">
            <a:avLst/>
          </a:prstGeom>
        </p:spPr>
      </p:pic>
      <p:sp>
        <p:nvSpPr>
          <p:cNvPr id="3" name="Content Placeholder 2"/>
          <p:cNvSpPr>
            <a:spLocks noGrp="1"/>
          </p:cNvSpPr>
          <p:nvPr>
            <p:ph idx="1"/>
          </p:nvPr>
        </p:nvSpPr>
        <p:spPr>
          <a:solidFill>
            <a:schemeClr val="bg1">
              <a:alpha val="88000"/>
            </a:schemeClr>
          </a:solidFill>
        </p:spPr>
        <p:txBody>
          <a:bodyPr>
            <a:normAutofit fontScale="92500" lnSpcReduction="20000"/>
          </a:bodyPr>
          <a:lstStyle/>
          <a:p>
            <a:pPr>
              <a:spcBef>
                <a:spcPts val="0"/>
              </a:spcBef>
            </a:pPr>
            <a:r>
              <a:rPr kumimoji="1" lang="en-US" altLang="zh-CN" dirty="0" smtClean="0">
                <a:solidFill>
                  <a:schemeClr val="tx1"/>
                </a:solidFill>
              </a:rPr>
              <a:t>Read pp64-69 from Chapter 2 of Naked Economics by Charles </a:t>
            </a:r>
            <a:r>
              <a:rPr kumimoji="1" lang="en-US" altLang="zh-CN" dirty="0" err="1" smtClean="0">
                <a:solidFill>
                  <a:schemeClr val="tx1"/>
                </a:solidFill>
              </a:rPr>
              <a:t>Wheelan</a:t>
            </a:r>
            <a:endParaRPr kumimoji="1" lang="en-US" altLang="zh-CN" dirty="0" smtClean="0">
              <a:solidFill>
                <a:schemeClr val="tx1"/>
              </a:solidFill>
            </a:endParaRPr>
          </a:p>
          <a:p>
            <a:pPr>
              <a:spcBef>
                <a:spcPts val="0"/>
              </a:spcBef>
            </a:pPr>
            <a:r>
              <a:rPr kumimoji="1" lang="en-US" altLang="zh-CN" dirty="0" smtClean="0">
                <a:solidFill>
                  <a:schemeClr val="tx1"/>
                </a:solidFill>
              </a:rPr>
              <a:t>Identify what type of “good” a black rhinoceros is.</a:t>
            </a:r>
          </a:p>
          <a:p>
            <a:pPr>
              <a:spcBef>
                <a:spcPts val="0"/>
              </a:spcBef>
            </a:pPr>
            <a:r>
              <a:rPr kumimoji="1" lang="en-US" altLang="zh-CN" dirty="0" smtClean="0">
                <a:solidFill>
                  <a:schemeClr val="tx1"/>
                </a:solidFill>
              </a:rPr>
              <a:t>What was the free-rider problem as discussed with regards to conservation efforts?</a:t>
            </a:r>
          </a:p>
          <a:p>
            <a:pPr>
              <a:spcBef>
                <a:spcPts val="0"/>
              </a:spcBef>
            </a:pPr>
            <a:r>
              <a:rPr kumimoji="1" lang="en-US" altLang="zh-CN" dirty="0" smtClean="0">
                <a:solidFill>
                  <a:schemeClr val="tx1"/>
                </a:solidFill>
              </a:rPr>
              <a:t>How can you make a local population value conservation as much as the rest of society?</a:t>
            </a:r>
          </a:p>
          <a:p>
            <a:pPr>
              <a:spcBef>
                <a:spcPts val="0"/>
              </a:spcBef>
            </a:pPr>
            <a:r>
              <a:rPr kumimoji="1" lang="en-US" altLang="zh-CN" dirty="0" smtClean="0">
                <a:solidFill>
                  <a:schemeClr val="tx1"/>
                </a:solidFill>
              </a:rPr>
              <a:t>What is the dilemma that arises with the black rhinoceros as they are hunted toward extinction?</a:t>
            </a:r>
          </a:p>
          <a:p>
            <a:pPr>
              <a:spcBef>
                <a:spcPts val="0"/>
              </a:spcBef>
            </a:pPr>
            <a:r>
              <a:rPr kumimoji="1" lang="en-US" altLang="zh-CN" dirty="0" smtClean="0">
                <a:solidFill>
                  <a:schemeClr val="tx1"/>
                </a:solidFill>
              </a:rPr>
              <a:t>What economic concept does Charles </a:t>
            </a:r>
            <a:r>
              <a:rPr kumimoji="1" lang="en-US" altLang="zh-CN" dirty="0" err="1" smtClean="0">
                <a:solidFill>
                  <a:schemeClr val="tx1"/>
                </a:solidFill>
              </a:rPr>
              <a:t>Wheelan</a:t>
            </a:r>
            <a:r>
              <a:rPr kumimoji="1" lang="en-US" altLang="zh-CN" dirty="0" smtClean="0">
                <a:solidFill>
                  <a:schemeClr val="tx1"/>
                </a:solidFill>
              </a:rPr>
              <a:t> describe when he discusses the hunting of the black rhinoceros?</a:t>
            </a:r>
          </a:p>
          <a:p>
            <a:pPr>
              <a:spcBef>
                <a:spcPts val="0"/>
              </a:spcBef>
            </a:pPr>
            <a:r>
              <a:rPr kumimoji="1" lang="en-US" altLang="zh-CN" dirty="0" smtClean="0">
                <a:solidFill>
                  <a:schemeClr val="tx1"/>
                </a:solidFill>
              </a:rPr>
              <a:t>How can legalizing the sale of rhino horns actually diminish the incentive to poach the black rhino?</a:t>
            </a:r>
          </a:p>
          <a:p>
            <a:pPr>
              <a:spcBef>
                <a:spcPts val="0"/>
              </a:spcBef>
            </a:pPr>
            <a:r>
              <a:rPr kumimoji="1" lang="en-US" altLang="zh-CN" dirty="0" smtClean="0">
                <a:solidFill>
                  <a:schemeClr val="tx1"/>
                </a:solidFill>
              </a:rPr>
              <a:t>If supply-side economics can’t be controlled well-enough to save the rhino, what else can be tried? Explain</a:t>
            </a:r>
          </a:p>
          <a:p>
            <a:pPr>
              <a:spcBef>
                <a:spcPts val="0"/>
              </a:spcBef>
            </a:pPr>
            <a:endParaRPr kumimoji="1" lang="en-US" altLang="zh-CN" dirty="0">
              <a:solidFill>
                <a:schemeClr val="tx1"/>
              </a:solidFill>
            </a:endParaRPr>
          </a:p>
        </p:txBody>
      </p:sp>
      <p:sp>
        <p:nvSpPr>
          <p:cNvPr id="2" name="Title 1"/>
          <p:cNvSpPr>
            <a:spLocks noGrp="1"/>
          </p:cNvSpPr>
          <p:nvPr>
            <p:ph type="title"/>
          </p:nvPr>
        </p:nvSpPr>
        <p:spPr>
          <a:solidFill>
            <a:schemeClr val="bg1">
              <a:alpha val="88000"/>
            </a:schemeClr>
          </a:solidFill>
        </p:spPr>
        <p:txBody>
          <a:bodyPr/>
          <a:lstStyle/>
          <a:p>
            <a:r>
              <a:rPr kumimoji="1" lang="en-US" altLang="zh-CN" sz="3600" dirty="0" smtClean="0"/>
              <a:t>Think-Pair-Share:</a:t>
            </a:r>
            <a:br>
              <a:rPr kumimoji="1" lang="en-US" altLang="zh-CN" sz="3600" dirty="0" smtClean="0"/>
            </a:br>
            <a:r>
              <a:rPr kumimoji="1" lang="en-US" altLang="zh-CN" sz="3600" dirty="0" smtClean="0"/>
              <a:t>The Black Rhinoceros</a:t>
            </a:r>
            <a:endParaRPr kumimoji="1" lang="zh-CN" altLang="en-US" sz="3600" dirty="0"/>
          </a:p>
        </p:txBody>
      </p:sp>
    </p:spTree>
    <p:extLst>
      <p:ext uri="{BB962C8B-B14F-4D97-AF65-F5344CB8AC3E}">
        <p14:creationId xmlns:p14="http://schemas.microsoft.com/office/powerpoint/2010/main" val="66167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ssolv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dissolv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sz="4000" dirty="0" smtClean="0"/>
              <a:t>Supply-Side Solutions to overcome the Tragedy of the Commons</a:t>
            </a:r>
            <a:endParaRPr kumimoji="1" lang="zh-CN" altLang="en-US" sz="4000" dirty="0"/>
          </a:p>
        </p:txBody>
      </p:sp>
      <p:sp>
        <p:nvSpPr>
          <p:cNvPr id="3" name="Content Placeholder 2"/>
          <p:cNvSpPr>
            <a:spLocks noGrp="1"/>
          </p:cNvSpPr>
          <p:nvPr>
            <p:ph idx="1"/>
          </p:nvPr>
        </p:nvSpPr>
        <p:spPr/>
        <p:txBody>
          <a:bodyPr>
            <a:normAutofit lnSpcReduction="10000"/>
          </a:bodyPr>
          <a:lstStyle/>
          <a:p>
            <a:r>
              <a:rPr kumimoji="1" lang="en-US" altLang="zh-CN" dirty="0" smtClean="0"/>
              <a:t>Property Rights</a:t>
            </a:r>
          </a:p>
          <a:p>
            <a:pPr lvl="1"/>
            <a:r>
              <a:rPr kumimoji="1" lang="en-US" altLang="zh-CN" dirty="0" smtClean="0"/>
              <a:t>Incentivizes conservation for prosperity</a:t>
            </a:r>
          </a:p>
          <a:p>
            <a:pPr lvl="1"/>
            <a:r>
              <a:rPr kumimoji="1" lang="en-US" altLang="zh-CN" dirty="0" smtClean="0"/>
              <a:t>Runs purely off the idea that businesses won’t put themselves out of business by squandering their entire supply of a limited resource</a:t>
            </a:r>
          </a:p>
          <a:p>
            <a:r>
              <a:rPr kumimoji="1" lang="en-US" altLang="zh-CN" dirty="0" smtClean="0"/>
              <a:t>Quotas</a:t>
            </a:r>
            <a:endParaRPr kumimoji="1" lang="en-US" altLang="zh-CN" dirty="0"/>
          </a:p>
          <a:p>
            <a:pPr lvl="1"/>
            <a:r>
              <a:rPr kumimoji="1" lang="en-US" altLang="zh-CN" dirty="0" smtClean="0"/>
              <a:t>An upper limit to the quantity of a good that may legally be produced in a specified period.</a:t>
            </a:r>
          </a:p>
          <a:p>
            <a:pPr lvl="1"/>
            <a:r>
              <a:rPr kumimoji="1" lang="en-US" altLang="zh-CN" dirty="0" smtClean="0"/>
              <a:t>Set below allocative efficiency to be effective</a:t>
            </a:r>
          </a:p>
          <a:p>
            <a:pPr lvl="1"/>
            <a:r>
              <a:rPr kumimoji="1" lang="en-US" altLang="zh-CN" dirty="0" smtClean="0"/>
              <a:t>Set equal to the socially efficient quantity to eliminate DWL</a:t>
            </a:r>
          </a:p>
        </p:txBody>
      </p:sp>
    </p:spTree>
    <p:extLst>
      <p:ext uri="{BB962C8B-B14F-4D97-AF65-F5344CB8AC3E}">
        <p14:creationId xmlns:p14="http://schemas.microsoft.com/office/powerpoint/2010/main" val="3181574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Quota</a:t>
            </a:r>
            <a:endParaRPr kumimoji="1" lang="zh-CN" altLang="en-US" dirty="0"/>
          </a:p>
        </p:txBody>
      </p:sp>
      <p:sp>
        <p:nvSpPr>
          <p:cNvPr id="5" name="Content Placeholder 4"/>
          <p:cNvSpPr>
            <a:spLocks noGrp="1"/>
          </p:cNvSpPr>
          <p:nvPr>
            <p:ph sz="half" idx="2"/>
          </p:nvPr>
        </p:nvSpPr>
        <p:spPr/>
        <p:txBody>
          <a:bodyPr>
            <a:normAutofit/>
          </a:bodyPr>
          <a:lstStyle/>
          <a:p>
            <a:r>
              <a:rPr kumimoji="1" lang="en-US" altLang="zh-CN" dirty="0" smtClean="0"/>
              <a:t>Negative externalities are overproduced, as seen by Q</a:t>
            </a:r>
            <a:r>
              <a:rPr kumimoji="1" lang="en-US" altLang="zh-CN" baseline="-25000" dirty="0" smtClean="0"/>
              <a:t>M</a:t>
            </a:r>
            <a:r>
              <a:rPr kumimoji="1" lang="en-US" altLang="zh-CN" dirty="0" smtClean="0"/>
              <a:t> &gt; Q</a:t>
            </a:r>
            <a:r>
              <a:rPr kumimoji="1" lang="en-US" altLang="zh-CN" baseline="-25000" dirty="0" smtClean="0"/>
              <a:t>S</a:t>
            </a:r>
            <a:r>
              <a:rPr kumimoji="1" lang="en-US" altLang="zh-CN" dirty="0" smtClean="0"/>
              <a:t>.</a:t>
            </a:r>
          </a:p>
          <a:p>
            <a:r>
              <a:rPr kumimoji="1" lang="en-US" altLang="zh-CN" dirty="0" smtClean="0"/>
              <a:t>One way to limit production of goods that produce negative externalities is to set a quota at the socially efficient quantity, Q</a:t>
            </a:r>
            <a:r>
              <a:rPr kumimoji="1" lang="en-US" altLang="zh-CN" baseline="-25000" dirty="0" smtClean="0"/>
              <a:t>S</a:t>
            </a:r>
            <a:r>
              <a:rPr kumimoji="1" lang="en-US" altLang="zh-CN" dirty="0" smtClean="0"/>
              <a:t>.</a:t>
            </a:r>
          </a:p>
          <a:p>
            <a:r>
              <a:rPr kumimoji="1" lang="en-US" altLang="zh-CN" dirty="0" smtClean="0"/>
              <a:t>This eliminates DWL</a:t>
            </a:r>
            <a:endParaRPr kumimoji="1" lang="zh-CN" altLang="en-US" dirty="0"/>
          </a:p>
        </p:txBody>
      </p:sp>
      <p:cxnSp>
        <p:nvCxnSpPr>
          <p:cNvPr id="6" name="Straight Connector 5"/>
          <p:cNvCxnSpPr/>
          <p:nvPr/>
        </p:nvCxnSpPr>
        <p:spPr>
          <a:xfrm>
            <a:off x="569859" y="2083855"/>
            <a:ext cx="0" cy="3614187"/>
          </a:xfrm>
          <a:prstGeom prst="lin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5400000">
            <a:off x="2376953" y="3890949"/>
            <a:ext cx="0" cy="3614187"/>
          </a:xfrm>
          <a:prstGeom prst="lin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797798" y="2083855"/>
            <a:ext cx="3126015" cy="3369985"/>
          </a:xfrm>
          <a:prstGeom prst="line">
            <a:avLst/>
          </a:prstGeom>
          <a:ln w="28575" cmpd="sng">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flipV="1">
            <a:off x="950198" y="2083855"/>
            <a:ext cx="3126015" cy="3369985"/>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025186" y="5252894"/>
            <a:ext cx="557514" cy="369332"/>
          </a:xfrm>
          <a:prstGeom prst="rect">
            <a:avLst/>
          </a:prstGeom>
          <a:noFill/>
        </p:spPr>
        <p:txBody>
          <a:bodyPr wrap="none" rtlCol="0">
            <a:spAutoFit/>
          </a:bodyPr>
          <a:lstStyle/>
          <a:p>
            <a:r>
              <a:rPr kumimoji="1" lang="en-US" altLang="zh-CN" dirty="0" smtClean="0"/>
              <a:t>MB</a:t>
            </a:r>
            <a:endParaRPr kumimoji="1" lang="zh-CN" altLang="en-US" dirty="0"/>
          </a:p>
        </p:txBody>
      </p:sp>
      <p:sp>
        <p:nvSpPr>
          <p:cNvPr id="11" name="TextBox 10"/>
          <p:cNvSpPr txBox="1"/>
          <p:nvPr/>
        </p:nvSpPr>
        <p:spPr>
          <a:xfrm>
            <a:off x="4076213" y="5698042"/>
            <a:ext cx="367483" cy="369332"/>
          </a:xfrm>
          <a:prstGeom prst="rect">
            <a:avLst/>
          </a:prstGeom>
          <a:noFill/>
        </p:spPr>
        <p:txBody>
          <a:bodyPr wrap="none" rtlCol="0">
            <a:spAutoFit/>
          </a:bodyPr>
          <a:lstStyle/>
          <a:p>
            <a:r>
              <a:rPr kumimoji="1" lang="en-US" altLang="zh-CN" dirty="0" smtClean="0"/>
              <a:t>Q</a:t>
            </a:r>
            <a:endParaRPr kumimoji="1" lang="zh-CN" altLang="en-US" dirty="0"/>
          </a:p>
        </p:txBody>
      </p:sp>
      <p:sp>
        <p:nvSpPr>
          <p:cNvPr id="12" name="TextBox 11"/>
          <p:cNvSpPr txBox="1"/>
          <p:nvPr/>
        </p:nvSpPr>
        <p:spPr>
          <a:xfrm>
            <a:off x="174562" y="1899189"/>
            <a:ext cx="326682" cy="369332"/>
          </a:xfrm>
          <a:prstGeom prst="rect">
            <a:avLst/>
          </a:prstGeom>
          <a:noFill/>
        </p:spPr>
        <p:txBody>
          <a:bodyPr wrap="none" rtlCol="0">
            <a:spAutoFit/>
          </a:bodyPr>
          <a:lstStyle/>
          <a:p>
            <a:r>
              <a:rPr kumimoji="1" lang="en-US" altLang="zh-CN" dirty="0"/>
              <a:t>P</a:t>
            </a:r>
            <a:endParaRPr kumimoji="1" lang="zh-CN" altLang="en-US" dirty="0"/>
          </a:p>
        </p:txBody>
      </p:sp>
      <p:sp>
        <p:nvSpPr>
          <p:cNvPr id="13" name="TextBox 12"/>
          <p:cNvSpPr txBox="1"/>
          <p:nvPr/>
        </p:nvSpPr>
        <p:spPr>
          <a:xfrm>
            <a:off x="3923813" y="1899189"/>
            <a:ext cx="574421" cy="369332"/>
          </a:xfrm>
          <a:prstGeom prst="rect">
            <a:avLst/>
          </a:prstGeom>
          <a:noFill/>
        </p:spPr>
        <p:txBody>
          <a:bodyPr wrap="none" rtlCol="0">
            <a:spAutoFit/>
          </a:bodyPr>
          <a:lstStyle/>
          <a:p>
            <a:r>
              <a:rPr kumimoji="1" lang="en-US" altLang="zh-CN" dirty="0" smtClean="0"/>
              <a:t>MC</a:t>
            </a:r>
            <a:endParaRPr kumimoji="1" lang="zh-CN" altLang="en-US" dirty="0"/>
          </a:p>
        </p:txBody>
      </p:sp>
      <p:cxnSp>
        <p:nvCxnSpPr>
          <p:cNvPr id="14" name="Straight Connector 13"/>
          <p:cNvCxnSpPr/>
          <p:nvPr/>
        </p:nvCxnSpPr>
        <p:spPr>
          <a:xfrm flipV="1">
            <a:off x="569859" y="2083855"/>
            <a:ext cx="2214261" cy="2399058"/>
          </a:xfrm>
          <a:prstGeom prst="line">
            <a:avLst/>
          </a:prstGeom>
          <a:ln w="28575" cmpd="sng">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784120" y="1866923"/>
            <a:ext cx="701785" cy="369332"/>
          </a:xfrm>
          <a:prstGeom prst="rect">
            <a:avLst/>
          </a:prstGeom>
          <a:noFill/>
        </p:spPr>
        <p:txBody>
          <a:bodyPr wrap="none" rtlCol="0">
            <a:spAutoFit/>
          </a:bodyPr>
          <a:lstStyle/>
          <a:p>
            <a:r>
              <a:rPr kumimoji="1" lang="en-US" altLang="zh-CN" dirty="0" smtClean="0"/>
              <a:t>MSC</a:t>
            </a:r>
            <a:endParaRPr kumimoji="1" lang="zh-CN" altLang="en-US" dirty="0"/>
          </a:p>
        </p:txBody>
      </p:sp>
      <p:cxnSp>
        <p:nvCxnSpPr>
          <p:cNvPr id="16" name="Straight Connector 15"/>
          <p:cNvCxnSpPr/>
          <p:nvPr/>
        </p:nvCxnSpPr>
        <p:spPr>
          <a:xfrm>
            <a:off x="2425931" y="3679307"/>
            <a:ext cx="0" cy="2018736"/>
          </a:xfrm>
          <a:prstGeom prst="line">
            <a:avLst/>
          </a:prstGeom>
          <a:ln w="635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569859" y="3679307"/>
            <a:ext cx="1856072" cy="0"/>
          </a:xfrm>
          <a:prstGeom prst="line">
            <a:avLst/>
          </a:prstGeom>
          <a:ln w="635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242189" y="5698042"/>
            <a:ext cx="516638" cy="369332"/>
          </a:xfrm>
          <a:prstGeom prst="rect">
            <a:avLst/>
          </a:prstGeom>
          <a:noFill/>
        </p:spPr>
        <p:txBody>
          <a:bodyPr wrap="none" rtlCol="0">
            <a:spAutoFit/>
          </a:bodyPr>
          <a:lstStyle/>
          <a:p>
            <a:r>
              <a:rPr kumimoji="1" lang="en-US" altLang="zh-CN" dirty="0" smtClean="0"/>
              <a:t>Q</a:t>
            </a:r>
            <a:r>
              <a:rPr kumimoji="1" lang="en-US" altLang="zh-CN" baseline="-25000" dirty="0" smtClean="0"/>
              <a:t>M</a:t>
            </a:r>
            <a:endParaRPr kumimoji="1" lang="zh-CN" altLang="en-US" baseline="-25000" dirty="0"/>
          </a:p>
        </p:txBody>
      </p:sp>
      <p:sp>
        <p:nvSpPr>
          <p:cNvPr id="19" name="TextBox 18"/>
          <p:cNvSpPr txBox="1"/>
          <p:nvPr/>
        </p:nvSpPr>
        <p:spPr>
          <a:xfrm>
            <a:off x="90013" y="3494641"/>
            <a:ext cx="475836" cy="369332"/>
          </a:xfrm>
          <a:prstGeom prst="rect">
            <a:avLst/>
          </a:prstGeom>
          <a:noFill/>
        </p:spPr>
        <p:txBody>
          <a:bodyPr wrap="none" rtlCol="0">
            <a:spAutoFit/>
          </a:bodyPr>
          <a:lstStyle/>
          <a:p>
            <a:r>
              <a:rPr kumimoji="1" lang="en-US" altLang="zh-CN" dirty="0"/>
              <a:t>P</a:t>
            </a:r>
            <a:r>
              <a:rPr kumimoji="1" lang="en-US" altLang="zh-CN" baseline="-25000" dirty="0" smtClean="0"/>
              <a:t>M</a:t>
            </a:r>
            <a:endParaRPr kumimoji="1" lang="zh-CN" altLang="en-US" baseline="-25000" dirty="0"/>
          </a:p>
        </p:txBody>
      </p:sp>
      <p:cxnSp>
        <p:nvCxnSpPr>
          <p:cNvPr id="20" name="Straight Connector 19"/>
          <p:cNvCxnSpPr/>
          <p:nvPr/>
        </p:nvCxnSpPr>
        <p:spPr>
          <a:xfrm>
            <a:off x="1878234" y="3060662"/>
            <a:ext cx="0" cy="2637381"/>
          </a:xfrm>
          <a:prstGeom prst="line">
            <a:avLst/>
          </a:prstGeom>
          <a:ln w="635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69859" y="3060662"/>
            <a:ext cx="1308375" cy="0"/>
          </a:xfrm>
          <a:prstGeom prst="line">
            <a:avLst/>
          </a:prstGeom>
          <a:ln w="635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619915" y="5698043"/>
            <a:ext cx="452392" cy="369332"/>
          </a:xfrm>
          <a:prstGeom prst="rect">
            <a:avLst/>
          </a:prstGeom>
          <a:noFill/>
        </p:spPr>
        <p:txBody>
          <a:bodyPr wrap="none" rtlCol="0">
            <a:spAutoFit/>
          </a:bodyPr>
          <a:lstStyle/>
          <a:p>
            <a:r>
              <a:rPr kumimoji="1" lang="en-US" altLang="zh-CN" dirty="0" smtClean="0"/>
              <a:t>Q</a:t>
            </a:r>
            <a:r>
              <a:rPr kumimoji="1" lang="en-US" altLang="zh-CN" baseline="-25000" dirty="0" smtClean="0"/>
              <a:t>S</a:t>
            </a:r>
            <a:endParaRPr kumimoji="1" lang="zh-CN" altLang="en-US" baseline="-25000" dirty="0"/>
          </a:p>
        </p:txBody>
      </p:sp>
      <p:sp>
        <p:nvSpPr>
          <p:cNvPr id="23" name="TextBox 22"/>
          <p:cNvSpPr txBox="1"/>
          <p:nvPr/>
        </p:nvSpPr>
        <p:spPr>
          <a:xfrm>
            <a:off x="108671" y="2875996"/>
            <a:ext cx="411591" cy="369332"/>
          </a:xfrm>
          <a:prstGeom prst="rect">
            <a:avLst/>
          </a:prstGeom>
          <a:noFill/>
        </p:spPr>
        <p:txBody>
          <a:bodyPr wrap="none" rtlCol="0">
            <a:spAutoFit/>
          </a:bodyPr>
          <a:lstStyle/>
          <a:p>
            <a:r>
              <a:rPr kumimoji="1" lang="en-US" altLang="zh-CN" dirty="0" smtClean="0"/>
              <a:t>P</a:t>
            </a:r>
            <a:r>
              <a:rPr kumimoji="1" lang="en-US" altLang="zh-CN" baseline="-25000" dirty="0" smtClean="0"/>
              <a:t>S</a:t>
            </a:r>
            <a:endParaRPr kumimoji="1" lang="zh-CN" altLang="en-US" baseline="-25000" dirty="0"/>
          </a:p>
        </p:txBody>
      </p:sp>
      <p:cxnSp>
        <p:nvCxnSpPr>
          <p:cNvPr id="24" name="Straight Connector 23"/>
          <p:cNvCxnSpPr/>
          <p:nvPr/>
        </p:nvCxnSpPr>
        <p:spPr>
          <a:xfrm>
            <a:off x="2425931" y="2474578"/>
            <a:ext cx="0" cy="1204729"/>
          </a:xfrm>
          <a:prstGeom prst="line">
            <a:avLst/>
          </a:prstGeom>
          <a:ln w="635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5" name="Isosceles Triangle 24"/>
          <p:cNvSpPr/>
          <p:nvPr/>
        </p:nvSpPr>
        <p:spPr>
          <a:xfrm rot="16200000">
            <a:off x="1549718" y="2803092"/>
            <a:ext cx="1204729" cy="547697"/>
          </a:xfrm>
          <a:prstGeom prst="triangle">
            <a:avLst>
              <a:gd name="adj" fmla="val 51352"/>
            </a:avLst>
          </a:prstGeom>
          <a:solidFill>
            <a:schemeClr val="tx1">
              <a:lumMod val="50000"/>
              <a:lumOff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eaVert" wrap="none" lIns="0" tIns="0" rIns="0" bIns="0" rtlCol="0" anchor="ctr"/>
          <a:lstStyle/>
          <a:p>
            <a:pPr algn="r"/>
            <a:r>
              <a:rPr kumimoji="1" lang="en-US" altLang="zh-CN" sz="1200" dirty="0" smtClean="0"/>
              <a:t>DWL</a:t>
            </a:r>
            <a:endParaRPr kumimoji="1" lang="zh-CN" altLang="en-US" sz="1200" dirty="0"/>
          </a:p>
        </p:txBody>
      </p:sp>
      <p:cxnSp>
        <p:nvCxnSpPr>
          <p:cNvPr id="29" name="Straight Connector 28"/>
          <p:cNvCxnSpPr/>
          <p:nvPr/>
        </p:nvCxnSpPr>
        <p:spPr>
          <a:xfrm flipH="1" flipV="1">
            <a:off x="1882813" y="2083855"/>
            <a:ext cx="1" cy="3614188"/>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477527" y="1714523"/>
            <a:ext cx="813043" cy="369332"/>
          </a:xfrm>
          <a:prstGeom prst="rect">
            <a:avLst/>
          </a:prstGeom>
          <a:noFill/>
        </p:spPr>
        <p:txBody>
          <a:bodyPr wrap="none" rtlCol="0">
            <a:spAutoFit/>
          </a:bodyPr>
          <a:lstStyle/>
          <a:p>
            <a:r>
              <a:rPr kumimoji="1" lang="en-US" altLang="zh-CN" dirty="0" smtClean="0"/>
              <a:t>Quota</a:t>
            </a:r>
            <a:endParaRPr kumimoji="1" lang="zh-CN" altLang="en-US" baseline="-25000" dirty="0"/>
          </a:p>
        </p:txBody>
      </p:sp>
    </p:spTree>
    <p:extLst>
      <p:ext uri="{BB962C8B-B14F-4D97-AF65-F5344CB8AC3E}">
        <p14:creationId xmlns:p14="http://schemas.microsoft.com/office/powerpoint/2010/main" val="91951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dissolv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dissolv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0" nodeType="clickEffect">
                                  <p:stCondLst>
                                    <p:cond delay="0"/>
                                  </p:stCondLst>
                                  <p:childTnLst>
                                    <p:animEffect transition="out" filter="dissolve">
                                      <p:cBhvr>
                                        <p:cTn id="25" dur="500"/>
                                        <p:tgtEl>
                                          <p:spTgt spid="25"/>
                                        </p:tgtEl>
                                      </p:cBhvr>
                                    </p:animEffect>
                                    <p:set>
                                      <p:cBhvr>
                                        <p:cTn id="26"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kumimoji="1" lang="en-US" altLang="zh-CN" sz="4400" dirty="0" smtClean="0"/>
              <a:t>Demand-Side Solutions to the Tragedy of the Commons</a:t>
            </a:r>
            <a:endParaRPr kumimoji="1" lang="zh-CN" altLang="en-US" sz="4400" dirty="0"/>
          </a:p>
        </p:txBody>
      </p:sp>
      <p:sp>
        <p:nvSpPr>
          <p:cNvPr id="6" name="Content Placeholder 5"/>
          <p:cNvSpPr>
            <a:spLocks noGrp="1"/>
          </p:cNvSpPr>
          <p:nvPr>
            <p:ph idx="1"/>
          </p:nvPr>
        </p:nvSpPr>
        <p:spPr/>
        <p:txBody>
          <a:bodyPr/>
          <a:lstStyle/>
          <a:p>
            <a:r>
              <a:rPr kumimoji="1" lang="en-US" altLang="zh-CN" dirty="0" smtClean="0"/>
              <a:t>Decrease demand for products that are derived from endangered animals, plants, or environments</a:t>
            </a:r>
          </a:p>
          <a:p>
            <a:r>
              <a:rPr kumimoji="1" lang="en-US" altLang="zh-CN" dirty="0" smtClean="0"/>
              <a:t>Educate the population</a:t>
            </a:r>
            <a:endParaRPr kumimoji="1" lang="zh-CN" altLang="en-US" dirty="0"/>
          </a:p>
        </p:txBody>
      </p:sp>
    </p:spTree>
    <p:extLst>
      <p:ext uri="{BB962C8B-B14F-4D97-AF65-F5344CB8AC3E}">
        <p14:creationId xmlns:p14="http://schemas.microsoft.com/office/powerpoint/2010/main" val="3772808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The End of the Line</a:t>
            </a:r>
            <a:endParaRPr kumimoji="1" lang="zh-CN" altLang="en-US" dirty="0"/>
          </a:p>
        </p:txBody>
      </p:sp>
      <p:sp>
        <p:nvSpPr>
          <p:cNvPr id="3" name="Content Placeholder 2"/>
          <p:cNvSpPr>
            <a:spLocks noGrp="1"/>
          </p:cNvSpPr>
          <p:nvPr>
            <p:ph idx="1"/>
          </p:nvPr>
        </p:nvSpPr>
        <p:spPr/>
        <p:txBody>
          <a:bodyPr/>
          <a:lstStyle/>
          <a:p>
            <a:r>
              <a:rPr kumimoji="1" lang="en-US" altLang="zh-CN" dirty="0" smtClean="0"/>
              <a:t>Watch the documentary, “The End of the Line”</a:t>
            </a:r>
          </a:p>
          <a:p>
            <a:r>
              <a:rPr kumimoji="1" lang="en-US" altLang="zh-CN" dirty="0" smtClean="0"/>
              <a:t>What is the prevailing problem in the fishing market?</a:t>
            </a:r>
          </a:p>
          <a:p>
            <a:r>
              <a:rPr kumimoji="1" lang="en-US" altLang="zh-CN" dirty="0" smtClean="0"/>
              <a:t>What government regulations have been imposed to attempt to resolve the fishing problem?</a:t>
            </a:r>
          </a:p>
          <a:p>
            <a:r>
              <a:rPr kumimoji="1" lang="en-US" altLang="zh-CN" dirty="0" smtClean="0"/>
              <a:t>Whose responsibility is it to preserve fish populations?</a:t>
            </a:r>
            <a:r>
              <a:rPr kumimoji="1" lang="en-US" altLang="zh-CN" dirty="0"/>
              <a:t> </a:t>
            </a:r>
            <a:r>
              <a:rPr kumimoji="1" lang="en-US" altLang="zh-CN" dirty="0" smtClean="0"/>
              <a:t>Should we </a:t>
            </a:r>
            <a:r>
              <a:rPr kumimoji="1" lang="en-US" altLang="zh-CN" smtClean="0"/>
              <a:t>even care?</a:t>
            </a:r>
          </a:p>
        </p:txBody>
      </p:sp>
    </p:spTree>
    <p:extLst>
      <p:ext uri="{BB962C8B-B14F-4D97-AF65-F5344CB8AC3E}">
        <p14:creationId xmlns:p14="http://schemas.microsoft.com/office/powerpoint/2010/main" val="3545259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Negative Externalities</a:t>
            </a:r>
            <a:endParaRPr kumimoji="1" lang="zh-CN" altLang="en-US" dirty="0"/>
          </a:p>
        </p:txBody>
      </p:sp>
      <p:sp>
        <p:nvSpPr>
          <p:cNvPr id="3" name="Content Placeholder 2"/>
          <p:cNvSpPr>
            <a:spLocks noGrp="1"/>
          </p:cNvSpPr>
          <p:nvPr>
            <p:ph idx="1"/>
          </p:nvPr>
        </p:nvSpPr>
        <p:spPr/>
        <p:txBody>
          <a:bodyPr/>
          <a:lstStyle/>
          <a:p>
            <a:r>
              <a:rPr kumimoji="1" lang="en-US" altLang="zh-CN" dirty="0" smtClean="0"/>
              <a:t>Costs felt by individuals other than those producing or consuming a good.</a:t>
            </a:r>
          </a:p>
          <a:p>
            <a:r>
              <a:rPr kumimoji="1" lang="en-US" altLang="zh-CN" dirty="0" smtClean="0"/>
              <a:t>Represented by a leftward shift in the marginal cost curve or the marginal benefit curve.</a:t>
            </a:r>
          </a:p>
          <a:p>
            <a:r>
              <a:rPr kumimoji="1" lang="en-US" altLang="zh-CN" dirty="0" smtClean="0"/>
              <a:t>MSB = MB – negative externalities</a:t>
            </a:r>
          </a:p>
          <a:p>
            <a:r>
              <a:rPr kumimoji="1" lang="en-US" altLang="zh-CN" dirty="0" smtClean="0"/>
              <a:t>MSC = MC + negative externalities</a:t>
            </a:r>
          </a:p>
          <a:p>
            <a:r>
              <a:rPr kumimoji="1" lang="en-US" altLang="zh-CN" dirty="0" smtClean="0"/>
              <a:t>On the AP exam, negative externalities generally appear as a shift in the MC.</a:t>
            </a:r>
          </a:p>
          <a:p>
            <a:endParaRPr kumimoji="1" lang="zh-CN" altLang="en-US" dirty="0"/>
          </a:p>
        </p:txBody>
      </p:sp>
    </p:spTree>
    <p:extLst>
      <p:ext uri="{BB962C8B-B14F-4D97-AF65-F5344CB8AC3E}">
        <p14:creationId xmlns:p14="http://schemas.microsoft.com/office/powerpoint/2010/main" val="2684322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sz="3200" dirty="0" smtClean="0"/>
              <a:t>Pollution is a type of Negative Externality</a:t>
            </a:r>
            <a:endParaRPr kumimoji="1" lang="zh-CN" altLang="en-US" sz="3200" dirty="0"/>
          </a:p>
        </p:txBody>
      </p:sp>
      <p:sp>
        <p:nvSpPr>
          <p:cNvPr id="3" name="Content Placeholder 2"/>
          <p:cNvSpPr>
            <a:spLocks noGrp="1"/>
          </p:cNvSpPr>
          <p:nvPr>
            <p:ph idx="1"/>
          </p:nvPr>
        </p:nvSpPr>
        <p:spPr/>
        <p:txBody>
          <a:bodyPr/>
          <a:lstStyle/>
          <a:p>
            <a:r>
              <a:rPr kumimoji="1" lang="en-US" altLang="zh-CN" dirty="0" smtClean="0"/>
              <a:t>Assume that a firm dumps toxic chemicals into a lake, which causes the fish to mutate and the local ecosystem to take on a life of its own.</a:t>
            </a:r>
            <a:endParaRPr kumimoji="1" lang="zh-CN" altLang="en-US" dirty="0"/>
          </a:p>
        </p:txBody>
      </p:sp>
      <p:pic>
        <p:nvPicPr>
          <p:cNvPr id="4" name="Picture 3"/>
          <p:cNvPicPr>
            <a:picLocks noChangeAspect="1"/>
          </p:cNvPicPr>
          <p:nvPr/>
        </p:nvPicPr>
        <p:blipFill>
          <a:blip r:embed="rId2"/>
          <a:stretch>
            <a:fillRect/>
          </a:stretch>
        </p:blipFill>
        <p:spPr>
          <a:xfrm>
            <a:off x="333596" y="2851223"/>
            <a:ext cx="3125832" cy="2292277"/>
          </a:xfrm>
          <a:prstGeom prst="rect">
            <a:avLst/>
          </a:prstGeom>
        </p:spPr>
      </p:pic>
      <p:pic>
        <p:nvPicPr>
          <p:cNvPr id="5" name="Picture 4"/>
          <p:cNvPicPr>
            <a:picLocks noChangeAspect="1"/>
          </p:cNvPicPr>
          <p:nvPr/>
        </p:nvPicPr>
        <p:blipFill>
          <a:blip r:embed="rId3"/>
          <a:stretch>
            <a:fillRect/>
          </a:stretch>
        </p:blipFill>
        <p:spPr>
          <a:xfrm>
            <a:off x="5141383" y="2851223"/>
            <a:ext cx="3495315" cy="1641278"/>
          </a:xfrm>
          <a:prstGeom prst="rect">
            <a:avLst/>
          </a:prstGeom>
        </p:spPr>
      </p:pic>
      <p:pic>
        <p:nvPicPr>
          <p:cNvPr id="6" name="Picture 5"/>
          <p:cNvPicPr>
            <a:picLocks noChangeAspect="1"/>
          </p:cNvPicPr>
          <p:nvPr/>
        </p:nvPicPr>
        <p:blipFill>
          <a:blip r:embed="rId4"/>
          <a:stretch>
            <a:fillRect/>
          </a:stretch>
        </p:blipFill>
        <p:spPr>
          <a:xfrm>
            <a:off x="2523605" y="4197317"/>
            <a:ext cx="3290868" cy="2513143"/>
          </a:xfrm>
          <a:prstGeom prst="rect">
            <a:avLst/>
          </a:prstGeom>
        </p:spPr>
      </p:pic>
    </p:spTree>
    <p:extLst>
      <p:ext uri="{BB962C8B-B14F-4D97-AF65-F5344CB8AC3E}">
        <p14:creationId xmlns:p14="http://schemas.microsoft.com/office/powerpoint/2010/main" val="1022318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Marginal Social Cost</a:t>
            </a:r>
            <a:endParaRPr kumimoji="1" lang="zh-CN" altLang="en-US" dirty="0"/>
          </a:p>
        </p:txBody>
      </p:sp>
      <p:sp>
        <p:nvSpPr>
          <p:cNvPr id="37" name="Content Placeholder 36"/>
          <p:cNvSpPr>
            <a:spLocks noGrp="1"/>
          </p:cNvSpPr>
          <p:nvPr>
            <p:ph sz="half" idx="2"/>
          </p:nvPr>
        </p:nvSpPr>
        <p:spPr>
          <a:xfrm>
            <a:off x="5038944" y="1586753"/>
            <a:ext cx="3776472" cy="4583860"/>
          </a:xfrm>
        </p:spPr>
        <p:txBody>
          <a:bodyPr>
            <a:normAutofit fontScale="92500" lnSpcReduction="20000"/>
          </a:bodyPr>
          <a:lstStyle/>
          <a:p>
            <a:r>
              <a:rPr kumimoji="1" lang="en-US" altLang="zh-CN" dirty="0" smtClean="0"/>
              <a:t>In the existence of negative externalities, a marginal social cost (MSC) is imposed on society</a:t>
            </a:r>
          </a:p>
          <a:p>
            <a:r>
              <a:rPr kumimoji="1" lang="en-US" altLang="zh-CN" dirty="0" smtClean="0"/>
              <a:t>Q</a:t>
            </a:r>
            <a:r>
              <a:rPr kumimoji="1" lang="en-US" altLang="zh-CN" baseline="-25000" dirty="0" smtClean="0"/>
              <a:t>S</a:t>
            </a:r>
            <a:r>
              <a:rPr kumimoji="1" lang="en-US" altLang="zh-CN" dirty="0" smtClean="0"/>
              <a:t> &lt; Q</a:t>
            </a:r>
            <a:r>
              <a:rPr kumimoji="1" lang="en-US" altLang="zh-CN" baseline="-25000" dirty="0" smtClean="0"/>
              <a:t>M</a:t>
            </a:r>
            <a:r>
              <a:rPr kumimoji="1" lang="en-US" altLang="zh-CN" dirty="0" smtClean="0"/>
              <a:t> and P</a:t>
            </a:r>
            <a:r>
              <a:rPr kumimoji="1" lang="en-US" altLang="zh-CN" baseline="-25000" dirty="0" smtClean="0"/>
              <a:t>S</a:t>
            </a:r>
            <a:r>
              <a:rPr kumimoji="1" lang="en-US" altLang="zh-CN" dirty="0" smtClean="0"/>
              <a:t> &gt; P</a:t>
            </a:r>
            <a:r>
              <a:rPr kumimoji="1" lang="en-US" altLang="zh-CN" baseline="-25000" dirty="0" smtClean="0"/>
              <a:t>M</a:t>
            </a:r>
            <a:r>
              <a:rPr kumimoji="1" lang="en-US" altLang="zh-CN" dirty="0" smtClean="0"/>
              <a:t>, which indicates that goods that produce negative externalities are OVERPRODUCED and sold at too low a price.</a:t>
            </a:r>
          </a:p>
          <a:p>
            <a:r>
              <a:rPr kumimoji="1" lang="en-US" altLang="zh-CN" dirty="0" smtClean="0"/>
              <a:t>Because we produce at Q</a:t>
            </a:r>
            <a:r>
              <a:rPr kumimoji="1" lang="en-US" altLang="zh-CN" baseline="-25000" dirty="0" smtClean="0"/>
              <a:t>M</a:t>
            </a:r>
            <a:r>
              <a:rPr kumimoji="1" lang="en-US" altLang="zh-CN" dirty="0" smtClean="0"/>
              <a:t>, a deadweight loss exists.</a:t>
            </a:r>
          </a:p>
        </p:txBody>
      </p:sp>
      <p:cxnSp>
        <p:nvCxnSpPr>
          <p:cNvPr id="5" name="Straight Connector 4"/>
          <p:cNvCxnSpPr/>
          <p:nvPr/>
        </p:nvCxnSpPr>
        <p:spPr>
          <a:xfrm>
            <a:off x="569859" y="2083855"/>
            <a:ext cx="0" cy="3614187"/>
          </a:xfrm>
          <a:prstGeom prst="lin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5400000">
            <a:off x="2376953" y="3890949"/>
            <a:ext cx="0" cy="3614187"/>
          </a:xfrm>
          <a:prstGeom prst="lin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797798" y="2083855"/>
            <a:ext cx="3126015" cy="3369985"/>
          </a:xfrm>
          <a:prstGeom prst="line">
            <a:avLst/>
          </a:prstGeom>
          <a:ln w="28575" cmpd="sng">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950198" y="2083855"/>
            <a:ext cx="3126015" cy="3369985"/>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025186" y="5252894"/>
            <a:ext cx="557514" cy="369332"/>
          </a:xfrm>
          <a:prstGeom prst="rect">
            <a:avLst/>
          </a:prstGeom>
          <a:noFill/>
        </p:spPr>
        <p:txBody>
          <a:bodyPr wrap="none" rtlCol="0">
            <a:spAutoFit/>
          </a:bodyPr>
          <a:lstStyle/>
          <a:p>
            <a:r>
              <a:rPr kumimoji="1" lang="en-US" altLang="zh-CN" dirty="0" smtClean="0"/>
              <a:t>MB</a:t>
            </a:r>
            <a:endParaRPr kumimoji="1" lang="zh-CN" altLang="en-US" dirty="0"/>
          </a:p>
        </p:txBody>
      </p:sp>
      <p:sp>
        <p:nvSpPr>
          <p:cNvPr id="12" name="TextBox 11"/>
          <p:cNvSpPr txBox="1"/>
          <p:nvPr/>
        </p:nvSpPr>
        <p:spPr>
          <a:xfrm>
            <a:off x="4076213" y="5698042"/>
            <a:ext cx="367483" cy="369332"/>
          </a:xfrm>
          <a:prstGeom prst="rect">
            <a:avLst/>
          </a:prstGeom>
          <a:noFill/>
        </p:spPr>
        <p:txBody>
          <a:bodyPr wrap="none" rtlCol="0">
            <a:spAutoFit/>
          </a:bodyPr>
          <a:lstStyle/>
          <a:p>
            <a:r>
              <a:rPr kumimoji="1" lang="en-US" altLang="zh-CN" dirty="0" smtClean="0"/>
              <a:t>Q</a:t>
            </a:r>
            <a:endParaRPr kumimoji="1" lang="zh-CN" altLang="en-US" dirty="0"/>
          </a:p>
        </p:txBody>
      </p:sp>
      <p:sp>
        <p:nvSpPr>
          <p:cNvPr id="13" name="TextBox 12"/>
          <p:cNvSpPr txBox="1"/>
          <p:nvPr/>
        </p:nvSpPr>
        <p:spPr>
          <a:xfrm>
            <a:off x="174562" y="1899189"/>
            <a:ext cx="326682" cy="369332"/>
          </a:xfrm>
          <a:prstGeom prst="rect">
            <a:avLst/>
          </a:prstGeom>
          <a:noFill/>
        </p:spPr>
        <p:txBody>
          <a:bodyPr wrap="none" rtlCol="0">
            <a:spAutoFit/>
          </a:bodyPr>
          <a:lstStyle/>
          <a:p>
            <a:r>
              <a:rPr kumimoji="1" lang="en-US" altLang="zh-CN" dirty="0"/>
              <a:t>P</a:t>
            </a:r>
            <a:endParaRPr kumimoji="1" lang="zh-CN" altLang="en-US" dirty="0"/>
          </a:p>
        </p:txBody>
      </p:sp>
      <p:sp>
        <p:nvSpPr>
          <p:cNvPr id="14" name="TextBox 13"/>
          <p:cNvSpPr txBox="1"/>
          <p:nvPr/>
        </p:nvSpPr>
        <p:spPr>
          <a:xfrm>
            <a:off x="3923813" y="1899189"/>
            <a:ext cx="574421" cy="369332"/>
          </a:xfrm>
          <a:prstGeom prst="rect">
            <a:avLst/>
          </a:prstGeom>
          <a:noFill/>
        </p:spPr>
        <p:txBody>
          <a:bodyPr wrap="none" rtlCol="0">
            <a:spAutoFit/>
          </a:bodyPr>
          <a:lstStyle/>
          <a:p>
            <a:r>
              <a:rPr kumimoji="1" lang="en-US" altLang="zh-CN" dirty="0" smtClean="0"/>
              <a:t>MC</a:t>
            </a:r>
            <a:endParaRPr kumimoji="1" lang="zh-CN" altLang="en-US" dirty="0"/>
          </a:p>
        </p:txBody>
      </p:sp>
      <p:cxnSp>
        <p:nvCxnSpPr>
          <p:cNvPr id="15" name="Straight Connector 14"/>
          <p:cNvCxnSpPr/>
          <p:nvPr/>
        </p:nvCxnSpPr>
        <p:spPr>
          <a:xfrm flipV="1">
            <a:off x="569859" y="2083855"/>
            <a:ext cx="2214261" cy="2399058"/>
          </a:xfrm>
          <a:prstGeom prst="line">
            <a:avLst/>
          </a:prstGeom>
          <a:ln w="28575" cmpd="sng">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784120" y="1866923"/>
            <a:ext cx="701785" cy="369332"/>
          </a:xfrm>
          <a:prstGeom prst="rect">
            <a:avLst/>
          </a:prstGeom>
          <a:noFill/>
        </p:spPr>
        <p:txBody>
          <a:bodyPr wrap="none" rtlCol="0">
            <a:spAutoFit/>
          </a:bodyPr>
          <a:lstStyle/>
          <a:p>
            <a:r>
              <a:rPr kumimoji="1" lang="en-US" altLang="zh-CN" dirty="0" smtClean="0"/>
              <a:t>MSC</a:t>
            </a:r>
            <a:endParaRPr kumimoji="1" lang="zh-CN" altLang="en-US" dirty="0"/>
          </a:p>
        </p:txBody>
      </p:sp>
      <p:cxnSp>
        <p:nvCxnSpPr>
          <p:cNvPr id="19" name="Straight Connector 18"/>
          <p:cNvCxnSpPr/>
          <p:nvPr/>
        </p:nvCxnSpPr>
        <p:spPr>
          <a:xfrm>
            <a:off x="2425931" y="3679307"/>
            <a:ext cx="0" cy="2018736"/>
          </a:xfrm>
          <a:prstGeom prst="line">
            <a:avLst/>
          </a:prstGeom>
          <a:ln w="635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69859" y="3679307"/>
            <a:ext cx="1856072" cy="0"/>
          </a:xfrm>
          <a:prstGeom prst="line">
            <a:avLst/>
          </a:prstGeom>
          <a:ln w="635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242189" y="5698042"/>
            <a:ext cx="516638" cy="369332"/>
          </a:xfrm>
          <a:prstGeom prst="rect">
            <a:avLst/>
          </a:prstGeom>
          <a:noFill/>
        </p:spPr>
        <p:txBody>
          <a:bodyPr wrap="none" rtlCol="0">
            <a:spAutoFit/>
          </a:bodyPr>
          <a:lstStyle/>
          <a:p>
            <a:r>
              <a:rPr kumimoji="1" lang="en-US" altLang="zh-CN" dirty="0" smtClean="0"/>
              <a:t>Q</a:t>
            </a:r>
            <a:r>
              <a:rPr kumimoji="1" lang="en-US" altLang="zh-CN" baseline="-25000" dirty="0" smtClean="0"/>
              <a:t>M</a:t>
            </a:r>
            <a:endParaRPr kumimoji="1" lang="zh-CN" altLang="en-US" baseline="-25000" dirty="0"/>
          </a:p>
        </p:txBody>
      </p:sp>
      <p:sp>
        <p:nvSpPr>
          <p:cNvPr id="24" name="TextBox 23"/>
          <p:cNvSpPr txBox="1"/>
          <p:nvPr/>
        </p:nvSpPr>
        <p:spPr>
          <a:xfrm>
            <a:off x="90013" y="3494641"/>
            <a:ext cx="475836" cy="369332"/>
          </a:xfrm>
          <a:prstGeom prst="rect">
            <a:avLst/>
          </a:prstGeom>
          <a:noFill/>
        </p:spPr>
        <p:txBody>
          <a:bodyPr wrap="none" rtlCol="0">
            <a:spAutoFit/>
          </a:bodyPr>
          <a:lstStyle/>
          <a:p>
            <a:r>
              <a:rPr kumimoji="1" lang="en-US" altLang="zh-CN" dirty="0"/>
              <a:t>P</a:t>
            </a:r>
            <a:r>
              <a:rPr kumimoji="1" lang="en-US" altLang="zh-CN" baseline="-25000" dirty="0" smtClean="0"/>
              <a:t>M</a:t>
            </a:r>
            <a:endParaRPr kumimoji="1" lang="zh-CN" altLang="en-US" baseline="-25000" dirty="0"/>
          </a:p>
        </p:txBody>
      </p:sp>
      <p:cxnSp>
        <p:nvCxnSpPr>
          <p:cNvPr id="25" name="Straight Connector 24"/>
          <p:cNvCxnSpPr/>
          <p:nvPr/>
        </p:nvCxnSpPr>
        <p:spPr>
          <a:xfrm>
            <a:off x="1878234" y="3060662"/>
            <a:ext cx="0" cy="2637381"/>
          </a:xfrm>
          <a:prstGeom prst="line">
            <a:avLst/>
          </a:prstGeom>
          <a:ln w="635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569859" y="3060662"/>
            <a:ext cx="1308375" cy="0"/>
          </a:xfrm>
          <a:prstGeom prst="line">
            <a:avLst/>
          </a:prstGeom>
          <a:ln w="635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619915" y="5698043"/>
            <a:ext cx="452392" cy="369332"/>
          </a:xfrm>
          <a:prstGeom prst="rect">
            <a:avLst/>
          </a:prstGeom>
          <a:noFill/>
        </p:spPr>
        <p:txBody>
          <a:bodyPr wrap="none" rtlCol="0">
            <a:spAutoFit/>
          </a:bodyPr>
          <a:lstStyle/>
          <a:p>
            <a:r>
              <a:rPr kumimoji="1" lang="en-US" altLang="zh-CN" dirty="0" smtClean="0"/>
              <a:t>Q</a:t>
            </a:r>
            <a:r>
              <a:rPr kumimoji="1" lang="en-US" altLang="zh-CN" baseline="-25000" dirty="0" smtClean="0"/>
              <a:t>S</a:t>
            </a:r>
            <a:endParaRPr kumimoji="1" lang="zh-CN" altLang="en-US" baseline="-25000" dirty="0"/>
          </a:p>
        </p:txBody>
      </p:sp>
      <p:sp>
        <p:nvSpPr>
          <p:cNvPr id="30" name="TextBox 29"/>
          <p:cNvSpPr txBox="1"/>
          <p:nvPr/>
        </p:nvSpPr>
        <p:spPr>
          <a:xfrm>
            <a:off x="108671" y="2875996"/>
            <a:ext cx="411591" cy="369332"/>
          </a:xfrm>
          <a:prstGeom prst="rect">
            <a:avLst/>
          </a:prstGeom>
          <a:noFill/>
        </p:spPr>
        <p:txBody>
          <a:bodyPr wrap="none" rtlCol="0">
            <a:spAutoFit/>
          </a:bodyPr>
          <a:lstStyle/>
          <a:p>
            <a:r>
              <a:rPr kumimoji="1" lang="en-US" altLang="zh-CN" dirty="0" smtClean="0"/>
              <a:t>P</a:t>
            </a:r>
            <a:r>
              <a:rPr kumimoji="1" lang="en-US" altLang="zh-CN" baseline="-25000" dirty="0" smtClean="0"/>
              <a:t>S</a:t>
            </a:r>
            <a:endParaRPr kumimoji="1" lang="zh-CN" altLang="en-US" baseline="-25000" dirty="0"/>
          </a:p>
        </p:txBody>
      </p:sp>
      <p:cxnSp>
        <p:nvCxnSpPr>
          <p:cNvPr id="31" name="Straight Connector 30"/>
          <p:cNvCxnSpPr/>
          <p:nvPr/>
        </p:nvCxnSpPr>
        <p:spPr>
          <a:xfrm>
            <a:off x="2425931" y="2474578"/>
            <a:ext cx="0" cy="1204729"/>
          </a:xfrm>
          <a:prstGeom prst="line">
            <a:avLst/>
          </a:prstGeom>
          <a:ln w="635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33" name="Isosceles Triangle 32"/>
          <p:cNvSpPr/>
          <p:nvPr/>
        </p:nvSpPr>
        <p:spPr>
          <a:xfrm rot="16200000">
            <a:off x="1549718" y="2803092"/>
            <a:ext cx="1204729" cy="547697"/>
          </a:xfrm>
          <a:prstGeom prst="triangle">
            <a:avLst>
              <a:gd name="adj" fmla="val 51352"/>
            </a:avLst>
          </a:prstGeom>
          <a:solidFill>
            <a:schemeClr val="tx1">
              <a:lumMod val="50000"/>
              <a:lumOff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eaVert" wrap="none" lIns="0" tIns="0" rIns="0" bIns="0" rtlCol="0" anchor="ctr"/>
          <a:lstStyle/>
          <a:p>
            <a:pPr algn="r"/>
            <a:r>
              <a:rPr kumimoji="1" lang="en-US" altLang="zh-CN" sz="1200" dirty="0" smtClean="0"/>
              <a:t>DWL</a:t>
            </a:r>
            <a:endParaRPr kumimoji="1" lang="zh-CN" altLang="en-US" sz="1200" dirty="0"/>
          </a:p>
        </p:txBody>
      </p:sp>
      <p:sp>
        <p:nvSpPr>
          <p:cNvPr id="34" name="Right Brace 33"/>
          <p:cNvSpPr/>
          <p:nvPr/>
        </p:nvSpPr>
        <p:spPr>
          <a:xfrm>
            <a:off x="2425931" y="2474578"/>
            <a:ext cx="332896" cy="1204727"/>
          </a:xfrm>
          <a:prstGeom prst="rightBrac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
        <p:nvSpPr>
          <p:cNvPr id="35" name="TextBox 34"/>
          <p:cNvSpPr txBox="1"/>
          <p:nvPr/>
        </p:nvSpPr>
        <p:spPr>
          <a:xfrm>
            <a:off x="2752045" y="2875996"/>
            <a:ext cx="2343535" cy="369332"/>
          </a:xfrm>
          <a:prstGeom prst="rect">
            <a:avLst/>
          </a:prstGeom>
          <a:noFill/>
        </p:spPr>
        <p:txBody>
          <a:bodyPr wrap="none" rtlCol="0">
            <a:spAutoFit/>
          </a:bodyPr>
          <a:lstStyle/>
          <a:p>
            <a:r>
              <a:rPr kumimoji="1" lang="en-US" altLang="zh-CN" dirty="0" smtClean="0"/>
              <a:t>Negative Externalities</a:t>
            </a:r>
            <a:endParaRPr kumimoji="1" lang="zh-CN" altLang="en-US" dirty="0"/>
          </a:p>
        </p:txBody>
      </p:sp>
    </p:spTree>
    <p:extLst>
      <p:ext uri="{BB962C8B-B14F-4D97-AF65-F5344CB8AC3E}">
        <p14:creationId xmlns:p14="http://schemas.microsoft.com/office/powerpoint/2010/main" val="210674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dissolve">
                                      <p:cBhvr>
                                        <p:cTn id="7" dur="5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dissolv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dissolv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right)">
                                      <p:cBhvr>
                                        <p:cTn id="43" dur="500"/>
                                        <p:tgtEl>
                                          <p:spTgt spid="27"/>
                                        </p:tgtEl>
                                      </p:cBhvr>
                                    </p:animEffect>
                                  </p:childTnLst>
                                </p:cTn>
                              </p:par>
                            </p:childTnLst>
                          </p:cTn>
                        </p:par>
                        <p:par>
                          <p:cTn id="44" fill="hold">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dissolv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7">
                                            <p:txEl>
                                              <p:pRg st="1" end="1"/>
                                            </p:txEl>
                                          </p:spTgt>
                                        </p:tgtEl>
                                        <p:attrNameLst>
                                          <p:attrName>style.visibility</p:attrName>
                                        </p:attrNameLst>
                                      </p:cBhvr>
                                      <p:to>
                                        <p:strVal val="visible"/>
                                      </p:to>
                                    </p:set>
                                    <p:animEffect transition="in" filter="dissolve">
                                      <p:cBhvr>
                                        <p:cTn id="52" dur="500"/>
                                        <p:tgtEl>
                                          <p:spTgt spid="3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7">
                                            <p:txEl>
                                              <p:pRg st="2" end="2"/>
                                            </p:txEl>
                                          </p:spTgt>
                                        </p:tgtEl>
                                        <p:attrNameLst>
                                          <p:attrName>style.visibility</p:attrName>
                                        </p:attrNameLst>
                                      </p:cBhvr>
                                      <p:to>
                                        <p:strVal val="visible"/>
                                      </p:to>
                                    </p:set>
                                    <p:animEffect transition="in" filter="dissolve">
                                      <p:cBhvr>
                                        <p:cTn id="57" dur="500"/>
                                        <p:tgtEl>
                                          <p:spTgt spid="3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down)">
                                      <p:cBhvr>
                                        <p:cTn id="6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9" grpId="0"/>
      <p:bldP spid="30" grpId="0"/>
      <p:bldP spid="33" grpId="0" animBg="1"/>
      <p:bldP spid="34" grpId="0" animBg="1"/>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sz="4400" dirty="0" smtClean="0"/>
              <a:t>Can the government overcome social inefficiency?</a:t>
            </a:r>
            <a:endParaRPr kumimoji="1" lang="zh-CN" altLang="en-US" sz="4400" dirty="0"/>
          </a:p>
        </p:txBody>
      </p:sp>
      <p:sp>
        <p:nvSpPr>
          <p:cNvPr id="37" name="Content Placeholder 36"/>
          <p:cNvSpPr>
            <a:spLocks noGrp="1"/>
          </p:cNvSpPr>
          <p:nvPr>
            <p:ph sz="half" idx="2"/>
          </p:nvPr>
        </p:nvSpPr>
        <p:spPr>
          <a:xfrm>
            <a:off x="5038944" y="1879793"/>
            <a:ext cx="3776472" cy="4583860"/>
          </a:xfrm>
        </p:spPr>
        <p:txBody>
          <a:bodyPr>
            <a:normAutofit fontScale="77500" lnSpcReduction="20000"/>
          </a:bodyPr>
          <a:lstStyle/>
          <a:p>
            <a:r>
              <a:rPr kumimoji="1" lang="en-US" altLang="zh-CN" dirty="0" smtClean="0"/>
              <a:t>Society tends to overproduce products that yield negative externalities</a:t>
            </a:r>
          </a:p>
          <a:p>
            <a:r>
              <a:rPr kumimoji="1" lang="en-US" altLang="zh-CN" dirty="0" smtClean="0"/>
              <a:t>Therefore, we need to find a way to reduce production</a:t>
            </a:r>
          </a:p>
          <a:p>
            <a:r>
              <a:rPr kumimoji="1" lang="en-US" altLang="zh-CN" dirty="0" smtClean="0"/>
              <a:t>Taxation (excise) disincentivizes production</a:t>
            </a:r>
          </a:p>
          <a:p>
            <a:r>
              <a:rPr kumimoji="1" lang="en-US" altLang="zh-CN" dirty="0" smtClean="0"/>
              <a:t>Create a tax equal to the amount of the negative externalities</a:t>
            </a:r>
          </a:p>
          <a:p>
            <a:r>
              <a:rPr kumimoji="1" lang="en-US" altLang="zh-CN" dirty="0" smtClean="0"/>
              <a:t>Our new equilibrium quantity, Q</a:t>
            </a:r>
            <a:r>
              <a:rPr kumimoji="1" lang="en-US" altLang="zh-CN" baseline="-25000" dirty="0" smtClean="0"/>
              <a:t>M2</a:t>
            </a:r>
            <a:r>
              <a:rPr kumimoji="1" lang="en-US" altLang="zh-CN" dirty="0" smtClean="0"/>
              <a:t>, lies at the socially efficient quantity, Q</a:t>
            </a:r>
            <a:r>
              <a:rPr kumimoji="1" lang="en-US" altLang="zh-CN" baseline="-25000" dirty="0" smtClean="0"/>
              <a:t>S</a:t>
            </a:r>
            <a:r>
              <a:rPr kumimoji="1" lang="en-US" altLang="zh-CN" dirty="0" smtClean="0"/>
              <a:t>, which eliminates the DWL</a:t>
            </a:r>
          </a:p>
        </p:txBody>
      </p:sp>
      <p:cxnSp>
        <p:nvCxnSpPr>
          <p:cNvPr id="5" name="Straight Connector 4"/>
          <p:cNvCxnSpPr/>
          <p:nvPr/>
        </p:nvCxnSpPr>
        <p:spPr>
          <a:xfrm>
            <a:off x="569859" y="2083855"/>
            <a:ext cx="0" cy="3614187"/>
          </a:xfrm>
          <a:prstGeom prst="lin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5400000">
            <a:off x="2376953" y="3890949"/>
            <a:ext cx="0" cy="3614187"/>
          </a:xfrm>
          <a:prstGeom prst="lin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797798" y="2083855"/>
            <a:ext cx="3126015" cy="3369985"/>
          </a:xfrm>
          <a:prstGeom prst="line">
            <a:avLst/>
          </a:prstGeom>
          <a:ln w="28575" cmpd="sng">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950198" y="2083855"/>
            <a:ext cx="3126015" cy="3369985"/>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025186" y="5252894"/>
            <a:ext cx="557514" cy="369332"/>
          </a:xfrm>
          <a:prstGeom prst="rect">
            <a:avLst/>
          </a:prstGeom>
          <a:noFill/>
        </p:spPr>
        <p:txBody>
          <a:bodyPr wrap="none" rtlCol="0">
            <a:spAutoFit/>
          </a:bodyPr>
          <a:lstStyle/>
          <a:p>
            <a:r>
              <a:rPr kumimoji="1" lang="en-US" altLang="zh-CN" dirty="0" smtClean="0"/>
              <a:t>MB</a:t>
            </a:r>
            <a:endParaRPr kumimoji="1" lang="zh-CN" altLang="en-US" dirty="0"/>
          </a:p>
        </p:txBody>
      </p:sp>
      <p:sp>
        <p:nvSpPr>
          <p:cNvPr id="12" name="TextBox 11"/>
          <p:cNvSpPr txBox="1"/>
          <p:nvPr/>
        </p:nvSpPr>
        <p:spPr>
          <a:xfrm>
            <a:off x="4076213" y="5698042"/>
            <a:ext cx="367483" cy="369332"/>
          </a:xfrm>
          <a:prstGeom prst="rect">
            <a:avLst/>
          </a:prstGeom>
          <a:noFill/>
        </p:spPr>
        <p:txBody>
          <a:bodyPr wrap="none" rtlCol="0">
            <a:spAutoFit/>
          </a:bodyPr>
          <a:lstStyle/>
          <a:p>
            <a:r>
              <a:rPr kumimoji="1" lang="en-US" altLang="zh-CN" dirty="0" smtClean="0"/>
              <a:t>Q</a:t>
            </a:r>
            <a:endParaRPr kumimoji="1" lang="zh-CN" altLang="en-US" dirty="0"/>
          </a:p>
        </p:txBody>
      </p:sp>
      <p:sp>
        <p:nvSpPr>
          <p:cNvPr id="13" name="TextBox 12"/>
          <p:cNvSpPr txBox="1"/>
          <p:nvPr/>
        </p:nvSpPr>
        <p:spPr>
          <a:xfrm>
            <a:off x="174562" y="1899189"/>
            <a:ext cx="326682" cy="369332"/>
          </a:xfrm>
          <a:prstGeom prst="rect">
            <a:avLst/>
          </a:prstGeom>
          <a:noFill/>
        </p:spPr>
        <p:txBody>
          <a:bodyPr wrap="none" rtlCol="0">
            <a:spAutoFit/>
          </a:bodyPr>
          <a:lstStyle/>
          <a:p>
            <a:r>
              <a:rPr kumimoji="1" lang="en-US" altLang="zh-CN" dirty="0"/>
              <a:t>P</a:t>
            </a:r>
            <a:endParaRPr kumimoji="1" lang="zh-CN" altLang="en-US" dirty="0"/>
          </a:p>
        </p:txBody>
      </p:sp>
      <p:sp>
        <p:nvSpPr>
          <p:cNvPr id="14" name="TextBox 13"/>
          <p:cNvSpPr txBox="1"/>
          <p:nvPr/>
        </p:nvSpPr>
        <p:spPr>
          <a:xfrm>
            <a:off x="3923813" y="1899189"/>
            <a:ext cx="574421" cy="369332"/>
          </a:xfrm>
          <a:prstGeom prst="rect">
            <a:avLst/>
          </a:prstGeom>
          <a:noFill/>
        </p:spPr>
        <p:txBody>
          <a:bodyPr wrap="none" rtlCol="0">
            <a:spAutoFit/>
          </a:bodyPr>
          <a:lstStyle/>
          <a:p>
            <a:r>
              <a:rPr kumimoji="1" lang="en-US" altLang="zh-CN" dirty="0" smtClean="0"/>
              <a:t>MC</a:t>
            </a:r>
            <a:endParaRPr kumimoji="1" lang="zh-CN" altLang="en-US" dirty="0"/>
          </a:p>
        </p:txBody>
      </p:sp>
      <p:cxnSp>
        <p:nvCxnSpPr>
          <p:cNvPr id="15" name="Straight Connector 14"/>
          <p:cNvCxnSpPr/>
          <p:nvPr/>
        </p:nvCxnSpPr>
        <p:spPr>
          <a:xfrm flipV="1">
            <a:off x="569859" y="2083855"/>
            <a:ext cx="2214261" cy="2399058"/>
          </a:xfrm>
          <a:prstGeom prst="line">
            <a:avLst/>
          </a:prstGeom>
          <a:ln w="28575" cmpd="sng">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784120" y="1866923"/>
            <a:ext cx="701785" cy="369332"/>
          </a:xfrm>
          <a:prstGeom prst="rect">
            <a:avLst/>
          </a:prstGeom>
          <a:noFill/>
        </p:spPr>
        <p:txBody>
          <a:bodyPr wrap="none" rtlCol="0">
            <a:spAutoFit/>
          </a:bodyPr>
          <a:lstStyle/>
          <a:p>
            <a:r>
              <a:rPr kumimoji="1" lang="en-US" altLang="zh-CN" dirty="0" smtClean="0"/>
              <a:t>MSC</a:t>
            </a:r>
            <a:endParaRPr kumimoji="1" lang="zh-CN" altLang="en-US" dirty="0"/>
          </a:p>
        </p:txBody>
      </p:sp>
      <p:cxnSp>
        <p:nvCxnSpPr>
          <p:cNvPr id="19" name="Straight Connector 18"/>
          <p:cNvCxnSpPr/>
          <p:nvPr/>
        </p:nvCxnSpPr>
        <p:spPr>
          <a:xfrm>
            <a:off x="2425931" y="3679307"/>
            <a:ext cx="0" cy="2018736"/>
          </a:xfrm>
          <a:prstGeom prst="line">
            <a:avLst/>
          </a:prstGeom>
          <a:ln w="635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69859" y="3679307"/>
            <a:ext cx="1856072" cy="0"/>
          </a:xfrm>
          <a:prstGeom prst="line">
            <a:avLst/>
          </a:prstGeom>
          <a:ln w="635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242189" y="5698042"/>
            <a:ext cx="516638" cy="369332"/>
          </a:xfrm>
          <a:prstGeom prst="rect">
            <a:avLst/>
          </a:prstGeom>
          <a:noFill/>
        </p:spPr>
        <p:txBody>
          <a:bodyPr wrap="none" rtlCol="0">
            <a:spAutoFit/>
          </a:bodyPr>
          <a:lstStyle/>
          <a:p>
            <a:r>
              <a:rPr kumimoji="1" lang="en-US" altLang="zh-CN" dirty="0" smtClean="0"/>
              <a:t>Q</a:t>
            </a:r>
            <a:r>
              <a:rPr kumimoji="1" lang="en-US" altLang="zh-CN" baseline="-25000" dirty="0" smtClean="0"/>
              <a:t>M</a:t>
            </a:r>
            <a:endParaRPr kumimoji="1" lang="zh-CN" altLang="en-US" baseline="-25000" dirty="0"/>
          </a:p>
        </p:txBody>
      </p:sp>
      <p:sp>
        <p:nvSpPr>
          <p:cNvPr id="24" name="TextBox 23"/>
          <p:cNvSpPr txBox="1"/>
          <p:nvPr/>
        </p:nvSpPr>
        <p:spPr>
          <a:xfrm>
            <a:off x="90013" y="3494641"/>
            <a:ext cx="475836" cy="369332"/>
          </a:xfrm>
          <a:prstGeom prst="rect">
            <a:avLst/>
          </a:prstGeom>
          <a:noFill/>
        </p:spPr>
        <p:txBody>
          <a:bodyPr wrap="none" rtlCol="0">
            <a:spAutoFit/>
          </a:bodyPr>
          <a:lstStyle/>
          <a:p>
            <a:r>
              <a:rPr kumimoji="1" lang="en-US" altLang="zh-CN" dirty="0"/>
              <a:t>P</a:t>
            </a:r>
            <a:r>
              <a:rPr kumimoji="1" lang="en-US" altLang="zh-CN" baseline="-25000" dirty="0" smtClean="0"/>
              <a:t>M</a:t>
            </a:r>
            <a:endParaRPr kumimoji="1" lang="zh-CN" altLang="en-US" baseline="-25000" dirty="0"/>
          </a:p>
        </p:txBody>
      </p:sp>
      <p:cxnSp>
        <p:nvCxnSpPr>
          <p:cNvPr id="25" name="Straight Connector 24"/>
          <p:cNvCxnSpPr/>
          <p:nvPr/>
        </p:nvCxnSpPr>
        <p:spPr>
          <a:xfrm>
            <a:off x="1878234" y="3060662"/>
            <a:ext cx="0" cy="2637381"/>
          </a:xfrm>
          <a:prstGeom prst="line">
            <a:avLst/>
          </a:prstGeom>
          <a:ln w="635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569859" y="3060662"/>
            <a:ext cx="1308375" cy="0"/>
          </a:xfrm>
          <a:prstGeom prst="line">
            <a:avLst/>
          </a:prstGeom>
          <a:ln w="635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619915" y="5698043"/>
            <a:ext cx="452392" cy="369332"/>
          </a:xfrm>
          <a:prstGeom prst="rect">
            <a:avLst/>
          </a:prstGeom>
          <a:noFill/>
        </p:spPr>
        <p:txBody>
          <a:bodyPr wrap="none" rtlCol="0">
            <a:spAutoFit/>
          </a:bodyPr>
          <a:lstStyle/>
          <a:p>
            <a:r>
              <a:rPr kumimoji="1" lang="en-US" altLang="zh-CN" dirty="0" smtClean="0"/>
              <a:t>Q</a:t>
            </a:r>
            <a:r>
              <a:rPr kumimoji="1" lang="en-US" altLang="zh-CN" baseline="-25000" dirty="0" smtClean="0"/>
              <a:t>S</a:t>
            </a:r>
            <a:endParaRPr kumimoji="1" lang="zh-CN" altLang="en-US" baseline="-25000" dirty="0"/>
          </a:p>
        </p:txBody>
      </p:sp>
      <p:sp>
        <p:nvSpPr>
          <p:cNvPr id="30" name="TextBox 29"/>
          <p:cNvSpPr txBox="1"/>
          <p:nvPr/>
        </p:nvSpPr>
        <p:spPr>
          <a:xfrm>
            <a:off x="108671" y="2875996"/>
            <a:ext cx="411591" cy="369332"/>
          </a:xfrm>
          <a:prstGeom prst="rect">
            <a:avLst/>
          </a:prstGeom>
          <a:noFill/>
        </p:spPr>
        <p:txBody>
          <a:bodyPr wrap="none" rtlCol="0">
            <a:spAutoFit/>
          </a:bodyPr>
          <a:lstStyle/>
          <a:p>
            <a:r>
              <a:rPr kumimoji="1" lang="en-US" altLang="zh-CN" dirty="0" smtClean="0"/>
              <a:t>P</a:t>
            </a:r>
            <a:r>
              <a:rPr kumimoji="1" lang="en-US" altLang="zh-CN" baseline="-25000" dirty="0" smtClean="0"/>
              <a:t>S</a:t>
            </a:r>
            <a:endParaRPr kumimoji="1" lang="zh-CN" altLang="en-US" baseline="-25000" dirty="0"/>
          </a:p>
        </p:txBody>
      </p:sp>
      <p:cxnSp>
        <p:nvCxnSpPr>
          <p:cNvPr id="31" name="Straight Connector 30"/>
          <p:cNvCxnSpPr/>
          <p:nvPr/>
        </p:nvCxnSpPr>
        <p:spPr>
          <a:xfrm>
            <a:off x="2425931" y="2474578"/>
            <a:ext cx="0" cy="1204729"/>
          </a:xfrm>
          <a:prstGeom prst="line">
            <a:avLst/>
          </a:prstGeom>
          <a:ln w="635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33" name="Isosceles Triangle 32"/>
          <p:cNvSpPr/>
          <p:nvPr/>
        </p:nvSpPr>
        <p:spPr>
          <a:xfrm rot="16200000">
            <a:off x="1549718" y="2803092"/>
            <a:ext cx="1204729" cy="547697"/>
          </a:xfrm>
          <a:prstGeom prst="triangle">
            <a:avLst>
              <a:gd name="adj" fmla="val 51352"/>
            </a:avLst>
          </a:prstGeom>
          <a:solidFill>
            <a:schemeClr val="tx1">
              <a:lumMod val="50000"/>
              <a:lumOff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eaVert" wrap="none" lIns="0" tIns="0" rIns="0" bIns="0" rtlCol="0" anchor="ctr"/>
          <a:lstStyle/>
          <a:p>
            <a:pPr algn="r"/>
            <a:r>
              <a:rPr kumimoji="1" lang="en-US" altLang="zh-CN" sz="1200" dirty="0" smtClean="0"/>
              <a:t>DWL</a:t>
            </a:r>
            <a:endParaRPr kumimoji="1" lang="zh-CN" altLang="en-US" sz="1200" dirty="0"/>
          </a:p>
        </p:txBody>
      </p:sp>
      <p:sp>
        <p:nvSpPr>
          <p:cNvPr id="34" name="Right Brace 33"/>
          <p:cNvSpPr/>
          <p:nvPr/>
        </p:nvSpPr>
        <p:spPr>
          <a:xfrm>
            <a:off x="2425931" y="2474578"/>
            <a:ext cx="332896" cy="1204727"/>
          </a:xfrm>
          <a:prstGeom prst="rightBrac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
        <p:nvSpPr>
          <p:cNvPr id="26" name="TextBox 25"/>
          <p:cNvSpPr txBox="1"/>
          <p:nvPr/>
        </p:nvSpPr>
        <p:spPr>
          <a:xfrm>
            <a:off x="4028745" y="2875996"/>
            <a:ext cx="772342" cy="369332"/>
          </a:xfrm>
          <a:prstGeom prst="rect">
            <a:avLst/>
          </a:prstGeom>
          <a:noFill/>
        </p:spPr>
        <p:txBody>
          <a:bodyPr wrap="none" rtlCol="0">
            <a:spAutoFit/>
          </a:bodyPr>
          <a:lstStyle/>
          <a:p>
            <a:r>
              <a:rPr kumimoji="1" lang="en-US" altLang="zh-CN" dirty="0" smtClean="0"/>
              <a:t>= Tax</a:t>
            </a:r>
            <a:endParaRPr kumimoji="1" lang="zh-CN" altLang="en-US" dirty="0"/>
          </a:p>
        </p:txBody>
      </p:sp>
      <p:cxnSp>
        <p:nvCxnSpPr>
          <p:cNvPr id="32" name="Straight Connector 31"/>
          <p:cNvCxnSpPr/>
          <p:nvPr/>
        </p:nvCxnSpPr>
        <p:spPr>
          <a:xfrm flipV="1">
            <a:off x="1151339" y="2680724"/>
            <a:ext cx="2214261" cy="2399058"/>
          </a:xfrm>
          <a:prstGeom prst="line">
            <a:avLst/>
          </a:prstGeom>
          <a:ln w="28575" cmpd="sng">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727690" y="1882909"/>
            <a:ext cx="1210225" cy="369332"/>
          </a:xfrm>
          <a:prstGeom prst="rect">
            <a:avLst/>
          </a:prstGeom>
          <a:noFill/>
        </p:spPr>
        <p:txBody>
          <a:bodyPr wrap="none" rtlCol="0">
            <a:spAutoFit/>
          </a:bodyPr>
          <a:lstStyle/>
          <a:p>
            <a:r>
              <a:rPr kumimoji="1" lang="en-US" altLang="zh-CN" dirty="0" smtClean="0"/>
              <a:t>MC + T =</a:t>
            </a:r>
            <a:endParaRPr kumimoji="1" lang="zh-CN" altLang="en-US" dirty="0"/>
          </a:p>
        </p:txBody>
      </p:sp>
      <p:sp>
        <p:nvSpPr>
          <p:cNvPr id="38" name="TextBox 37"/>
          <p:cNvSpPr txBox="1"/>
          <p:nvPr/>
        </p:nvSpPr>
        <p:spPr>
          <a:xfrm>
            <a:off x="1619915" y="6067374"/>
            <a:ext cx="595085" cy="369332"/>
          </a:xfrm>
          <a:prstGeom prst="rect">
            <a:avLst/>
          </a:prstGeom>
          <a:noFill/>
        </p:spPr>
        <p:txBody>
          <a:bodyPr wrap="none" rtlCol="0">
            <a:spAutoFit/>
          </a:bodyPr>
          <a:lstStyle/>
          <a:p>
            <a:r>
              <a:rPr kumimoji="1" lang="en-US" altLang="zh-CN" dirty="0" smtClean="0"/>
              <a:t>Q</a:t>
            </a:r>
            <a:r>
              <a:rPr kumimoji="1" lang="en-US" altLang="zh-CN" baseline="-25000" dirty="0" smtClean="0"/>
              <a:t>M2</a:t>
            </a:r>
            <a:endParaRPr kumimoji="1" lang="zh-CN" altLang="en-US" baseline="-25000" dirty="0"/>
          </a:p>
        </p:txBody>
      </p:sp>
      <p:sp>
        <p:nvSpPr>
          <p:cNvPr id="39" name="TextBox 38"/>
          <p:cNvSpPr txBox="1"/>
          <p:nvPr/>
        </p:nvSpPr>
        <p:spPr>
          <a:xfrm>
            <a:off x="2752045" y="2875996"/>
            <a:ext cx="1419529" cy="369332"/>
          </a:xfrm>
          <a:prstGeom prst="rect">
            <a:avLst/>
          </a:prstGeom>
          <a:noFill/>
        </p:spPr>
        <p:txBody>
          <a:bodyPr wrap="none" rtlCol="0">
            <a:spAutoFit/>
          </a:bodyPr>
          <a:lstStyle/>
          <a:p>
            <a:r>
              <a:rPr kumimoji="1" lang="en-US" altLang="zh-CN" dirty="0" smtClean="0"/>
              <a:t>Externalities</a:t>
            </a:r>
            <a:endParaRPr kumimoji="1" lang="zh-CN" altLang="en-US" dirty="0"/>
          </a:p>
        </p:txBody>
      </p:sp>
    </p:spTree>
    <p:extLst>
      <p:ext uri="{BB962C8B-B14F-4D97-AF65-F5344CB8AC3E}">
        <p14:creationId xmlns:p14="http://schemas.microsoft.com/office/powerpoint/2010/main" val="63860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animEffect transition="in" filter="dissolve">
                                      <p:cBhvr>
                                        <p:cTn id="7" dur="500"/>
                                        <p:tgtEl>
                                          <p:spTgt spid="3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7">
                                            <p:txEl>
                                              <p:pRg st="2" end="2"/>
                                            </p:txEl>
                                          </p:spTgt>
                                        </p:tgtEl>
                                        <p:attrNameLst>
                                          <p:attrName>style.visibility</p:attrName>
                                        </p:attrNameLst>
                                      </p:cBhvr>
                                      <p:to>
                                        <p:strVal val="visible"/>
                                      </p:to>
                                    </p:set>
                                    <p:animEffect transition="in" filter="dissolve">
                                      <p:cBhvr>
                                        <p:cTn id="12" dur="500"/>
                                        <p:tgtEl>
                                          <p:spTgt spid="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7">
                                            <p:txEl>
                                              <p:pRg st="3" end="3"/>
                                            </p:txEl>
                                          </p:spTgt>
                                        </p:tgtEl>
                                        <p:attrNameLst>
                                          <p:attrName>style.visibility</p:attrName>
                                        </p:attrNameLst>
                                      </p:cBhvr>
                                      <p:to>
                                        <p:strVal val="visible"/>
                                      </p:to>
                                    </p:set>
                                    <p:animEffect transition="in" filter="dissolve">
                                      <p:cBhvr>
                                        <p:cTn id="17" dur="500"/>
                                        <p:tgtEl>
                                          <p:spTgt spid="3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dissolv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3.678E-6 -3.88927E-6 L -0.06245 -0.09265 " pathEditMode="relative" rAng="0" ptsTypes="AA">
                                      <p:cBhvr>
                                        <p:cTn id="26" dur="2000" fill="hold"/>
                                        <p:tgtEl>
                                          <p:spTgt spid="32"/>
                                        </p:tgtEl>
                                        <p:attrNameLst>
                                          <p:attrName>ppt_x</p:attrName>
                                          <p:attrName>ppt_y</p:attrName>
                                        </p:attrNameLst>
                                      </p:cBhvr>
                                      <p:rCtr x="-3123" y="-4633"/>
                                    </p:animMotion>
                                  </p:childTnLst>
                                </p:cTn>
                              </p:par>
                            </p:childTnLst>
                          </p:cTn>
                        </p:par>
                        <p:par>
                          <p:cTn id="27" fill="hold">
                            <p:stCondLst>
                              <p:cond delay="2000"/>
                            </p:stCondLst>
                            <p:childTnLst>
                              <p:par>
                                <p:cTn id="28" presetID="9"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dissolv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7">
                                            <p:txEl>
                                              <p:pRg st="4" end="4"/>
                                            </p:txEl>
                                          </p:spTgt>
                                        </p:tgtEl>
                                        <p:attrNameLst>
                                          <p:attrName>style.visibility</p:attrName>
                                        </p:attrNameLst>
                                      </p:cBhvr>
                                      <p:to>
                                        <p:strVal val="visible"/>
                                      </p:to>
                                    </p:set>
                                    <p:animEffect transition="in" filter="dissolve">
                                      <p:cBhvr>
                                        <p:cTn id="35" dur="500"/>
                                        <p:tgtEl>
                                          <p:spTgt spid="37">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dissolve">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0" nodeType="clickEffect">
                                  <p:stCondLst>
                                    <p:cond delay="0"/>
                                  </p:stCondLst>
                                  <p:childTnLst>
                                    <p:animEffect transition="out" filter="dissolve">
                                      <p:cBhvr>
                                        <p:cTn id="44" dur="500"/>
                                        <p:tgtEl>
                                          <p:spTgt spid="33"/>
                                        </p:tgtEl>
                                      </p:cBhvr>
                                    </p:animEffect>
                                    <p:set>
                                      <p:cBhvr>
                                        <p:cTn id="45"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6" grpId="0"/>
      <p:bldP spid="36"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kumimoji="1" lang="en-US" altLang="zh-CN" sz="4000" dirty="0" smtClean="0"/>
              <a:t>How much tax revenue does the government earn?</a:t>
            </a:r>
            <a:endParaRPr kumimoji="1" lang="zh-CN" altLang="en-US" sz="4000" dirty="0"/>
          </a:p>
        </p:txBody>
      </p:sp>
      <p:cxnSp>
        <p:nvCxnSpPr>
          <p:cNvPr id="7" name="Straight Connector 6"/>
          <p:cNvCxnSpPr/>
          <p:nvPr/>
        </p:nvCxnSpPr>
        <p:spPr>
          <a:xfrm>
            <a:off x="569859" y="2083855"/>
            <a:ext cx="0" cy="3614187"/>
          </a:xfrm>
          <a:prstGeom prst="lin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2376953" y="3890949"/>
            <a:ext cx="0" cy="3614187"/>
          </a:xfrm>
          <a:prstGeom prst="lin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797798" y="2083855"/>
            <a:ext cx="3126015" cy="3369985"/>
          </a:xfrm>
          <a:prstGeom prst="line">
            <a:avLst/>
          </a:prstGeom>
          <a:ln w="28575" cmpd="sng">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950198" y="2083855"/>
            <a:ext cx="3126015" cy="3369985"/>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025186" y="5252894"/>
            <a:ext cx="557514" cy="369332"/>
          </a:xfrm>
          <a:prstGeom prst="rect">
            <a:avLst/>
          </a:prstGeom>
          <a:noFill/>
        </p:spPr>
        <p:txBody>
          <a:bodyPr wrap="none" rtlCol="0">
            <a:spAutoFit/>
          </a:bodyPr>
          <a:lstStyle/>
          <a:p>
            <a:r>
              <a:rPr kumimoji="1" lang="en-US" altLang="zh-CN" dirty="0" smtClean="0"/>
              <a:t>MB</a:t>
            </a:r>
            <a:endParaRPr kumimoji="1" lang="zh-CN" altLang="en-US" dirty="0"/>
          </a:p>
        </p:txBody>
      </p:sp>
      <p:sp>
        <p:nvSpPr>
          <p:cNvPr id="12" name="TextBox 11"/>
          <p:cNvSpPr txBox="1"/>
          <p:nvPr/>
        </p:nvSpPr>
        <p:spPr>
          <a:xfrm>
            <a:off x="4076213" y="5698042"/>
            <a:ext cx="367483" cy="369332"/>
          </a:xfrm>
          <a:prstGeom prst="rect">
            <a:avLst/>
          </a:prstGeom>
          <a:noFill/>
        </p:spPr>
        <p:txBody>
          <a:bodyPr wrap="none" rtlCol="0">
            <a:spAutoFit/>
          </a:bodyPr>
          <a:lstStyle/>
          <a:p>
            <a:r>
              <a:rPr kumimoji="1" lang="en-US" altLang="zh-CN" dirty="0" smtClean="0"/>
              <a:t>Q</a:t>
            </a:r>
            <a:endParaRPr kumimoji="1" lang="zh-CN" altLang="en-US" dirty="0"/>
          </a:p>
        </p:txBody>
      </p:sp>
      <p:sp>
        <p:nvSpPr>
          <p:cNvPr id="13" name="TextBox 12"/>
          <p:cNvSpPr txBox="1"/>
          <p:nvPr/>
        </p:nvSpPr>
        <p:spPr>
          <a:xfrm>
            <a:off x="174562" y="1899189"/>
            <a:ext cx="326682" cy="369332"/>
          </a:xfrm>
          <a:prstGeom prst="rect">
            <a:avLst/>
          </a:prstGeom>
          <a:noFill/>
        </p:spPr>
        <p:txBody>
          <a:bodyPr wrap="none" rtlCol="0">
            <a:spAutoFit/>
          </a:bodyPr>
          <a:lstStyle/>
          <a:p>
            <a:r>
              <a:rPr kumimoji="1" lang="en-US" altLang="zh-CN" dirty="0"/>
              <a:t>P</a:t>
            </a:r>
            <a:endParaRPr kumimoji="1" lang="zh-CN" altLang="en-US" dirty="0"/>
          </a:p>
        </p:txBody>
      </p:sp>
      <p:sp>
        <p:nvSpPr>
          <p:cNvPr id="14" name="TextBox 13"/>
          <p:cNvSpPr txBox="1"/>
          <p:nvPr/>
        </p:nvSpPr>
        <p:spPr>
          <a:xfrm>
            <a:off x="3923813" y="1899189"/>
            <a:ext cx="574421" cy="369332"/>
          </a:xfrm>
          <a:prstGeom prst="rect">
            <a:avLst/>
          </a:prstGeom>
          <a:noFill/>
        </p:spPr>
        <p:txBody>
          <a:bodyPr wrap="none" rtlCol="0">
            <a:spAutoFit/>
          </a:bodyPr>
          <a:lstStyle/>
          <a:p>
            <a:r>
              <a:rPr kumimoji="1" lang="en-US" altLang="zh-CN" dirty="0" smtClean="0"/>
              <a:t>MC</a:t>
            </a:r>
            <a:endParaRPr kumimoji="1" lang="zh-CN" altLang="en-US" dirty="0"/>
          </a:p>
        </p:txBody>
      </p:sp>
      <p:cxnSp>
        <p:nvCxnSpPr>
          <p:cNvPr id="15" name="Straight Connector 14"/>
          <p:cNvCxnSpPr/>
          <p:nvPr/>
        </p:nvCxnSpPr>
        <p:spPr>
          <a:xfrm flipV="1">
            <a:off x="569859" y="2083855"/>
            <a:ext cx="2214261" cy="2399058"/>
          </a:xfrm>
          <a:prstGeom prst="line">
            <a:avLst/>
          </a:prstGeom>
          <a:ln w="28575" cmpd="sng">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425931" y="3679307"/>
            <a:ext cx="0" cy="2018736"/>
          </a:xfrm>
          <a:prstGeom prst="line">
            <a:avLst/>
          </a:prstGeom>
          <a:ln w="635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569859" y="3679307"/>
            <a:ext cx="1856072" cy="0"/>
          </a:xfrm>
          <a:prstGeom prst="line">
            <a:avLst/>
          </a:prstGeom>
          <a:ln w="635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242189" y="5698042"/>
            <a:ext cx="516638" cy="369332"/>
          </a:xfrm>
          <a:prstGeom prst="rect">
            <a:avLst/>
          </a:prstGeom>
          <a:noFill/>
        </p:spPr>
        <p:txBody>
          <a:bodyPr wrap="none" rtlCol="0">
            <a:spAutoFit/>
          </a:bodyPr>
          <a:lstStyle/>
          <a:p>
            <a:r>
              <a:rPr kumimoji="1" lang="en-US" altLang="zh-CN" dirty="0" smtClean="0"/>
              <a:t>Q</a:t>
            </a:r>
            <a:r>
              <a:rPr kumimoji="1" lang="en-US" altLang="zh-CN" baseline="-25000" dirty="0" smtClean="0"/>
              <a:t>M</a:t>
            </a:r>
            <a:endParaRPr kumimoji="1" lang="zh-CN" altLang="en-US" baseline="-25000" dirty="0"/>
          </a:p>
        </p:txBody>
      </p:sp>
      <p:sp>
        <p:nvSpPr>
          <p:cNvPr id="20" name="TextBox 19"/>
          <p:cNvSpPr txBox="1"/>
          <p:nvPr/>
        </p:nvSpPr>
        <p:spPr>
          <a:xfrm>
            <a:off x="90013" y="3494641"/>
            <a:ext cx="475836" cy="369332"/>
          </a:xfrm>
          <a:prstGeom prst="rect">
            <a:avLst/>
          </a:prstGeom>
          <a:noFill/>
        </p:spPr>
        <p:txBody>
          <a:bodyPr wrap="none" rtlCol="0">
            <a:spAutoFit/>
          </a:bodyPr>
          <a:lstStyle/>
          <a:p>
            <a:r>
              <a:rPr kumimoji="1" lang="en-US" altLang="zh-CN" dirty="0"/>
              <a:t>P</a:t>
            </a:r>
            <a:r>
              <a:rPr kumimoji="1" lang="en-US" altLang="zh-CN" baseline="-25000" dirty="0" smtClean="0"/>
              <a:t>M</a:t>
            </a:r>
            <a:endParaRPr kumimoji="1" lang="zh-CN" altLang="en-US" baseline="-25000" dirty="0"/>
          </a:p>
        </p:txBody>
      </p:sp>
      <p:cxnSp>
        <p:nvCxnSpPr>
          <p:cNvPr id="21" name="Straight Connector 20"/>
          <p:cNvCxnSpPr/>
          <p:nvPr/>
        </p:nvCxnSpPr>
        <p:spPr>
          <a:xfrm>
            <a:off x="1878234" y="3060662"/>
            <a:ext cx="0" cy="2637381"/>
          </a:xfrm>
          <a:prstGeom prst="line">
            <a:avLst/>
          </a:prstGeom>
          <a:ln w="635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69859" y="3060662"/>
            <a:ext cx="1308375" cy="0"/>
          </a:xfrm>
          <a:prstGeom prst="line">
            <a:avLst/>
          </a:prstGeom>
          <a:ln w="635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619915" y="5698043"/>
            <a:ext cx="452392" cy="369332"/>
          </a:xfrm>
          <a:prstGeom prst="rect">
            <a:avLst/>
          </a:prstGeom>
          <a:noFill/>
        </p:spPr>
        <p:txBody>
          <a:bodyPr wrap="none" rtlCol="0">
            <a:spAutoFit/>
          </a:bodyPr>
          <a:lstStyle/>
          <a:p>
            <a:r>
              <a:rPr kumimoji="1" lang="en-US" altLang="zh-CN" dirty="0" smtClean="0"/>
              <a:t>Q</a:t>
            </a:r>
            <a:r>
              <a:rPr kumimoji="1" lang="en-US" altLang="zh-CN" baseline="-25000" dirty="0" smtClean="0"/>
              <a:t>S</a:t>
            </a:r>
            <a:endParaRPr kumimoji="1" lang="zh-CN" altLang="en-US" baseline="-25000" dirty="0"/>
          </a:p>
        </p:txBody>
      </p:sp>
      <p:sp>
        <p:nvSpPr>
          <p:cNvPr id="24" name="TextBox 23"/>
          <p:cNvSpPr txBox="1"/>
          <p:nvPr/>
        </p:nvSpPr>
        <p:spPr>
          <a:xfrm>
            <a:off x="108671" y="2875996"/>
            <a:ext cx="411591" cy="369332"/>
          </a:xfrm>
          <a:prstGeom prst="rect">
            <a:avLst/>
          </a:prstGeom>
          <a:noFill/>
        </p:spPr>
        <p:txBody>
          <a:bodyPr wrap="none" rtlCol="0">
            <a:spAutoFit/>
          </a:bodyPr>
          <a:lstStyle/>
          <a:p>
            <a:r>
              <a:rPr kumimoji="1" lang="en-US" altLang="zh-CN" dirty="0" smtClean="0"/>
              <a:t>P</a:t>
            </a:r>
            <a:r>
              <a:rPr kumimoji="1" lang="en-US" altLang="zh-CN" baseline="-25000" dirty="0" smtClean="0"/>
              <a:t>S</a:t>
            </a:r>
            <a:endParaRPr kumimoji="1" lang="zh-CN" altLang="en-US" baseline="-25000" dirty="0"/>
          </a:p>
        </p:txBody>
      </p:sp>
      <p:cxnSp>
        <p:nvCxnSpPr>
          <p:cNvPr id="29" name="Straight Connector 28"/>
          <p:cNvCxnSpPr/>
          <p:nvPr/>
        </p:nvCxnSpPr>
        <p:spPr>
          <a:xfrm flipV="1">
            <a:off x="1151339" y="2680724"/>
            <a:ext cx="2214261" cy="2399058"/>
          </a:xfrm>
          <a:prstGeom prst="line">
            <a:avLst/>
          </a:prstGeom>
          <a:ln w="28575" cmpd="sng">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702715" y="1882909"/>
            <a:ext cx="1005403" cy="369332"/>
          </a:xfrm>
          <a:prstGeom prst="rect">
            <a:avLst/>
          </a:prstGeom>
          <a:noFill/>
        </p:spPr>
        <p:txBody>
          <a:bodyPr wrap="none" rtlCol="0">
            <a:spAutoFit/>
          </a:bodyPr>
          <a:lstStyle/>
          <a:p>
            <a:r>
              <a:rPr kumimoji="1" lang="en-US" altLang="zh-CN" dirty="0" smtClean="0"/>
              <a:t>MC + T</a:t>
            </a:r>
            <a:endParaRPr kumimoji="1" lang="zh-CN" altLang="en-US" dirty="0"/>
          </a:p>
        </p:txBody>
      </p:sp>
      <p:sp>
        <p:nvSpPr>
          <p:cNvPr id="31" name="TextBox 30"/>
          <p:cNvSpPr txBox="1"/>
          <p:nvPr/>
        </p:nvSpPr>
        <p:spPr>
          <a:xfrm>
            <a:off x="1619915" y="6067374"/>
            <a:ext cx="595085" cy="369332"/>
          </a:xfrm>
          <a:prstGeom prst="rect">
            <a:avLst/>
          </a:prstGeom>
          <a:noFill/>
        </p:spPr>
        <p:txBody>
          <a:bodyPr wrap="none" rtlCol="0">
            <a:spAutoFit/>
          </a:bodyPr>
          <a:lstStyle/>
          <a:p>
            <a:r>
              <a:rPr kumimoji="1" lang="en-US" altLang="zh-CN" dirty="0" smtClean="0"/>
              <a:t>Q</a:t>
            </a:r>
            <a:r>
              <a:rPr kumimoji="1" lang="en-US" altLang="zh-CN" baseline="-25000" dirty="0" smtClean="0"/>
              <a:t>M2</a:t>
            </a:r>
            <a:endParaRPr kumimoji="1" lang="zh-CN" altLang="en-US" baseline="-25000" dirty="0"/>
          </a:p>
        </p:txBody>
      </p:sp>
      <p:sp>
        <p:nvSpPr>
          <p:cNvPr id="33" name="TextBox 32"/>
          <p:cNvSpPr txBox="1"/>
          <p:nvPr/>
        </p:nvSpPr>
        <p:spPr>
          <a:xfrm>
            <a:off x="4582700" y="2983718"/>
            <a:ext cx="3927110" cy="523220"/>
          </a:xfrm>
          <a:prstGeom prst="rect">
            <a:avLst/>
          </a:prstGeom>
          <a:noFill/>
        </p:spPr>
        <p:txBody>
          <a:bodyPr wrap="none" rtlCol="0">
            <a:spAutoFit/>
          </a:bodyPr>
          <a:lstStyle/>
          <a:p>
            <a:r>
              <a:rPr kumimoji="1" lang="en-US" altLang="zh-CN" sz="2800" dirty="0" smtClean="0"/>
              <a:t>Tax Revenue = Tax * Q</a:t>
            </a:r>
            <a:r>
              <a:rPr kumimoji="1" lang="en-US" altLang="zh-CN" sz="2800" baseline="-25000" dirty="0" smtClean="0"/>
              <a:t>S</a:t>
            </a:r>
            <a:endParaRPr kumimoji="1" lang="zh-CN" altLang="en-US" sz="2800" baseline="-25000" dirty="0"/>
          </a:p>
        </p:txBody>
      </p:sp>
      <p:sp>
        <p:nvSpPr>
          <p:cNvPr id="28" name="TextBox 27"/>
          <p:cNvSpPr txBox="1"/>
          <p:nvPr/>
        </p:nvSpPr>
        <p:spPr>
          <a:xfrm>
            <a:off x="2146159" y="3510921"/>
            <a:ext cx="559543" cy="369332"/>
          </a:xfrm>
          <a:prstGeom prst="rect">
            <a:avLst/>
          </a:prstGeom>
          <a:solidFill>
            <a:schemeClr val="bg1">
              <a:alpha val="80000"/>
            </a:schemeClr>
          </a:solidFill>
        </p:spPr>
        <p:txBody>
          <a:bodyPr wrap="none" rtlCol="0">
            <a:spAutoFit/>
          </a:bodyPr>
          <a:lstStyle/>
          <a:p>
            <a:r>
              <a:rPr kumimoji="1" lang="en-US" altLang="zh-CN" dirty="0" smtClean="0"/>
              <a:t>Tax</a:t>
            </a:r>
            <a:endParaRPr kumimoji="1" lang="zh-CN" altLang="en-US" dirty="0"/>
          </a:p>
        </p:txBody>
      </p:sp>
      <p:sp>
        <p:nvSpPr>
          <p:cNvPr id="34" name="Rectangle 33"/>
          <p:cNvSpPr/>
          <p:nvPr/>
        </p:nvSpPr>
        <p:spPr>
          <a:xfrm>
            <a:off x="569859" y="3060662"/>
            <a:ext cx="1308375" cy="1248072"/>
          </a:xfrm>
          <a:prstGeom prst="rect">
            <a:avLst/>
          </a:prstGeom>
          <a:solidFill>
            <a:schemeClr val="tx2">
              <a:lumMod val="75000"/>
            </a:schemeClr>
          </a:solidFill>
          <a:ln>
            <a:solidFill>
              <a:srgbClr val="0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smtClean="0"/>
              <a:t>Tax Revenue</a:t>
            </a:r>
            <a:endParaRPr kumimoji="1" lang="zh-CN" altLang="en-US" dirty="0"/>
          </a:p>
        </p:txBody>
      </p:sp>
      <p:sp>
        <p:nvSpPr>
          <p:cNvPr id="27" name="Right Brace 26"/>
          <p:cNvSpPr/>
          <p:nvPr/>
        </p:nvSpPr>
        <p:spPr>
          <a:xfrm>
            <a:off x="1878234" y="3104007"/>
            <a:ext cx="332896" cy="1204727"/>
          </a:xfrm>
          <a:prstGeom prst="rightBrac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Tree>
    <p:extLst>
      <p:ext uri="{BB962C8B-B14F-4D97-AF65-F5344CB8AC3E}">
        <p14:creationId xmlns:p14="http://schemas.microsoft.com/office/powerpoint/2010/main" val="344371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dissolv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right)">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8" grpId="0" animBg="1"/>
      <p:bldP spid="34"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The Coase Theorem</a:t>
            </a:r>
            <a:endParaRPr kumimoji="1" lang="zh-CN" altLang="en-US" dirty="0"/>
          </a:p>
        </p:txBody>
      </p:sp>
      <p:sp>
        <p:nvSpPr>
          <p:cNvPr id="3" name="Content Placeholder 2"/>
          <p:cNvSpPr>
            <a:spLocks noGrp="1"/>
          </p:cNvSpPr>
          <p:nvPr>
            <p:ph idx="1"/>
          </p:nvPr>
        </p:nvSpPr>
        <p:spPr/>
        <p:txBody>
          <a:bodyPr>
            <a:normAutofit/>
          </a:bodyPr>
          <a:lstStyle/>
          <a:p>
            <a:r>
              <a:rPr kumimoji="1" lang="en-US" altLang="zh-CN" dirty="0" smtClean="0"/>
              <a:t>The proposition that IF property rights exist, only a small number of parties are involved, and transaction costs are low, THEN private transactions are efficient and the outcome is not affected by who is assigned the property right.</a:t>
            </a:r>
          </a:p>
        </p:txBody>
      </p:sp>
    </p:spTree>
    <p:extLst>
      <p:ext uri="{BB962C8B-B14F-4D97-AF65-F5344CB8AC3E}">
        <p14:creationId xmlns:p14="http://schemas.microsoft.com/office/powerpoint/2010/main" val="3041901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Coase Theorem Example</a:t>
            </a:r>
            <a:endParaRPr kumimoji="1" lang="zh-CN" altLang="en-US" dirty="0"/>
          </a:p>
        </p:txBody>
      </p:sp>
      <p:sp>
        <p:nvSpPr>
          <p:cNvPr id="3" name="Content Placeholder 2"/>
          <p:cNvSpPr>
            <a:spLocks noGrp="1"/>
          </p:cNvSpPr>
          <p:nvPr>
            <p:ph idx="1"/>
          </p:nvPr>
        </p:nvSpPr>
        <p:spPr/>
        <p:txBody>
          <a:bodyPr>
            <a:normAutofit lnSpcReduction="10000"/>
          </a:bodyPr>
          <a:lstStyle/>
          <a:p>
            <a:r>
              <a:rPr kumimoji="1" lang="en-US" altLang="zh-CN" dirty="0" smtClean="0"/>
              <a:t>Your neighbor has a large tree that provides shade to your kids as they play in your backyard. One day, out of fear that the tree might fall on his roof, your neighbor decides to cut down the tree. You run out to stop your neighbor and plead for him to NOT cut down the tree.</a:t>
            </a:r>
          </a:p>
          <a:p>
            <a:pPr lvl="1"/>
            <a:r>
              <a:rPr kumimoji="1" lang="en-US" altLang="zh-CN" dirty="0" smtClean="0"/>
              <a:t>What product market are we talking about?</a:t>
            </a:r>
          </a:p>
          <a:p>
            <a:pPr lvl="1"/>
            <a:r>
              <a:rPr kumimoji="1" lang="en-US" altLang="zh-CN" dirty="0" smtClean="0"/>
              <a:t>What type of externality exists?</a:t>
            </a:r>
          </a:p>
          <a:p>
            <a:pPr lvl="1"/>
            <a:r>
              <a:rPr kumimoji="1" lang="en-US" altLang="zh-CN" dirty="0" smtClean="0"/>
              <a:t>Will the market over or under-produce this product?</a:t>
            </a:r>
          </a:p>
          <a:p>
            <a:pPr lvl="1"/>
            <a:r>
              <a:rPr kumimoji="1" lang="en-US" altLang="zh-CN" dirty="0" smtClean="0"/>
              <a:t>The solution? Does the government need to get involved?</a:t>
            </a:r>
            <a:endParaRPr kumimoji="1" lang="zh-CN" altLang="en-US" dirty="0"/>
          </a:p>
        </p:txBody>
      </p:sp>
    </p:spTree>
    <p:extLst>
      <p:ext uri="{BB962C8B-B14F-4D97-AF65-F5344CB8AC3E}">
        <p14:creationId xmlns:p14="http://schemas.microsoft.com/office/powerpoint/2010/main" val="3139948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Common Resources</a:t>
            </a:r>
            <a:endParaRPr kumimoji="1" lang="zh-CN" altLang="en-US" dirty="0"/>
          </a:p>
        </p:txBody>
      </p:sp>
      <p:sp>
        <p:nvSpPr>
          <p:cNvPr id="3" name="Content Placeholder 2"/>
          <p:cNvSpPr>
            <a:spLocks noGrp="1"/>
          </p:cNvSpPr>
          <p:nvPr>
            <p:ph idx="1"/>
          </p:nvPr>
        </p:nvSpPr>
        <p:spPr/>
        <p:txBody>
          <a:bodyPr/>
          <a:lstStyle/>
          <a:p>
            <a:r>
              <a:rPr kumimoji="1" lang="en-US" altLang="zh-CN" dirty="0"/>
              <a:t>R</a:t>
            </a:r>
            <a:r>
              <a:rPr kumimoji="1" lang="en-US" altLang="zh-CN" dirty="0" smtClean="0"/>
              <a:t>ival and non-excludable goods</a:t>
            </a:r>
          </a:p>
          <a:p>
            <a:r>
              <a:rPr kumimoji="1" lang="en-US" altLang="zh-CN" dirty="0" smtClean="0"/>
              <a:t>Leads to a great deal of inefficiency in terms of the usage of resources</a:t>
            </a:r>
          </a:p>
          <a:p>
            <a:r>
              <a:rPr kumimoji="1" lang="en-US" altLang="zh-CN" dirty="0" smtClean="0"/>
              <a:t>This issue is known as the Tragedy of the Commons</a:t>
            </a:r>
          </a:p>
        </p:txBody>
      </p:sp>
    </p:spTree>
    <p:extLst>
      <p:ext uri="{BB962C8B-B14F-4D97-AF65-F5344CB8AC3E}">
        <p14:creationId xmlns:p14="http://schemas.microsoft.com/office/powerpoint/2010/main" val="33899298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2476</TotalTime>
  <Words>978</Words>
  <Application>Microsoft Macintosh PowerPoint</Application>
  <PresentationFormat>On-screen Show (4:3)</PresentationFormat>
  <Paragraphs>129</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Calisto MT</vt:lpstr>
      <vt:lpstr>Wingdings</vt:lpstr>
      <vt:lpstr>宋体</vt:lpstr>
      <vt:lpstr>Venture</vt:lpstr>
      <vt:lpstr>Chapter 11 Notes</vt:lpstr>
      <vt:lpstr>Negative Externalities</vt:lpstr>
      <vt:lpstr>Pollution is a type of Negative Externality</vt:lpstr>
      <vt:lpstr>Marginal Social Cost</vt:lpstr>
      <vt:lpstr>Can the government overcome social inefficiency?</vt:lpstr>
      <vt:lpstr>How much tax revenue does the government earn?</vt:lpstr>
      <vt:lpstr>The Coase Theorem</vt:lpstr>
      <vt:lpstr>Coase Theorem Example</vt:lpstr>
      <vt:lpstr>Common Resources</vt:lpstr>
      <vt:lpstr>Tragedy of the Commons</vt:lpstr>
      <vt:lpstr>Think-Pair-Share: The Black Rhinoceros</vt:lpstr>
      <vt:lpstr>Supply-Side Solutions to overcome the Tragedy of the Commons</vt:lpstr>
      <vt:lpstr>Quota</vt:lpstr>
      <vt:lpstr>Demand-Side Solutions to the Tragedy of the Commons</vt:lpstr>
      <vt:lpstr>The End of the Line</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Notes</dc:title>
  <dc:creator>William McKinney</dc:creator>
  <cp:lastModifiedBy>William McKinney</cp:lastModifiedBy>
  <cp:revision>43</cp:revision>
  <dcterms:created xsi:type="dcterms:W3CDTF">2014-11-08T21:33:20Z</dcterms:created>
  <dcterms:modified xsi:type="dcterms:W3CDTF">2016-12-05T13:25:58Z</dcterms:modified>
</cp:coreProperties>
</file>